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81" r:id="rId2"/>
    <p:sldId id="310" r:id="rId3"/>
    <p:sldId id="297" r:id="rId4"/>
    <p:sldId id="314" r:id="rId5"/>
    <p:sldId id="318" r:id="rId6"/>
    <p:sldId id="315" r:id="rId7"/>
    <p:sldId id="316" r:id="rId8"/>
    <p:sldId id="320" r:id="rId9"/>
    <p:sldId id="319" r:id="rId10"/>
    <p:sldId id="321" r:id="rId11"/>
    <p:sldId id="317" r:id="rId12"/>
    <p:sldId id="283" r:id="rId13"/>
    <p:sldId id="322" r:id="rId14"/>
    <p:sldId id="323" r:id="rId15"/>
    <p:sldId id="308" r:id="rId16"/>
    <p:sldId id="309" r:id="rId17"/>
    <p:sldId id="292" r:id="rId18"/>
    <p:sldId id="293" r:id="rId19"/>
    <p:sldId id="294" r:id="rId20"/>
    <p:sldId id="300" r:id="rId21"/>
    <p:sldId id="301" r:id="rId22"/>
    <p:sldId id="302" r:id="rId23"/>
    <p:sldId id="311" r:id="rId24"/>
    <p:sldId id="313" r:id="rId2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9" autoAdjust="0"/>
    <p:restoredTop sz="94660"/>
  </p:normalViewPr>
  <p:slideViewPr>
    <p:cSldViewPr>
      <p:cViewPr varScale="1">
        <p:scale>
          <a:sx n="64" d="100"/>
          <a:sy n="64" d="100"/>
        </p:scale>
        <p:origin x="-1336" y="-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39663-B41A-4322-9FA5-32D776E297AB}" type="datetimeFigureOut">
              <a:rPr lang="zh-TW" altLang="en-US" smtClean="0"/>
              <a:t>2019/3/19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5BF85E-0DCB-4221-AC4D-A9493FAF7C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4263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1126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CED055F-BB38-451B-B037-AF4445F53C26}" type="slidenum">
              <a:rPr lang="zh-TW" altLang="en-US" smtClean="0">
                <a:latin typeface="Arial" charset="0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zh-TW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1229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EA04051-50CE-4EA3-90A3-25B48F1D6BBF}" type="slidenum">
              <a:rPr lang="zh-TW" altLang="en-US" smtClean="0">
                <a:latin typeface="Arial" charset="0"/>
              </a:rPr>
              <a:pPr algn="r" eaLnBrk="1" hangingPunct="1">
                <a:spcBef>
                  <a:spcPct val="0"/>
                </a:spcBef>
              </a:pPr>
              <a:t>17</a:t>
            </a:fld>
            <a:endParaRPr lang="zh-TW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1229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EA04051-50CE-4EA3-90A3-25B48F1D6BBF}" type="slidenum">
              <a:rPr lang="zh-TW" altLang="en-US" smtClean="0">
                <a:latin typeface="Arial" charset="0"/>
              </a:rPr>
              <a:pPr algn="r" eaLnBrk="1" hangingPunct="1">
                <a:spcBef>
                  <a:spcPct val="0"/>
                </a:spcBef>
              </a:pPr>
              <a:t>18</a:t>
            </a:fld>
            <a:endParaRPr lang="zh-TW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1229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EA04051-50CE-4EA3-90A3-25B48F1D6BBF}" type="slidenum">
              <a:rPr lang="zh-TW" altLang="en-US" smtClean="0">
                <a:latin typeface="Arial" charset="0"/>
              </a:rPr>
              <a:pPr algn="r" eaLnBrk="1" hangingPunct="1">
                <a:spcBef>
                  <a:spcPct val="0"/>
                </a:spcBef>
              </a:pPr>
              <a:t>19</a:t>
            </a:fld>
            <a:endParaRPr lang="zh-TW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1741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DE66945-6A8C-49C5-9B82-2FC2BD15D217}" type="slidenum">
              <a:rPr lang="zh-TW" altLang="en-US" smtClean="0">
                <a:latin typeface="Arial" charset="0"/>
              </a:rPr>
              <a:pPr algn="r" eaLnBrk="1" hangingPunct="1">
                <a:spcBef>
                  <a:spcPct val="0"/>
                </a:spcBef>
              </a:pPr>
              <a:t>23</a:t>
            </a:fld>
            <a:endParaRPr lang="zh-TW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1741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DE66945-6A8C-49C5-9B82-2FC2BD15D217}" type="slidenum">
              <a:rPr lang="zh-TW" altLang="en-US" smtClean="0">
                <a:latin typeface="Arial" charset="0"/>
              </a:rPr>
              <a:pPr algn="r" eaLnBrk="1" hangingPunct="1">
                <a:spcBef>
                  <a:spcPct val="0"/>
                </a:spcBef>
              </a:pPr>
              <a:t>24</a:t>
            </a:fld>
            <a:endParaRPr lang="zh-TW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1434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B9D5E2E-8D37-46DD-98B3-8C8BB6B36171}" type="slidenum">
              <a:rPr lang="zh-TW" altLang="en-US" smtClean="0">
                <a:latin typeface="Arial" charset="0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zh-TW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1229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1971C1C-DB6D-4369-A61A-5D9D67F6C6D9}" type="slidenum">
              <a:rPr lang="zh-TW" altLang="en-US" smtClean="0">
                <a:latin typeface="Arial" charset="0"/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zh-TW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1331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877503-BB95-4396-92DA-E05AB62C7DB1}" type="slidenum">
              <a:rPr lang="zh-TW" altLang="en-US" smtClean="0">
                <a:latin typeface="Arial" charset="0"/>
              </a:rPr>
              <a:pPr algn="r" eaLnBrk="1" hangingPunct="1">
                <a:spcBef>
                  <a:spcPct val="0"/>
                </a:spcBef>
              </a:pPr>
              <a:t>7</a:t>
            </a:fld>
            <a:endParaRPr lang="zh-TW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1536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3F9DAF0-EB95-43E2-B727-07ABEB067C09}" type="slidenum">
              <a:rPr lang="zh-TW" altLang="en-US" smtClean="0">
                <a:latin typeface="Arial" charset="0"/>
              </a:rPr>
              <a:pPr algn="r" eaLnBrk="1" hangingPunct="1">
                <a:spcBef>
                  <a:spcPct val="0"/>
                </a:spcBef>
              </a:pPr>
              <a:t>8</a:t>
            </a:fld>
            <a:endParaRPr lang="zh-TW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1536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3F9DAF0-EB95-43E2-B727-07ABEB067C09}" type="slidenum">
              <a:rPr lang="zh-TW" altLang="en-US" smtClean="0">
                <a:latin typeface="Arial" charset="0"/>
              </a:rPr>
              <a:pPr algn="r" eaLnBrk="1" hangingPunct="1">
                <a:spcBef>
                  <a:spcPct val="0"/>
                </a:spcBef>
              </a:pPr>
              <a:t>9</a:t>
            </a:fld>
            <a:endParaRPr lang="zh-TW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1536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3F9DAF0-EB95-43E2-B727-07ABEB067C09}" type="slidenum">
              <a:rPr lang="zh-TW" altLang="en-US" smtClean="0">
                <a:latin typeface="Arial" charset="0"/>
              </a:rPr>
              <a:pPr algn="r" eaLnBrk="1" hangingPunct="1">
                <a:spcBef>
                  <a:spcPct val="0"/>
                </a:spcBef>
              </a:pPr>
              <a:t>10</a:t>
            </a:fld>
            <a:endParaRPr lang="zh-TW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1638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BCCBFDF-A5B7-4992-88D5-4399F80FDD84}" type="slidenum">
              <a:rPr lang="zh-TW" altLang="en-US" smtClean="0">
                <a:latin typeface="Arial" charset="0"/>
              </a:rPr>
              <a:pPr algn="r" eaLnBrk="1" hangingPunct="1">
                <a:spcBef>
                  <a:spcPct val="0"/>
                </a:spcBef>
              </a:pPr>
              <a:t>15</a:t>
            </a:fld>
            <a:endParaRPr lang="zh-TW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1741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5415B1D-70CD-464D-8F10-672930A460BE}" type="slidenum">
              <a:rPr lang="zh-TW" altLang="en-US" smtClean="0">
                <a:latin typeface="Arial" charset="0"/>
              </a:rPr>
              <a:pPr algn="r" eaLnBrk="1" hangingPunct="1">
                <a:spcBef>
                  <a:spcPct val="0"/>
                </a:spcBef>
              </a:pPr>
              <a:t>16</a:t>
            </a:fld>
            <a:endParaRPr lang="zh-TW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F5C9-79AB-40FF-B23B-4ADA07998EAC}" type="datetime1">
              <a:rPr lang="zh-TW" altLang="en-US" smtClean="0"/>
              <a:t>2019/3/19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370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56CC-59C4-4A29-9700-F1B01FE0BDA6}" type="datetime1">
              <a:rPr lang="zh-TW" altLang="en-US" smtClean="0"/>
              <a:t>2019/3/19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395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594C7-993D-4438-AA6F-CBE23DFB4270}" type="datetime1">
              <a:rPr lang="zh-TW" altLang="en-US" smtClean="0"/>
              <a:t>2019/3/19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6226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0D2CF-1167-43D6-909A-0C28B0F59C72}" type="datetime1">
              <a:rPr lang="zh-TW" altLang="en-US" smtClean="0"/>
              <a:t>2019/3/19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8183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A7FD2-AB59-4151-946A-CC608882B58E}" type="datetime1">
              <a:rPr lang="zh-TW" altLang="en-US" smtClean="0"/>
              <a:t>2019/3/19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976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B12C-FF78-4F61-8FE6-616AC9AC73A7}" type="datetime1">
              <a:rPr lang="zh-TW" altLang="en-US" smtClean="0"/>
              <a:t>2019/3/19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7627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68AE-CE6D-47B8-9ACB-739E99C0A9C7}" type="datetime1">
              <a:rPr lang="zh-TW" altLang="en-US" smtClean="0"/>
              <a:t>2019/3/19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7322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4EAB-4D85-41E6-9F62-245800E68770}" type="datetime1">
              <a:rPr lang="zh-TW" altLang="en-US" smtClean="0"/>
              <a:t>2019/3/19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6646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C9E1E-774D-4EAC-9D99-BE8865244E73}" type="datetime1">
              <a:rPr lang="zh-TW" altLang="en-US" smtClean="0"/>
              <a:t>2019/3/19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0363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22D0A-CEA4-40AB-A293-7F7490CFFD26}" type="datetime1">
              <a:rPr lang="zh-TW" altLang="en-US" smtClean="0"/>
              <a:t>2019/3/19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824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EC37-E449-4919-BB29-FECB6FC261E4}" type="datetime1">
              <a:rPr lang="zh-TW" altLang="en-US" smtClean="0"/>
              <a:t>2019/3/19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771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3F157-DD56-4172-ACB5-7841F7A4BD76}" type="datetime1">
              <a:rPr lang="zh-TW" altLang="en-US" smtClean="0"/>
              <a:t>2019/3/19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8014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ref/jsref_obj_array.as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9632" y="2348880"/>
            <a:ext cx="7498080" cy="1143000"/>
          </a:xfrm>
        </p:spPr>
        <p:txBody>
          <a:bodyPr/>
          <a:lstStyle/>
          <a:p>
            <a:r>
              <a:rPr lang="en-US" altLang="zh-TW" dirty="0" smtClean="0"/>
              <a:t>JavaScript Array(</a:t>
            </a:r>
            <a:r>
              <a:rPr lang="zh-TW" altLang="en-US" dirty="0" smtClean="0"/>
              <a:t>陣列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35608" y="4437112"/>
            <a:ext cx="7498080" cy="1811288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018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extLst/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JS Array 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方法與屬性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171" name="內容版面配置區 4"/>
          <p:cNvSpPr>
            <a:spLocks noGrp="1"/>
          </p:cNvSpPr>
          <p:nvPr>
            <p:ph idx="1"/>
          </p:nvPr>
        </p:nvSpPr>
        <p:spPr>
          <a:xfrm>
            <a:off x="468313" y="1268413"/>
            <a:ext cx="8229600" cy="504031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TW" dirty="0" err="1" smtClean="0"/>
              <a:t>JS</a:t>
            </a:r>
            <a:r>
              <a:rPr lang="zh-TW" altLang="en-US" dirty="0" smtClean="0"/>
              <a:t> </a:t>
            </a:r>
            <a:r>
              <a:rPr lang="en-US" altLang="zh-TW" dirty="0" smtClean="0"/>
              <a:t>array </a:t>
            </a:r>
            <a:r>
              <a:rPr lang="en-US" altLang="zh-TW" dirty="0" smtClean="0"/>
              <a:t>methods and properties </a:t>
            </a:r>
            <a:r>
              <a:rPr lang="zh-TW" altLang="en-US" dirty="0" smtClean="0"/>
              <a:t>參考連結</a:t>
            </a:r>
            <a:r>
              <a:rPr lang="en-US" altLang="zh-TW" dirty="0" smtClean="0"/>
              <a:t>:</a:t>
            </a:r>
            <a:endParaRPr lang="en-US" altLang="zh-TW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TW" dirty="0">
                <a:hlinkClick r:id="rId3"/>
              </a:rPr>
              <a:t>https://</a:t>
            </a:r>
            <a:r>
              <a:rPr lang="en-US" altLang="zh-TW" dirty="0" err="1">
                <a:hlinkClick r:id="rId3"/>
              </a:rPr>
              <a:t>www.w3schools.com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jsref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jsref_obj_array.asp</a:t>
            </a:r>
            <a:endParaRPr lang="en-US" altLang="zh-TW" dirty="0"/>
          </a:p>
          <a:p>
            <a:pPr>
              <a:buFont typeface="Wingdings" pitchFamily="2" charset="2"/>
              <a:buChar char="Ø"/>
            </a:pPr>
            <a:endParaRPr lang="en-US" altLang="zh-TW" dirty="0" smtClean="0"/>
          </a:p>
          <a:p>
            <a:pPr>
              <a:buFont typeface="Wingdings" pitchFamily="2" charset="2"/>
              <a:buChar char="Ø"/>
            </a:pPr>
            <a:r>
              <a:rPr lang="en-US" altLang="zh-TW" dirty="0" err="1" smtClean="0"/>
              <a:t>JS</a:t>
            </a:r>
            <a:r>
              <a:rPr lang="zh-TW" altLang="en-US" dirty="0" smtClean="0"/>
              <a:t> </a:t>
            </a:r>
            <a:r>
              <a:rPr lang="en-US" altLang="zh-TW" dirty="0" smtClean="0"/>
              <a:t>array methods, example: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dirty="0"/>
              <a:t>push</a:t>
            </a:r>
            <a:r>
              <a:rPr lang="en-US" altLang="zh-TW" dirty="0" smtClean="0"/>
              <a:t>():</a:t>
            </a:r>
            <a:r>
              <a:rPr lang="zh-TW" altLang="en-US" dirty="0" smtClean="0"/>
              <a:t> 在陣列結尾新增資料，並回應</a:t>
            </a:r>
            <a:r>
              <a:rPr lang="en-US" altLang="zh-TW" dirty="0" smtClean="0"/>
              <a:t>( returns)</a:t>
            </a:r>
            <a:r>
              <a:rPr lang="zh-TW" altLang="en-US" dirty="0" smtClean="0"/>
              <a:t>陣列長度</a:t>
            </a:r>
            <a:endParaRPr lang="en-US" altLang="zh-TW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TW" dirty="0" smtClean="0"/>
              <a:t>pop():</a:t>
            </a:r>
            <a:r>
              <a:rPr lang="zh-TW" altLang="en-US" dirty="0" smtClean="0"/>
              <a:t>取得並刪除陣列最後一個資料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471811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467544" y="260648"/>
            <a:ext cx="8229600" cy="100811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395536" y="2204864"/>
            <a:ext cx="8229600" cy="394989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Index</a:t>
            </a:r>
            <a:r>
              <a:rPr kumimoji="0" lang="zh-TW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為陣列內某個資料的位置，注意是</a:t>
            </a: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由</a:t>
            </a:r>
            <a:r>
              <a:rPr kumimoji="0" lang="en-US" altLang="zh-TW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開始</a:t>
            </a:r>
            <a:r>
              <a:rPr kumimoji="0" lang="zh-TW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en-US" altLang="zh-TW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kumimoji="0" lang="en-US" altLang="zh-TW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Index</a:t>
            </a: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最大值是</a:t>
            </a:r>
            <a:r>
              <a:rPr kumimoji="0" lang="en-US" altLang="zh-TW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length-1</a:t>
            </a:r>
            <a:r>
              <a:rPr kumimoji="0" lang="zh-TW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而不是</a:t>
            </a:r>
            <a:r>
              <a:rPr lang="en-US" altLang="zh-TW" sz="3200" dirty="0" smtClean="0"/>
              <a:t>length</a:t>
            </a:r>
          </a:p>
          <a:p>
            <a:pPr marL="822960" lvl="1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TW" sz="3200" dirty="0" err="1" smtClean="0"/>
              <a:t>var</a:t>
            </a:r>
            <a:r>
              <a:rPr lang="en-US" altLang="zh-TW" sz="3200" dirty="0" smtClean="0"/>
              <a:t> </a:t>
            </a:r>
            <a:r>
              <a:rPr lang="en-US" altLang="zh-TW" sz="3200" dirty="0"/>
              <a:t>colors = ["Red", "Green", "Blue"];</a:t>
            </a:r>
          </a:p>
          <a:p>
            <a:pPr marL="822960" lvl="1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TW" sz="3200" dirty="0"/>
              <a:t>L= </a:t>
            </a:r>
            <a:r>
              <a:rPr lang="en-US" altLang="zh-TW" sz="3200" dirty="0" err="1" smtClean="0"/>
              <a:t>colors.length</a:t>
            </a:r>
            <a:endParaRPr lang="en-US" altLang="zh-TW" sz="3200" dirty="0" smtClean="0"/>
          </a:p>
          <a:p>
            <a:pPr marL="822960" lvl="1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TW" sz="3200" dirty="0" smtClean="0"/>
              <a:t>alert(L);</a:t>
            </a:r>
            <a:endParaRPr lang="en-US" altLang="zh-TW" sz="3200" dirty="0"/>
          </a:p>
          <a:p>
            <a:pPr marL="822960" lvl="1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kumimoji="0" lang="en-US" altLang="zh-TW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altLang="zh-TW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標題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extLst/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/>
            </a:r>
            <a:b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陣列的起始 </a:t>
            </a: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index 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為 </a:t>
            </a: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0</a:t>
            </a: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zh-TW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/>
            </a:r>
            <a:br>
              <a:rPr lang="zh-TW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477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0"/>
            <a:ext cx="7498080" cy="1143000"/>
          </a:xfrm>
        </p:spPr>
        <p:txBody>
          <a:bodyPr/>
          <a:lstStyle/>
          <a:p>
            <a:pPr algn="ctr"/>
            <a:r>
              <a:rPr lang="zh-TW" altLang="en-US" dirty="0"/>
              <a:t>常見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array </a:t>
            </a:r>
            <a:r>
              <a:rPr lang="zh-TW" altLang="en-US" dirty="0" smtClean="0"/>
              <a:t>用途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560" y="1052736"/>
            <a:ext cx="7498080" cy="4800600"/>
          </a:xfrm>
        </p:spPr>
        <p:txBody>
          <a:bodyPr>
            <a:normAutofit fontScale="92500" lnSpcReduction="20000"/>
          </a:bodyPr>
          <a:lstStyle/>
          <a:p>
            <a:endParaRPr lang="en-US" altLang="zh-TW" smtClean="0"/>
          </a:p>
          <a:p>
            <a:r>
              <a:rPr lang="zh-TW" altLang="en-US" smtClean="0"/>
              <a:t>用來</a:t>
            </a:r>
            <a:r>
              <a:rPr lang="zh-TW" altLang="en-US" dirty="0" smtClean="0"/>
              <a:t>儲存一組多個資料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如組員姓名、診間病患、同學成績</a:t>
            </a:r>
            <a:r>
              <a:rPr lang="en-US" altLang="zh-TW" dirty="0" smtClean="0"/>
              <a:t>...</a:t>
            </a:r>
          </a:p>
          <a:p>
            <a:r>
              <a:rPr lang="zh-TW" altLang="en-US" dirty="0"/>
              <a:t>應用情境</a:t>
            </a:r>
            <a:r>
              <a:rPr lang="zh-TW" altLang="en-US" dirty="0" smtClean="0"/>
              <a:t>範例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smtClean="0"/>
              <a:t>HTML</a:t>
            </a:r>
            <a:r>
              <a:rPr lang="zh-TW" altLang="en-US" dirty="0" smtClean="0"/>
              <a:t> </a:t>
            </a:r>
            <a:r>
              <a:rPr lang="en-US" altLang="zh-TW" dirty="0" smtClean="0"/>
              <a:t>form </a:t>
            </a:r>
            <a:r>
              <a:rPr lang="zh-TW" altLang="en-US" dirty="0" smtClean="0"/>
              <a:t>上傳訂單、報名等資訊</a:t>
            </a:r>
            <a:endParaRPr lang="en-US" altLang="zh-TW" dirty="0" smtClean="0"/>
          </a:p>
          <a:p>
            <a:pPr lvl="1"/>
            <a:r>
              <a:rPr lang="zh-TW" altLang="en-US" dirty="0"/>
              <a:t>訂單或報名</a:t>
            </a:r>
            <a:r>
              <a:rPr lang="zh-TW" altLang="en-US" dirty="0" smtClean="0"/>
              <a:t>資料處理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HTTP</a:t>
            </a:r>
            <a:r>
              <a:rPr lang="zh-TW" altLang="en-US" dirty="0" smtClean="0"/>
              <a:t> </a:t>
            </a:r>
            <a:r>
              <a:rPr lang="en-US" altLang="zh-TW" dirty="0" smtClean="0"/>
              <a:t>get </a:t>
            </a:r>
            <a:r>
              <a:rPr lang="zh-TW" altLang="en-US" dirty="0" smtClean="0"/>
              <a:t>取得列表結構化訊息字串</a:t>
            </a:r>
            <a:endParaRPr lang="en-US" altLang="zh-TW" dirty="0" smtClean="0"/>
          </a:p>
          <a:p>
            <a:pPr lvl="2"/>
            <a:r>
              <a:rPr lang="zh-TW" altLang="en-US" dirty="0"/>
              <a:t>將訊息</a:t>
            </a:r>
            <a:r>
              <a:rPr lang="zh-TW" altLang="en-US" dirty="0" smtClean="0"/>
              <a:t>字串轉換成 </a:t>
            </a:r>
            <a:r>
              <a:rPr lang="en-US" altLang="zh-TW" dirty="0" smtClean="0"/>
              <a:t>array</a:t>
            </a:r>
          </a:p>
          <a:p>
            <a:pPr lvl="2"/>
            <a:r>
              <a:rPr lang="zh-TW" altLang="en-US" dirty="0" smtClean="0"/>
              <a:t>網頁呈現列表資料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以表格、選單等方式呈現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點選列表某項資訊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呈現及處理選取的訂單 </a:t>
            </a:r>
            <a:r>
              <a:rPr lang="en-US" altLang="zh-TW" dirty="0" smtClean="0"/>
              <a:t>or </a:t>
            </a:r>
            <a:r>
              <a:rPr lang="zh-TW" altLang="en-US" dirty="0" smtClean="0"/>
              <a:t>報名資料</a:t>
            </a:r>
            <a:endParaRPr lang="en-US" altLang="zh-TW" dirty="0" smtClean="0"/>
          </a:p>
          <a:p>
            <a:pPr lvl="1"/>
            <a:endParaRPr lang="zh-TW" altLang="en-US" dirty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75752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608" y="260648"/>
            <a:ext cx="7498080" cy="1143000"/>
          </a:xfrm>
        </p:spPr>
        <p:txBody>
          <a:bodyPr/>
          <a:lstStyle/>
          <a:p>
            <a:pPr algn="ctr"/>
            <a:r>
              <a:rPr lang="zh-TW" altLang="en-US" dirty="0" smtClean="0"/>
              <a:t>二維及多維陣列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560" y="1412776"/>
            <a:ext cx="7498080" cy="4800600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 smtClean="0"/>
              <a:t>二</a:t>
            </a:r>
            <a:r>
              <a:rPr lang="zh-TW" altLang="en-US" dirty="0"/>
              <a:t>維</a:t>
            </a:r>
            <a:r>
              <a:rPr lang="zh-TW" altLang="en-US" dirty="0" smtClean="0"/>
              <a:t>陣列</a:t>
            </a:r>
            <a:endParaRPr lang="en-US" altLang="zh-TW" dirty="0" smtClean="0"/>
          </a:p>
          <a:p>
            <a:pPr lvl="1"/>
            <a:r>
              <a:rPr lang="en-US" altLang="zh-TW" dirty="0" err="1"/>
              <a:t>var</a:t>
            </a:r>
            <a:r>
              <a:rPr lang="en-US" altLang="zh-TW" dirty="0"/>
              <a:t> items = [[1, 2], [3, 4], [5, 6]];</a:t>
            </a:r>
          </a:p>
          <a:p>
            <a:pPr lvl="1"/>
            <a:r>
              <a:rPr lang="en-US" altLang="zh-TW" dirty="0"/>
              <a:t>alert(items[0][0]); </a:t>
            </a:r>
            <a:r>
              <a:rPr lang="en-US" altLang="zh-TW" dirty="0" smtClean="0"/>
              <a:t>  // should be 1</a:t>
            </a:r>
            <a:endParaRPr lang="en-US" altLang="zh-TW" dirty="0"/>
          </a:p>
          <a:p>
            <a:pPr lvl="1"/>
            <a:r>
              <a:rPr lang="en-US" altLang="zh-TW" dirty="0" smtClean="0"/>
              <a:t>alert(items[1][</a:t>
            </a:r>
            <a:r>
              <a:rPr lang="en-US" altLang="zh-TW" dirty="0"/>
              <a:t>0</a:t>
            </a:r>
            <a:r>
              <a:rPr lang="en-US" altLang="zh-TW" dirty="0" smtClean="0"/>
              <a:t>]);  </a:t>
            </a:r>
            <a:r>
              <a:rPr lang="en-US" altLang="zh-TW" dirty="0"/>
              <a:t>// should be </a:t>
            </a:r>
            <a:r>
              <a:rPr lang="en-US" altLang="zh-TW" dirty="0" smtClean="0"/>
              <a:t> 3</a:t>
            </a:r>
            <a:endParaRPr lang="en-US" altLang="zh-TW" dirty="0"/>
          </a:p>
          <a:p>
            <a:pPr lvl="1"/>
            <a:endParaRPr lang="en-US" altLang="zh-TW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87058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608" y="260648"/>
            <a:ext cx="7498080" cy="1143000"/>
          </a:xfrm>
        </p:spPr>
        <p:txBody>
          <a:bodyPr/>
          <a:lstStyle/>
          <a:p>
            <a:pPr algn="ctr"/>
            <a:r>
              <a:rPr lang="zh-TW" altLang="en-US" dirty="0" smtClean="0"/>
              <a:t>三</a:t>
            </a:r>
            <a:r>
              <a:rPr lang="zh-TW" altLang="en-US" dirty="0" smtClean="0"/>
              <a:t>維陣列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560" y="1412776"/>
            <a:ext cx="7498080" cy="4800600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 smtClean="0"/>
              <a:t>範例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2x3x3</a:t>
            </a:r>
            <a:r>
              <a:rPr lang="zh-TW" altLang="en-US" dirty="0" smtClean="0"/>
              <a:t> 之三維陣列</a:t>
            </a:r>
            <a:r>
              <a:rPr lang="en-US" altLang="zh-TW" dirty="0" smtClean="0"/>
              <a:t>:</a:t>
            </a:r>
            <a:endParaRPr lang="en-US" altLang="zh-TW" dirty="0"/>
          </a:p>
          <a:p>
            <a:pPr lvl="1"/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/>
              <a:t>a = [</a:t>
            </a:r>
          </a:p>
          <a:p>
            <a:pPr lvl="1"/>
            <a:r>
              <a:rPr lang="en-US" altLang="zh-TW" dirty="0" smtClean="0"/>
              <a:t>[[</a:t>
            </a:r>
            <a:r>
              <a:rPr lang="en-US" altLang="zh-TW" dirty="0"/>
              <a:t>'</a:t>
            </a:r>
            <a:r>
              <a:rPr lang="en-US" altLang="zh-TW" dirty="0" err="1"/>
              <a:t>a','b','c</a:t>
            </a:r>
            <a:r>
              <a:rPr lang="en-US" altLang="zh-TW" dirty="0"/>
              <a:t>'],</a:t>
            </a:r>
          </a:p>
          <a:p>
            <a:pPr lvl="1"/>
            <a:r>
              <a:rPr lang="en-US" altLang="zh-TW" dirty="0"/>
              <a:t>['</a:t>
            </a:r>
            <a:r>
              <a:rPr lang="en-US" altLang="zh-TW" dirty="0" err="1"/>
              <a:t>d','d','f</a:t>
            </a:r>
            <a:r>
              <a:rPr lang="en-US" altLang="zh-TW" dirty="0"/>
              <a:t>'],</a:t>
            </a:r>
          </a:p>
          <a:p>
            <a:pPr lvl="1"/>
            <a:r>
              <a:rPr lang="en-US" altLang="zh-TW" dirty="0"/>
              <a:t>['g','h','</a:t>
            </a:r>
            <a:r>
              <a:rPr lang="en-US" altLang="zh-TW" dirty="0" err="1"/>
              <a:t>i</a:t>
            </a:r>
            <a:r>
              <a:rPr lang="en-US" altLang="zh-TW" dirty="0" smtClean="0"/>
              <a:t>']],</a:t>
            </a:r>
            <a:endParaRPr lang="en-US" altLang="zh-TW" dirty="0"/>
          </a:p>
          <a:p>
            <a:pPr lvl="1"/>
            <a:r>
              <a:rPr lang="en-US" altLang="zh-TW" dirty="0" smtClean="0"/>
              <a:t>[[</a:t>
            </a:r>
            <a:r>
              <a:rPr lang="en-US" altLang="zh-TW" dirty="0"/>
              <a:t>'</a:t>
            </a:r>
            <a:r>
              <a:rPr lang="en-US" altLang="zh-TW" dirty="0" err="1"/>
              <a:t>j','k','l</a:t>
            </a:r>
            <a:r>
              <a:rPr lang="en-US" altLang="zh-TW" dirty="0"/>
              <a:t>'],</a:t>
            </a:r>
          </a:p>
          <a:p>
            <a:pPr lvl="1"/>
            <a:r>
              <a:rPr lang="en-US" altLang="zh-TW" dirty="0"/>
              <a:t>['</a:t>
            </a:r>
            <a:r>
              <a:rPr lang="en-US" altLang="zh-TW" dirty="0" err="1"/>
              <a:t>m','n','o</a:t>
            </a:r>
            <a:r>
              <a:rPr lang="en-US" altLang="zh-TW" dirty="0"/>
              <a:t>'],</a:t>
            </a:r>
          </a:p>
          <a:p>
            <a:pPr lvl="1"/>
            <a:r>
              <a:rPr lang="en-US" altLang="zh-TW" dirty="0"/>
              <a:t>['</a:t>
            </a:r>
            <a:r>
              <a:rPr lang="en-US" altLang="zh-TW" dirty="0" err="1"/>
              <a:t>p','q','r</a:t>
            </a:r>
            <a:r>
              <a:rPr lang="en-US" altLang="zh-TW" dirty="0" smtClean="0"/>
              <a:t>']]]</a:t>
            </a:r>
            <a:endParaRPr lang="en-US" altLang="zh-TW" dirty="0"/>
          </a:p>
          <a:p>
            <a:pPr lvl="1"/>
            <a:r>
              <a:rPr lang="en-US" altLang="zh-TW" dirty="0" smtClean="0"/>
              <a:t>alert</a:t>
            </a:r>
            <a:r>
              <a:rPr lang="en-US" altLang="zh-TW" dirty="0"/>
              <a:t>( a[0][1][2] ); // shows 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427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extLst/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引用 </a:t>
            </a: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JS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檔範例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8195" name="內容版面配置區 4"/>
          <p:cNvSpPr>
            <a:spLocks noGrp="1"/>
          </p:cNvSpPr>
          <p:nvPr>
            <p:ph idx="1"/>
          </p:nvPr>
        </p:nvSpPr>
        <p:spPr>
          <a:xfrm>
            <a:off x="468313" y="1268413"/>
            <a:ext cx="8229600" cy="504031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TW" smtClean="0"/>
              <a:t>ShowPhoto example</a:t>
            </a:r>
          </a:p>
        </p:txBody>
      </p:sp>
    </p:spTree>
    <p:extLst>
      <p:ext uri="{BB962C8B-B14F-4D97-AF65-F5344CB8AC3E}">
        <p14:creationId xmlns:p14="http://schemas.microsoft.com/office/powerpoint/2010/main" val="1820178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extLst/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綜合練習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9219" name="內容版面配置區 4"/>
          <p:cNvSpPr>
            <a:spLocks noGrp="1"/>
          </p:cNvSpPr>
          <p:nvPr>
            <p:ph idx="1"/>
          </p:nvPr>
        </p:nvSpPr>
        <p:spPr>
          <a:xfrm>
            <a:off x="468313" y="1268413"/>
            <a:ext cx="8229600" cy="504031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05460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extLst/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將陣列的值加到表格</a:t>
            </a:r>
            <a:r>
              <a:rPr lang="zh-TW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/>
            </a:r>
            <a:br>
              <a:rPr lang="zh-TW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099" name="內容版面配置區 4"/>
          <p:cNvSpPr>
            <a:spLocks noGrp="1"/>
          </p:cNvSpPr>
          <p:nvPr>
            <p:ph idx="1"/>
          </p:nvPr>
        </p:nvSpPr>
        <p:spPr>
          <a:xfrm>
            <a:off x="468313" y="1268413"/>
            <a:ext cx="8229600" cy="504031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TW" dirty="0" err="1"/>
              <a:t>var</a:t>
            </a:r>
            <a:r>
              <a:rPr lang="en-US" altLang="zh-TW" dirty="0"/>
              <a:t> colors = ["Red", "Green", "Blue</a:t>
            </a:r>
            <a:r>
              <a:rPr lang="en-US" altLang="zh-TW" dirty="0" smtClean="0"/>
              <a:t>"];</a:t>
            </a:r>
          </a:p>
          <a:p>
            <a:pPr>
              <a:buFont typeface="Wingdings" pitchFamily="2" charset="2"/>
              <a:buChar char="Ø"/>
            </a:pPr>
            <a:r>
              <a:rPr lang="en-US" altLang="zh-TW" dirty="0" err="1"/>
              <a:t>ArrayDataToTable.html</a:t>
            </a:r>
            <a:endParaRPr lang="en-US" altLang="zh-TW" dirty="0"/>
          </a:p>
          <a:p>
            <a:pPr>
              <a:buFont typeface="Wingdings" pitchFamily="2" charset="2"/>
              <a:buChar char="Ø"/>
            </a:pPr>
            <a:r>
              <a:rPr lang="en-US" altLang="zh-TW" dirty="0" err="1"/>
              <a:t>AddTableEvent.html</a:t>
            </a:r>
            <a:endParaRPr lang="en-US" altLang="zh-TW" dirty="0"/>
          </a:p>
          <a:p>
            <a:pPr>
              <a:buFont typeface="Wingdings" pitchFamily="2" charset="2"/>
              <a:buChar char="Ø"/>
            </a:pPr>
            <a:endParaRPr lang="en-US" altLang="zh-TW" dirty="0"/>
          </a:p>
          <a:p>
            <a:pPr lvl="1">
              <a:buFont typeface="Wingdings" pitchFamily="2" charset="2"/>
              <a:buChar char="Ø"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71461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extLst/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將陣列的值加下拉選單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099" name="內容版面配置區 4"/>
          <p:cNvSpPr>
            <a:spLocks noGrp="1"/>
          </p:cNvSpPr>
          <p:nvPr>
            <p:ph idx="1"/>
          </p:nvPr>
        </p:nvSpPr>
        <p:spPr>
          <a:xfrm>
            <a:off x="468313" y="1268413"/>
            <a:ext cx="8229600" cy="504031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TW" dirty="0" err="1"/>
              <a:t>var</a:t>
            </a:r>
            <a:r>
              <a:rPr lang="en-US" altLang="zh-TW" dirty="0"/>
              <a:t> colors = ["Red", "Green", "Blue"];</a:t>
            </a:r>
          </a:p>
          <a:p>
            <a:pPr lvl="1">
              <a:buFont typeface="Wingdings" pitchFamily="2" charset="2"/>
              <a:buChar char="Ø"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957592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extLst/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將一組 </a:t>
            </a: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check box </a:t>
            </a:r>
            <a:r>
              <a:rPr lang="zh-TW" altLang="en-US" b="1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的點選資訊加到陣列當中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099" name="內容版面配置區 4"/>
          <p:cNvSpPr>
            <a:spLocks noGrp="1"/>
          </p:cNvSpPr>
          <p:nvPr>
            <p:ph idx="1"/>
          </p:nvPr>
        </p:nvSpPr>
        <p:spPr>
          <a:xfrm>
            <a:off x="468313" y="1268413"/>
            <a:ext cx="8229600" cy="504031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TW" dirty="0" err="1"/>
              <a:t>var</a:t>
            </a:r>
            <a:r>
              <a:rPr lang="en-US" altLang="zh-TW" dirty="0"/>
              <a:t> colors = ["Red", "Green", "Blue"];</a:t>
            </a:r>
          </a:p>
          <a:p>
            <a:pPr lvl="1">
              <a:buFont typeface="Wingdings" pitchFamily="2" charset="2"/>
              <a:buChar char="Ø"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85100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extLst/>
        </p:spPr>
        <p:txBody>
          <a:bodyPr/>
          <a:lstStyle/>
          <a:p>
            <a:pPr>
              <a:defRPr/>
            </a:pPr>
            <a:r>
              <a:rPr lang="en-US" altLang="zh-TW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JS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Array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簡介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zh-TW" altLang="en-US" b="1" dirty="0" smtClean="0"/>
              <a:t>目錄</a:t>
            </a:r>
            <a:r>
              <a:rPr lang="en-US" altLang="zh-TW" b="1" dirty="0" smtClean="0"/>
              <a:t>: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US" altLang="zh-TW" dirty="0" err="1"/>
              <a:t>JS</a:t>
            </a:r>
            <a:r>
              <a:rPr lang="en-US" altLang="zh-TW" dirty="0"/>
              <a:t> </a:t>
            </a:r>
            <a:r>
              <a:rPr lang="en-US" altLang="zh-TW" dirty="0" smtClean="0"/>
              <a:t>array </a:t>
            </a:r>
            <a:r>
              <a:rPr lang="zh-TW" altLang="en-US" dirty="0" smtClean="0"/>
              <a:t>宣告方式</a:t>
            </a:r>
            <a:endParaRPr lang="en-US" altLang="zh-TW" dirty="0" smtClean="0"/>
          </a:p>
          <a:p>
            <a:pPr>
              <a:buFont typeface="Wingdings" pitchFamily="2" charset="2"/>
              <a:buChar char="Ø"/>
              <a:defRPr/>
            </a:pPr>
            <a:r>
              <a:rPr lang="en-US" altLang="zh-TW" dirty="0" err="1" smtClean="0"/>
              <a:t>JS</a:t>
            </a:r>
            <a:r>
              <a:rPr lang="zh-TW" altLang="en-US" dirty="0" smtClean="0"/>
              <a:t> </a:t>
            </a:r>
            <a:r>
              <a:rPr lang="zh-TW" altLang="en-US" dirty="0" smtClean="0"/>
              <a:t>方法與</a:t>
            </a:r>
            <a:r>
              <a:rPr lang="zh-TW" altLang="en-US" dirty="0" smtClean="0"/>
              <a:t>屬性</a:t>
            </a:r>
            <a:endParaRPr lang="en-US" altLang="zh-TW" dirty="0" smtClean="0"/>
          </a:p>
          <a:p>
            <a:pPr>
              <a:buFont typeface="Wingdings" pitchFamily="2" charset="2"/>
              <a:buChar char="Ø"/>
              <a:defRPr/>
            </a:pPr>
            <a:r>
              <a:rPr lang="zh-TW" altLang="en-US" dirty="0" smtClean="0"/>
              <a:t>程式範例</a:t>
            </a:r>
            <a:endParaRPr lang="en-US" altLang="zh-TW" dirty="0" smtClean="0"/>
          </a:p>
          <a:p>
            <a:pPr>
              <a:buFont typeface="Wingdings" pitchFamily="2" charset="2"/>
              <a:buChar char="Ø"/>
              <a:defRPr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45574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array </a:t>
            </a:r>
            <a:r>
              <a:rPr lang="zh-TW" altLang="en-US" smtClean="0"/>
              <a:t>與 </a:t>
            </a:r>
            <a:r>
              <a:rPr lang="en-US" altLang="zh-TW" smtClean="0"/>
              <a:t>loop </a:t>
            </a:r>
            <a:r>
              <a:rPr lang="zh-TW" altLang="en-US" smtClean="0"/>
              <a:t>共舞</a:t>
            </a:r>
          </a:p>
        </p:txBody>
      </p:sp>
      <p:sp>
        <p:nvSpPr>
          <p:cNvPr id="819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https://www.w3schools.com/js/tryit.asp?filename=tryjs_array_loop</a:t>
            </a:r>
          </a:p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20009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array + loop + table</a:t>
            </a:r>
            <a:endParaRPr lang="zh-TW" altLang="en-US" smtClean="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從以下範例修改 </a:t>
            </a:r>
            <a:r>
              <a:rPr lang="en-US" altLang="zh-TW" smtClean="0"/>
              <a:t>https://www.w3schools.com/jsref/met_tablerow_insertcell.asp</a:t>
            </a:r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4283086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CSV</a:t>
            </a:r>
            <a:r>
              <a:rPr lang="zh-TW" altLang="en-US" smtClean="0"/>
              <a:t> </a:t>
            </a:r>
            <a:r>
              <a:rPr lang="en-US" altLang="zh-TW" smtClean="0"/>
              <a:t>data to array</a:t>
            </a:r>
            <a:endParaRPr lang="zh-TW" altLang="en-US" smtClean="0"/>
          </a:p>
        </p:txBody>
      </p:sp>
      <p:sp>
        <p:nvSpPr>
          <p:cNvPr id="1024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成績統計應用案例</a:t>
            </a:r>
          </a:p>
        </p:txBody>
      </p:sp>
    </p:spTree>
    <p:extLst>
      <p:ext uri="{BB962C8B-B14F-4D97-AF65-F5344CB8AC3E}">
        <p14:creationId xmlns:p14="http://schemas.microsoft.com/office/powerpoint/2010/main" val="721091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extLst/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程式範例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9219" name="內容版面配置區 4"/>
          <p:cNvSpPr>
            <a:spLocks noGrp="1"/>
          </p:cNvSpPr>
          <p:nvPr>
            <p:ph idx="1"/>
          </p:nvPr>
        </p:nvSpPr>
        <p:spPr>
          <a:xfrm>
            <a:off x="468313" y="1268413"/>
            <a:ext cx="8229600" cy="504031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TW" dirty="0" smtClean="0"/>
              <a:t>ArrayLength.html</a:t>
            </a:r>
          </a:p>
          <a:p>
            <a:pPr>
              <a:buFont typeface="Wingdings" pitchFamily="2" charset="2"/>
              <a:buChar char="Ø"/>
            </a:pPr>
            <a:endParaRPr lang="en-US" altLang="zh-TW" dirty="0" smtClean="0"/>
          </a:p>
          <a:p>
            <a:pPr>
              <a:buFont typeface="Wingdings" pitchFamily="2" charset="2"/>
              <a:buChar char="Ø"/>
            </a:pPr>
            <a:r>
              <a:rPr lang="en-US" altLang="zh-TW" dirty="0" smtClean="0"/>
              <a:t>ArrayDataToTable.html</a:t>
            </a:r>
          </a:p>
          <a:p>
            <a:pPr>
              <a:buFont typeface="Wingdings" pitchFamily="2" charset="2"/>
              <a:buChar char="Ø"/>
            </a:pPr>
            <a:endParaRPr lang="en-US" altLang="zh-TW" dirty="0"/>
          </a:p>
          <a:p>
            <a:pPr>
              <a:buFont typeface="Wingdings" pitchFamily="2" charset="2"/>
              <a:buChar char="Ø"/>
            </a:pPr>
            <a:r>
              <a:rPr lang="en-US" altLang="zh-TW" dirty="0" smtClean="0"/>
              <a:t>sumOfArray.html</a:t>
            </a:r>
          </a:p>
          <a:p>
            <a:pPr>
              <a:buFont typeface="Wingdings" pitchFamily="2" charset="2"/>
              <a:buChar char="Ø"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99306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extLst/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練習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9219" name="內容版面配置區 4"/>
          <p:cNvSpPr>
            <a:spLocks noGrp="1"/>
          </p:cNvSpPr>
          <p:nvPr>
            <p:ph idx="1"/>
          </p:nvPr>
        </p:nvSpPr>
        <p:spPr>
          <a:xfrm>
            <a:off x="468313" y="1916831"/>
            <a:ext cx="8229600" cy="439189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TW" altLang="en-US" dirty="0" smtClean="0"/>
              <a:t>將資料設定</a:t>
            </a:r>
            <a:r>
              <a:rPr lang="en-US" altLang="zh-TW" dirty="0" smtClean="0"/>
              <a:t>(</a:t>
            </a:r>
            <a:r>
              <a:rPr lang="zh-TW" altLang="en-US" dirty="0" smtClean="0"/>
              <a:t>或讀入</a:t>
            </a:r>
            <a:r>
              <a:rPr lang="en-US" altLang="zh-TW" dirty="0" smtClean="0"/>
              <a:t>)</a:t>
            </a:r>
            <a:r>
              <a:rPr lang="zh-TW" altLang="en-US" dirty="0" smtClean="0"/>
              <a:t>二維陣列當中</a:t>
            </a:r>
            <a:endParaRPr lang="en-US" altLang="zh-TW" dirty="0" smtClean="0"/>
          </a:p>
          <a:p>
            <a:pPr>
              <a:buFont typeface="Wingdings" pitchFamily="2" charset="2"/>
              <a:buChar char="Ø"/>
            </a:pPr>
            <a:r>
              <a:rPr lang="zh-TW" altLang="en-US" dirty="0"/>
              <a:t>使用迴</a:t>
            </a:r>
            <a:r>
              <a:rPr lang="zh-TW" altLang="en-US" dirty="0" smtClean="0"/>
              <a:t>圈、陣列、數值運算等指令，進行資料處理</a:t>
            </a:r>
            <a:endParaRPr lang="en-US" altLang="zh-TW" dirty="0" smtClean="0"/>
          </a:p>
          <a:p>
            <a:pPr lvl="1">
              <a:buFont typeface="Wingdings" pitchFamily="2" charset="2"/>
              <a:buChar char="Ø"/>
            </a:pPr>
            <a:r>
              <a:rPr lang="zh-TW" altLang="en-US" dirty="0" smtClean="0"/>
              <a:t>例如</a:t>
            </a:r>
            <a:r>
              <a:rPr lang="en-US" altLang="zh-TW" dirty="0" smtClean="0"/>
              <a:t>:</a:t>
            </a:r>
            <a:r>
              <a:rPr lang="zh-TW" altLang="en-US" dirty="0" smtClean="0"/>
              <a:t>算總和、算平均</a:t>
            </a:r>
            <a:endParaRPr lang="en-US" altLang="zh-TW" dirty="0" smtClean="0"/>
          </a:p>
          <a:p>
            <a:pPr>
              <a:buFont typeface="Wingdings" pitchFamily="2" charset="2"/>
              <a:buChar char="Ø"/>
            </a:pPr>
            <a:r>
              <a:rPr lang="zh-TW" altLang="en-US" dirty="0" smtClean="0"/>
              <a:t>呈現陣列</a:t>
            </a:r>
            <a:r>
              <a:rPr lang="zh-TW" altLang="en-US" dirty="0"/>
              <a:t>內容及計算</a:t>
            </a:r>
            <a:r>
              <a:rPr lang="zh-TW" altLang="en-US" dirty="0" smtClean="0"/>
              <a:t>結果</a:t>
            </a:r>
            <a:endParaRPr lang="en-US" altLang="zh-TW" dirty="0" smtClean="0"/>
          </a:p>
          <a:p>
            <a:pPr lvl="1">
              <a:buFont typeface="Wingdings" pitchFamily="2" charset="2"/>
              <a:buChar char="Ø"/>
            </a:pPr>
            <a:r>
              <a:rPr lang="zh-TW" altLang="en-US" dirty="0"/>
              <a:t>如</a:t>
            </a:r>
            <a:r>
              <a:rPr lang="zh-TW" altLang="en-US" dirty="0" smtClean="0"/>
              <a:t>套 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 </a:t>
            </a:r>
            <a:r>
              <a:rPr lang="en-US" altLang="zh-TW" dirty="0" smtClean="0"/>
              <a:t>table </a:t>
            </a:r>
            <a:r>
              <a:rPr lang="zh-TW" altLang="en-US" dirty="0" smtClean="0"/>
              <a:t>呈現結果</a:t>
            </a:r>
            <a:endParaRPr lang="en-US" altLang="zh-TW" dirty="0" smtClean="0"/>
          </a:p>
          <a:p>
            <a:pPr>
              <a:buFont typeface="Wingdings" pitchFamily="2" charset="2"/>
              <a:buChar char="Ø"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12178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array </a:t>
            </a:r>
            <a:r>
              <a:rPr lang="zh-TW" altLang="en-US" dirty="0" smtClean="0"/>
              <a:t>簡介</a:t>
            </a:r>
            <a:endParaRPr lang="zh-TW" altLang="en-US" dirty="0" smtClean="0"/>
          </a:p>
        </p:txBody>
      </p:sp>
      <p:sp>
        <p:nvSpPr>
          <p:cNvPr id="307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/>
              <a:t>程式語言常用的資料型態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用來儲存多個資料，範例</a:t>
            </a:r>
            <a:r>
              <a:rPr lang="en-US" altLang="zh-TW" dirty="0" smtClean="0"/>
              <a:t>:</a:t>
            </a:r>
          </a:p>
          <a:p>
            <a:pPr marL="400050" lvl="1" indent="0">
              <a:buFont typeface="Arial" charset="0"/>
              <a:buNone/>
              <a:defRPr/>
            </a:pPr>
            <a:r>
              <a:rPr lang="en-US" altLang="zh-TW" dirty="0" err="1" smtClean="0"/>
              <a:t>var</a:t>
            </a:r>
            <a:r>
              <a:rPr lang="en-US" altLang="zh-TW" dirty="0" smtClean="0"/>
              <a:t> cars = ["Saab", "Volvo", "BMW"]; </a:t>
            </a:r>
          </a:p>
          <a:p>
            <a:pPr marL="400050" lvl="1" indent="0">
              <a:buFont typeface="Arial" charset="0"/>
              <a:buNone/>
              <a:defRPr/>
            </a:pPr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intA</a:t>
            </a:r>
            <a:r>
              <a:rPr lang="en-US" altLang="zh-TW" dirty="0" smtClean="0"/>
              <a:t> = [1,4,7,8]; </a:t>
            </a:r>
          </a:p>
          <a:p>
            <a:pPr marL="400050" lvl="1" indent="0">
              <a:buFont typeface="Arial" charset="0"/>
              <a:buNone/>
              <a:defRPr/>
            </a:pPr>
            <a:r>
              <a:rPr lang="en-US" altLang="zh-TW" dirty="0" smtClean="0"/>
              <a:t>cars[1]="March</a:t>
            </a:r>
            <a:r>
              <a:rPr lang="en-US" altLang="zh-TW" dirty="0" smtClean="0"/>
              <a:t>";</a:t>
            </a:r>
            <a:r>
              <a:rPr lang="zh-TW" altLang="en-US" dirty="0" smtClean="0"/>
              <a:t>  </a:t>
            </a:r>
            <a:r>
              <a:rPr lang="en-US" altLang="zh-TW" dirty="0" smtClean="0"/>
              <a:t>// </a:t>
            </a:r>
            <a:r>
              <a:rPr lang="zh-TW" altLang="en-US" dirty="0" smtClean="0"/>
              <a:t>指定 </a:t>
            </a:r>
            <a:r>
              <a:rPr lang="en-US" altLang="zh-TW" dirty="0" smtClean="0"/>
              <a:t>array </a:t>
            </a:r>
            <a:endParaRPr lang="en-US" altLang="zh-TW" dirty="0" smtClean="0"/>
          </a:p>
          <a:p>
            <a:pPr marL="400050" lvl="1" indent="0">
              <a:buFont typeface="Arial" charset="0"/>
              <a:buNone/>
              <a:defRPr/>
            </a:pPr>
            <a:r>
              <a:rPr lang="en-US" altLang="zh-TW" dirty="0" err="1" smtClean="0"/>
              <a:t>var</a:t>
            </a:r>
            <a:r>
              <a:rPr lang="en-US" altLang="zh-TW" dirty="0" smtClean="0"/>
              <a:t> total= </a:t>
            </a:r>
            <a:r>
              <a:rPr lang="en-US" altLang="zh-TW" dirty="0" err="1" smtClean="0"/>
              <a:t>intA</a:t>
            </a:r>
            <a:r>
              <a:rPr lang="en-US" altLang="zh-TW" dirty="0" smtClean="0"/>
              <a:t>[0] + </a:t>
            </a:r>
            <a:r>
              <a:rPr lang="en-US" altLang="zh-TW" dirty="0" err="1" smtClean="0"/>
              <a:t>intA</a:t>
            </a:r>
            <a:r>
              <a:rPr lang="en-US" altLang="zh-TW" dirty="0" smtClean="0"/>
              <a:t>[1]; </a:t>
            </a:r>
          </a:p>
          <a:p>
            <a:pPr>
              <a:defRPr/>
            </a:pPr>
            <a:endParaRPr lang="en-US" altLang="zh-TW" dirty="0" smtClean="0"/>
          </a:p>
          <a:p>
            <a:pPr>
              <a:defRPr/>
            </a:pPr>
            <a:endParaRPr lang="en-US" altLang="zh-TW" dirty="0" smtClean="0"/>
          </a:p>
          <a:p>
            <a:pPr>
              <a:defRPr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213878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467544" y="260648"/>
            <a:ext cx="8229600" cy="100811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483768" y="1260049"/>
            <a:ext cx="4392488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solidFill>
                  <a:schemeClr val="bg1"/>
                </a:solidFill>
                <a:latin typeface="Calibri" pitchFamily="34" charset="0"/>
              </a:rPr>
              <a:t>var</a:t>
            </a:r>
            <a:r>
              <a:rPr lang="en-US" altLang="zh-TW" sz="3200" dirty="0" smtClean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altLang="zh-TW" sz="3200" dirty="0" err="1" smtClean="0">
                <a:solidFill>
                  <a:schemeClr val="bg1"/>
                </a:solidFill>
                <a:latin typeface="Calibri" pitchFamily="34" charset="0"/>
              </a:rPr>
              <a:t>arrayName</a:t>
            </a:r>
            <a:r>
              <a:rPr lang="en-US" altLang="zh-TW" sz="3200" dirty="0" smtClean="0">
                <a:solidFill>
                  <a:schemeClr val="bg1"/>
                </a:solidFill>
                <a:latin typeface="Calibri" pitchFamily="34" charset="0"/>
              </a:rPr>
              <a:t>[</a:t>
            </a:r>
            <a:r>
              <a:rPr lang="en-US" altLang="zh-TW" sz="3200" dirty="0" smtClean="0">
                <a:solidFill>
                  <a:srgbClr val="FF0000"/>
                </a:solidFill>
                <a:latin typeface="Calibri" pitchFamily="34" charset="0"/>
              </a:rPr>
              <a:t>index</a:t>
            </a:r>
            <a:r>
              <a:rPr lang="en-US" altLang="zh-TW" sz="3200" dirty="0" smtClean="0">
                <a:solidFill>
                  <a:schemeClr val="bg1"/>
                </a:solidFill>
                <a:latin typeface="Calibri" pitchFamily="34" charset="0"/>
              </a:rPr>
              <a:t>];</a:t>
            </a:r>
            <a:endParaRPr lang="zh-TW" altLang="en-US" sz="32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395536" y="2204864"/>
            <a:ext cx="8229600" cy="3949899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zh-TW" altLang="en-US" sz="3200" dirty="0" smtClean="0"/>
              <a:t>例如</a:t>
            </a:r>
            <a:r>
              <a:rPr lang="en-US" altLang="zh-TW" sz="3200" dirty="0" smtClean="0"/>
              <a:t>:</a:t>
            </a:r>
          </a:p>
          <a:p>
            <a:pPr marL="822960" lvl="1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kumimoji="0" lang="en-US" altLang="zh-TW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var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a[100]; //</a:t>
            </a:r>
            <a:r>
              <a:rPr kumimoji="0" lang="zh-TW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宣告</a:t>
            </a:r>
            <a:r>
              <a:rPr lang="zh-TW" altLang="en-US" sz="3200" dirty="0"/>
              <a:t>一個</a:t>
            </a:r>
            <a:r>
              <a:rPr lang="zh-TW" altLang="en-US" sz="3200" dirty="0" smtClean="0"/>
              <a:t>長度為 </a:t>
            </a:r>
            <a:r>
              <a:rPr lang="en-US" altLang="zh-TW" sz="3200" dirty="0" smtClean="0"/>
              <a:t>100 </a:t>
            </a:r>
            <a:r>
              <a:rPr lang="zh-TW" altLang="en-US" sz="3200" dirty="0" smtClean="0"/>
              <a:t>的陣列</a:t>
            </a:r>
            <a:endParaRPr lang="en-US" altLang="zh-TW" sz="3200" dirty="0" smtClean="0"/>
          </a:p>
          <a:p>
            <a:pPr marL="822960" lvl="1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TW" sz="3200" dirty="0" err="1"/>
              <a:t>var</a:t>
            </a:r>
            <a:r>
              <a:rPr lang="en-US" altLang="zh-TW" sz="3200" dirty="0"/>
              <a:t> colors = ["Red", "Green", "Blue</a:t>
            </a:r>
            <a:r>
              <a:rPr lang="en-US" altLang="zh-TW" sz="3200" dirty="0" smtClean="0"/>
              <a:t>"];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// </a:t>
            </a:r>
            <a:r>
              <a:rPr lang="zh-TW" altLang="en-US" sz="3200" dirty="0" smtClean="0"/>
              <a:t>宣告並設定值</a:t>
            </a:r>
            <a:endParaRPr lang="en-US" altLang="zh-TW" sz="3200" dirty="0" smtClean="0"/>
          </a:p>
          <a:p>
            <a:pPr marL="822960" lvl="1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TW" sz="3200" dirty="0" err="1" smtClean="0"/>
              <a:t>var</a:t>
            </a:r>
            <a:r>
              <a:rPr lang="en-US" altLang="zh-TW" sz="3200" dirty="0" smtClean="0"/>
              <a:t> p =["</a:t>
            </a:r>
            <a:r>
              <a:rPr lang="en-US" altLang="zh-TW" sz="3200" dirty="0" err="1" smtClean="0"/>
              <a:t>abc</a:t>
            </a:r>
            <a:r>
              <a:rPr lang="en-US" altLang="zh-TW" sz="3200" dirty="0" smtClean="0"/>
              <a:t>",</a:t>
            </a:r>
            <a:r>
              <a:rPr lang="en-US" altLang="zh-TW" sz="3200" dirty="0" smtClean="0">
                <a:solidFill>
                  <a:srgbClr val="FF0000"/>
                </a:solidFill>
              </a:rPr>
              <a:t>1</a:t>
            </a:r>
            <a:r>
              <a:rPr lang="en-US" altLang="zh-TW" sz="3200" dirty="0" smtClean="0"/>
              <a:t>,"123"]; // </a:t>
            </a:r>
            <a:r>
              <a:rPr lang="zh-TW" altLang="en-US" sz="3200" dirty="0" smtClean="0"/>
              <a:t>字串及數值可混雜在陣列當中</a:t>
            </a:r>
            <a:endParaRPr lang="en-US" altLang="zh-TW" sz="3200" dirty="0" smtClean="0"/>
          </a:p>
          <a:p>
            <a:pPr marL="1280160" lvl="2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TW" sz="3200" b="1" dirty="0">
                <a:solidFill>
                  <a:srgbClr val="FF0000"/>
                </a:solidFill>
              </a:rPr>
              <a:t>array</a:t>
            </a:r>
            <a:r>
              <a:rPr lang="zh-TW" altLang="en-US" sz="3200" b="1" dirty="0" smtClean="0">
                <a:solidFill>
                  <a:srgbClr val="FF0000"/>
                </a:solidFill>
              </a:rPr>
              <a:t>中允許放</a:t>
            </a:r>
            <a:r>
              <a:rPr lang="zh-TW" altLang="en-US" sz="3200" b="1" dirty="0">
                <a:solidFill>
                  <a:srgbClr val="FF0000"/>
                </a:solidFill>
              </a:rPr>
              <a:t>不同型態資料</a:t>
            </a:r>
            <a:r>
              <a:rPr lang="en-US" altLang="zh-TW" sz="3200" b="1" dirty="0" smtClean="0">
                <a:solidFill>
                  <a:srgbClr val="FF0000"/>
                </a:solidFill>
              </a:rPr>
              <a:t>(</a:t>
            </a:r>
            <a:r>
              <a:rPr lang="en-US" altLang="zh-TW" sz="3200" b="1" dirty="0" err="1">
                <a:solidFill>
                  <a:srgbClr val="FF0000"/>
                </a:solidFill>
              </a:rPr>
              <a:t>JS</a:t>
            </a:r>
            <a:r>
              <a:rPr lang="en-US" altLang="zh-TW" sz="3200" b="1" dirty="0">
                <a:solidFill>
                  <a:srgbClr val="FF0000"/>
                </a:solidFill>
              </a:rPr>
              <a:t> </a:t>
            </a:r>
            <a:r>
              <a:rPr lang="zh-TW" altLang="en-US" sz="3200" b="1" dirty="0">
                <a:solidFill>
                  <a:srgbClr val="FF0000"/>
                </a:solidFill>
              </a:rPr>
              <a:t>專門用法</a:t>
            </a:r>
            <a:r>
              <a:rPr lang="en-US" altLang="zh-TW" sz="3200" b="1" dirty="0">
                <a:solidFill>
                  <a:srgbClr val="FF0000"/>
                </a:solidFill>
              </a:rPr>
              <a:t>)</a:t>
            </a:r>
            <a:r>
              <a:rPr lang="zh-TW" altLang="en-US" sz="3200" b="1" dirty="0">
                <a:solidFill>
                  <a:srgbClr val="FF0000"/>
                </a:solidFill>
              </a:rPr>
              <a:t>。</a:t>
            </a:r>
            <a:endParaRPr lang="en-US" altLang="zh-TW" sz="3200" b="1" dirty="0">
              <a:solidFill>
                <a:srgbClr val="FF0000"/>
              </a:solidFill>
            </a:endParaRPr>
          </a:p>
          <a:p>
            <a:pPr marL="822960" lvl="1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kumimoji="0" lang="en-US" altLang="zh-TW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altLang="zh-TW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標題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extLst/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/>
            </a:r>
            <a:b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宣告 </a:t>
            </a:r>
            <a:r>
              <a:rPr lang="en-US" altLang="zh-TW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JS</a:t>
            </a: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Array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(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其中一種方式</a:t>
            </a: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) </a:t>
            </a:r>
            <a:r>
              <a:rPr lang="zh-TW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/>
            </a:r>
            <a:br>
              <a:rPr lang="zh-TW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457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extLst/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JS Array </a:t>
            </a:r>
            <a:r>
              <a:rPr lang="zh-TW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變數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型態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147" name="內容版面配置區 4"/>
          <p:cNvSpPr>
            <a:spLocks noGrp="1"/>
          </p:cNvSpPr>
          <p:nvPr>
            <p:ph idx="1"/>
          </p:nvPr>
        </p:nvSpPr>
        <p:spPr>
          <a:xfrm>
            <a:off x="468313" y="1268413"/>
            <a:ext cx="8229600" cy="504031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TW" altLang="en-US" dirty="0" smtClean="0"/>
              <a:t>宣告之變數型態</a:t>
            </a:r>
            <a:endParaRPr lang="en-US" altLang="zh-TW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TW" dirty="0" err="1" smtClean="0"/>
              <a:t>var</a:t>
            </a:r>
            <a:r>
              <a:rPr lang="en-US" altLang="zh-TW" dirty="0" smtClean="0"/>
              <a:t> colors = ["Red", "Green", "Blue</a:t>
            </a:r>
            <a:r>
              <a:rPr lang="en-US" altLang="zh-TW" dirty="0" smtClean="0"/>
              <a:t>"];  //string</a:t>
            </a:r>
            <a:endParaRPr lang="en-US" altLang="zh-TW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num</a:t>
            </a:r>
            <a:r>
              <a:rPr lang="en-US" altLang="zh-TW" dirty="0" smtClean="0"/>
              <a:t>= [1,2,3</a:t>
            </a:r>
            <a:r>
              <a:rPr lang="en-US" altLang="zh-TW" dirty="0" smtClean="0"/>
              <a:t>]; // integer</a:t>
            </a:r>
            <a:endParaRPr lang="en-US" altLang="zh-TW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TW" dirty="0" err="1" smtClean="0"/>
              <a:t>var</a:t>
            </a:r>
            <a:r>
              <a:rPr lang="en-US" altLang="zh-TW" dirty="0" smtClean="0"/>
              <a:t> patient </a:t>
            </a:r>
            <a:r>
              <a:rPr lang="en-US" altLang="zh-TW" dirty="0" smtClean="0"/>
              <a:t>=["Jack", </a:t>
            </a:r>
            <a:r>
              <a:rPr lang="en-US" altLang="zh-TW" dirty="0" smtClean="0"/>
              <a:t>40, 0</a:t>
            </a:r>
            <a:r>
              <a:rPr lang="en-US" altLang="zh-TW" dirty="0" smtClean="0"/>
              <a:t>];  // string and integer</a:t>
            </a:r>
            <a:endParaRPr lang="en-US" altLang="zh-TW" dirty="0" smtClean="0"/>
          </a:p>
          <a:p>
            <a:pPr lvl="2">
              <a:buFont typeface="Wingdings" pitchFamily="2" charset="2"/>
              <a:buChar char="Ø"/>
            </a:pPr>
            <a:r>
              <a:rPr lang="en-US" altLang="zh-TW" b="1" dirty="0" err="1" smtClean="0">
                <a:solidFill>
                  <a:srgbClr val="FF0000"/>
                </a:solidFill>
              </a:rPr>
              <a:t>JS</a:t>
            </a:r>
            <a:r>
              <a:rPr lang="en-US" altLang="zh-TW" b="1" dirty="0" smtClean="0">
                <a:solidFill>
                  <a:srgbClr val="FF0000"/>
                </a:solidFill>
              </a:rPr>
              <a:t> </a:t>
            </a:r>
            <a:r>
              <a:rPr lang="zh-TW" altLang="en-US" b="1" dirty="0" smtClean="0">
                <a:solidFill>
                  <a:srgbClr val="FF0000"/>
                </a:solidFill>
              </a:rPr>
              <a:t>陣列</a:t>
            </a:r>
            <a:r>
              <a:rPr lang="zh-TW" altLang="en-US" b="1" dirty="0" smtClean="0">
                <a:solidFill>
                  <a:srgbClr val="FF0000"/>
                </a:solidFill>
              </a:rPr>
              <a:t>當中可給定不同型態之變數</a:t>
            </a:r>
            <a:r>
              <a:rPr lang="en-US" altLang="zh-TW" b="1" dirty="0" smtClean="0">
                <a:solidFill>
                  <a:srgbClr val="FF0000"/>
                </a:solidFill>
              </a:rPr>
              <a:t>!</a:t>
            </a:r>
          </a:p>
          <a:p>
            <a:pPr>
              <a:buFont typeface="Wingdings" pitchFamily="2" charset="2"/>
              <a:buChar char="Ø"/>
            </a:pPr>
            <a:endParaRPr lang="en-US" altLang="zh-TW" dirty="0" smtClean="0"/>
          </a:p>
          <a:p>
            <a:pPr>
              <a:buFont typeface="Wingdings" pitchFamily="2" charset="2"/>
              <a:buChar char="Ø"/>
            </a:pPr>
            <a:r>
              <a:rPr lang="en-US" altLang="zh-TW" dirty="0" smtClean="0"/>
              <a:t>Example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dirty="0" err="1" smtClean="0"/>
              <a:t>ArrayVariableType.html</a:t>
            </a:r>
            <a:endParaRPr lang="en-US" altLang="zh-TW" dirty="0" smtClean="0"/>
          </a:p>
          <a:p>
            <a:pPr lvl="1">
              <a:buFont typeface="Wingdings" pitchFamily="2" charset="2"/>
              <a:buChar char="Ø"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743006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extLst/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JS</a:t>
            </a: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Array 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宣告方式</a:t>
            </a:r>
            <a:r>
              <a:rPr lang="zh-TW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/>
            </a:r>
            <a:br>
              <a:rPr lang="zh-TW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099" name="內容版面配置區 4"/>
          <p:cNvSpPr>
            <a:spLocks noGrp="1"/>
          </p:cNvSpPr>
          <p:nvPr>
            <p:ph idx="1"/>
          </p:nvPr>
        </p:nvSpPr>
        <p:spPr>
          <a:xfrm>
            <a:off x="468313" y="1268413"/>
            <a:ext cx="8229600" cy="504031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TW" altLang="en-US" smtClean="0"/>
              <a:t>預先宣告</a:t>
            </a:r>
            <a:endParaRPr lang="en-US" altLang="zh-TW" smtClean="0"/>
          </a:p>
          <a:p>
            <a:pPr lvl="1">
              <a:buFont typeface="Wingdings" pitchFamily="2" charset="2"/>
              <a:buChar char="Ø"/>
            </a:pPr>
            <a:r>
              <a:rPr lang="en-US" altLang="zh-TW" smtClean="0"/>
              <a:t>var colors = ["Red", "Green", "Blue"];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smtClean="0"/>
              <a:t>var colors = new Array("Red", "Green", "Blue");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smtClean="0"/>
              <a:t>var colors = Array("Red", "Green", "Blue");</a:t>
            </a:r>
          </a:p>
          <a:p>
            <a:pPr lvl="1">
              <a:buFont typeface="Wingdings" pitchFamily="2" charset="2"/>
              <a:buChar char="Ø"/>
            </a:pPr>
            <a:endParaRPr lang="en-US" altLang="zh-TW" smtClean="0"/>
          </a:p>
          <a:p>
            <a:pPr>
              <a:buFont typeface="Wingdings" pitchFamily="2" charset="2"/>
              <a:buChar char="Ø"/>
            </a:pPr>
            <a:r>
              <a:rPr lang="en-US" altLang="zh-TW" smtClean="0"/>
              <a:t>Example: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smtClean="0"/>
              <a:t>https://www.w3schools.com/js/js_arrays.asp</a:t>
            </a:r>
          </a:p>
          <a:p>
            <a:pPr lvl="1">
              <a:buFont typeface="Wingdings" pitchFamily="2" charset="2"/>
              <a:buChar char="Ø"/>
            </a:pPr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629680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extLst/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JS</a:t>
            </a: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Array 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宣告方式 </a:t>
            </a: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2</a:t>
            </a:r>
            <a:r>
              <a:rPr lang="zh-TW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/>
            </a:r>
            <a:br>
              <a:rPr lang="zh-TW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123" name="內容版面配置區 4"/>
          <p:cNvSpPr>
            <a:spLocks noGrp="1"/>
          </p:cNvSpPr>
          <p:nvPr>
            <p:ph idx="1"/>
          </p:nvPr>
        </p:nvSpPr>
        <p:spPr>
          <a:xfrm>
            <a:off x="468313" y="1268413"/>
            <a:ext cx="8229600" cy="504031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TW" altLang="en-US" smtClean="0"/>
              <a:t>動態新增</a:t>
            </a:r>
            <a:endParaRPr lang="en-US" altLang="zh-TW" smtClean="0"/>
          </a:p>
          <a:p>
            <a:pPr lvl="1">
              <a:buFont typeface="Wingdings" pitchFamily="2" charset="2"/>
              <a:buChar char="Ø"/>
            </a:pPr>
            <a:r>
              <a:rPr lang="en-US" altLang="zh-TW" smtClean="0">
                <a:solidFill>
                  <a:srgbClr val="FF0000"/>
                </a:solidFill>
              </a:rPr>
              <a:t>colors = [];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smtClean="0"/>
              <a:t>colors[0]= "Red";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smtClean="0"/>
              <a:t>colors[1]="Green";</a:t>
            </a:r>
          </a:p>
          <a:p>
            <a:pPr lvl="1">
              <a:buFont typeface="Wingdings" pitchFamily="2" charset="2"/>
              <a:buChar char="Ø"/>
            </a:pPr>
            <a:endParaRPr lang="en-US" altLang="zh-TW" smtClean="0"/>
          </a:p>
          <a:p>
            <a:pPr>
              <a:buFont typeface="Wingdings" pitchFamily="2" charset="2"/>
              <a:buChar char="Ø"/>
            </a:pPr>
            <a:r>
              <a:rPr lang="en-US" altLang="zh-TW" smtClean="0"/>
              <a:t>Example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smtClean="0"/>
              <a:t>DynamicArray.html</a:t>
            </a:r>
          </a:p>
        </p:txBody>
      </p:sp>
    </p:spTree>
    <p:extLst>
      <p:ext uri="{BB962C8B-B14F-4D97-AF65-F5344CB8AC3E}">
        <p14:creationId xmlns:p14="http://schemas.microsoft.com/office/powerpoint/2010/main" val="1405505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extLst/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常見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的 </a:t>
            </a: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Array 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用法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171" name="內容版面配置區 4"/>
          <p:cNvSpPr>
            <a:spLocks noGrp="1"/>
          </p:cNvSpPr>
          <p:nvPr>
            <p:ph idx="1"/>
          </p:nvPr>
        </p:nvSpPr>
        <p:spPr>
          <a:xfrm>
            <a:off x="468313" y="1268413"/>
            <a:ext cx="8229600" cy="504031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TW" dirty="0" err="1"/>
              <a:t>var</a:t>
            </a:r>
            <a:r>
              <a:rPr lang="en-US" altLang="zh-TW" dirty="0"/>
              <a:t> colors = ["Red", "Green", "Blue"];  //string</a:t>
            </a:r>
          </a:p>
          <a:p>
            <a:pPr>
              <a:buFont typeface="Wingdings" pitchFamily="2" charset="2"/>
              <a:buChar char="Ø"/>
            </a:pPr>
            <a:r>
              <a:rPr lang="en-US" altLang="zh-TW" dirty="0" smtClean="0"/>
              <a:t>a</a:t>
            </a:r>
            <a:r>
              <a:rPr lang="en-US" altLang="zh-TW" dirty="0"/>
              <a:t>= colors[0]; // </a:t>
            </a:r>
            <a:r>
              <a:rPr lang="zh-TW" altLang="en-US" dirty="0" smtClean="0"/>
              <a:t>取得陣列第一個值</a:t>
            </a:r>
            <a:r>
              <a:rPr lang="en-US" altLang="zh-TW" dirty="0" smtClean="0"/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altLang="zh-TW" dirty="0" smtClean="0"/>
              <a:t>alert(a); </a:t>
            </a:r>
          </a:p>
          <a:p>
            <a:pPr>
              <a:buFont typeface="Wingdings" pitchFamily="2" charset="2"/>
              <a:buChar char="Ø"/>
            </a:pPr>
            <a:r>
              <a:rPr lang="en-US" altLang="zh-TW" dirty="0" smtClean="0"/>
              <a:t>colors[1]= "black";  //</a:t>
            </a:r>
            <a:r>
              <a:rPr lang="zh-TW" altLang="en-US" dirty="0" smtClean="0"/>
              <a:t>指定陣列第二個值為 </a:t>
            </a:r>
            <a:r>
              <a:rPr lang="en-US" altLang="zh-TW" dirty="0" smtClean="0"/>
              <a:t>black</a:t>
            </a:r>
          </a:p>
          <a:p>
            <a:pPr>
              <a:buFont typeface="Wingdings" pitchFamily="2" charset="2"/>
              <a:buChar char="Ø"/>
            </a:pPr>
            <a:r>
              <a:rPr lang="en-US" altLang="zh-TW" dirty="0"/>
              <a:t>alert(colors[1</a:t>
            </a:r>
            <a:r>
              <a:rPr lang="en-US" altLang="zh-TW" dirty="0" smtClean="0"/>
              <a:t>]);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38489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extLst/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JS</a:t>
            </a: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Array </a:t>
            </a:r>
            <a:r>
              <a:rPr lang="zh-TW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常用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方法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與屬性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171" name="內容版面配置區 4"/>
          <p:cNvSpPr>
            <a:spLocks noGrp="1"/>
          </p:cNvSpPr>
          <p:nvPr>
            <p:ph idx="1"/>
          </p:nvPr>
        </p:nvSpPr>
        <p:spPr>
          <a:xfrm>
            <a:off x="468313" y="1268413"/>
            <a:ext cx="8229600" cy="504031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TW" dirty="0" err="1" smtClean="0"/>
              <a:t>JS</a:t>
            </a:r>
            <a:r>
              <a:rPr lang="zh-TW" altLang="en-US" dirty="0" smtClean="0"/>
              <a:t> </a:t>
            </a:r>
            <a:r>
              <a:rPr lang="en-US" altLang="zh-TW" dirty="0" smtClean="0"/>
              <a:t>array properties, example: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dirty="0" err="1" smtClean="0"/>
              <a:t>var</a:t>
            </a:r>
            <a:r>
              <a:rPr lang="en-US" altLang="zh-TW" dirty="0" smtClean="0"/>
              <a:t> colors = ["Red", "Green", "Blue"];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dirty="0" smtClean="0"/>
              <a:t>Length= </a:t>
            </a:r>
            <a:r>
              <a:rPr lang="en-US" altLang="zh-TW" dirty="0" err="1" smtClean="0"/>
              <a:t>colors.length</a:t>
            </a:r>
            <a:r>
              <a:rPr lang="en-US" altLang="zh-TW" dirty="0" smtClean="0"/>
              <a:t>;  // colors </a:t>
            </a:r>
            <a:r>
              <a:rPr lang="zh-TW" altLang="en-US" dirty="0" smtClean="0"/>
              <a:t>陣列長度屬性</a:t>
            </a:r>
            <a:endParaRPr lang="en-US" altLang="zh-TW" dirty="0" smtClean="0"/>
          </a:p>
          <a:p>
            <a:pPr>
              <a:buFont typeface="Wingdings" pitchFamily="2" charset="2"/>
              <a:buChar char="Ø"/>
            </a:pPr>
            <a:r>
              <a:rPr lang="en-US" altLang="zh-TW" dirty="0" err="1" smtClean="0"/>
              <a:t>JS</a:t>
            </a:r>
            <a:r>
              <a:rPr lang="zh-TW" altLang="en-US" dirty="0" smtClean="0"/>
              <a:t> </a:t>
            </a:r>
            <a:r>
              <a:rPr lang="en-US" altLang="zh-TW" dirty="0" smtClean="0"/>
              <a:t>array methods, example: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dirty="0"/>
              <a:t>push</a:t>
            </a:r>
            <a:r>
              <a:rPr lang="en-US" altLang="zh-TW" dirty="0" smtClean="0"/>
              <a:t>():</a:t>
            </a:r>
            <a:r>
              <a:rPr lang="zh-TW" altLang="en-US" dirty="0" smtClean="0"/>
              <a:t> 在陣列結尾新增資料，並回應</a:t>
            </a:r>
            <a:r>
              <a:rPr lang="en-US" altLang="zh-TW" dirty="0" smtClean="0"/>
              <a:t>( returns)</a:t>
            </a:r>
            <a:r>
              <a:rPr lang="zh-TW" altLang="en-US" dirty="0" smtClean="0"/>
              <a:t>陣列長度</a:t>
            </a:r>
            <a:endParaRPr lang="en-US" altLang="zh-TW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TW" dirty="0" smtClean="0"/>
              <a:t>Length=  </a:t>
            </a:r>
            <a:r>
              <a:rPr lang="en-US" altLang="zh-TW" dirty="0" err="1" smtClean="0"/>
              <a:t>colors.push</a:t>
            </a:r>
            <a:r>
              <a:rPr lang="en-US" altLang="zh-TW" dirty="0" smtClean="0"/>
              <a:t>("black" );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dirty="0" smtClean="0"/>
              <a:t>alert(Length); 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dirty="0" smtClean="0"/>
              <a:t>alert(colors[Length]); 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109509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3086</TotalTime>
  <Words>814</Words>
  <Application>Microsoft Office PowerPoint</Application>
  <PresentationFormat>如螢幕大小 (4:3)</PresentationFormat>
  <Paragraphs>148</Paragraphs>
  <Slides>24</Slides>
  <Notes>14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5" baseType="lpstr">
      <vt:lpstr>Office 佈景主題</vt:lpstr>
      <vt:lpstr>JavaScript Array(陣列)</vt:lpstr>
      <vt:lpstr>JS Array 簡介</vt:lpstr>
      <vt:lpstr>array 簡介</vt:lpstr>
      <vt:lpstr> 宣告 JS Array (其中一種方式)  </vt:lpstr>
      <vt:lpstr>JS Array 變數型態</vt:lpstr>
      <vt:lpstr>JS Array 宣告方式 </vt:lpstr>
      <vt:lpstr>JS Array 宣告方式 2 </vt:lpstr>
      <vt:lpstr>常見的 Array 用法</vt:lpstr>
      <vt:lpstr>JS Array 常用方法與屬性</vt:lpstr>
      <vt:lpstr>JS Array 方法與屬性</vt:lpstr>
      <vt:lpstr> 陣列的起始 index 為 0  </vt:lpstr>
      <vt:lpstr>常見的 array 用途</vt:lpstr>
      <vt:lpstr>二維及多維陣列</vt:lpstr>
      <vt:lpstr>三維陣列</vt:lpstr>
      <vt:lpstr> 引用 JS 檔範例</vt:lpstr>
      <vt:lpstr> 綜合練習</vt:lpstr>
      <vt:lpstr>將陣列的值加到表格 </vt:lpstr>
      <vt:lpstr>將陣列的值加下拉選單</vt:lpstr>
      <vt:lpstr>將一組 check box 的點選資訊加到陣列當中</vt:lpstr>
      <vt:lpstr>array 與 loop 共舞</vt:lpstr>
      <vt:lpstr>array + loop + table</vt:lpstr>
      <vt:lpstr>CSV data to array</vt:lpstr>
      <vt:lpstr> 程式範例</vt:lpstr>
      <vt:lpstr> 練習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介紹</dc:title>
  <dc:creator>AutoBVT</dc:creator>
  <cp:lastModifiedBy>User</cp:lastModifiedBy>
  <cp:revision>97</cp:revision>
  <dcterms:created xsi:type="dcterms:W3CDTF">2015-01-21T12:58:59Z</dcterms:created>
  <dcterms:modified xsi:type="dcterms:W3CDTF">2019-03-19T18:44:02Z</dcterms:modified>
</cp:coreProperties>
</file>