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9" autoAdjust="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39663-B41A-4322-9FA5-32D776E297AB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BF85E-0DCB-4221-AC4D-A9493FAF7C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26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25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2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25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25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25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25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2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5C9-79AB-40FF-B23B-4ADA07998EAC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37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6CC-59C4-4A29-9700-F1B01FE0BDA6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95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94C7-993D-4438-AA6F-CBE23DFB4270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22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D2CF-1167-43D6-909A-0C28B0F59C72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18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7FD2-AB59-4151-946A-CC608882B58E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76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B12C-FF78-4F61-8FE6-616AC9AC73A7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2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68AE-CE6D-47B8-9ACB-739E99C0A9C7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32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4EAB-4D85-41E6-9F62-245800E68770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64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9E1E-774D-4EAC-9D99-BE8865244E73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36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2D0A-CEA4-40AB-A293-7F7490CFFD26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8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EC37-E449-4919-BB29-FECB6FC261E4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7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3F157-DD56-4172-ACB5-7841F7A4BD76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01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數學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運算子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405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dirty="0"/>
              <a:t>算術運算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b="1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67544" y="1268760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 smtClean="0"/>
          </a:p>
          <a:p>
            <a:pPr marL="0" indent="0">
              <a:buFont typeface="Arial" pitchFamily="34" charset="0"/>
              <a:buNone/>
            </a:pPr>
            <a:endParaRPr lang="en-US" altLang="zh-TW" dirty="0" smtClean="0"/>
          </a:p>
          <a:p>
            <a:pPr marL="0" indent="0">
              <a:buFont typeface="Arial" pitchFamily="34" charset="0"/>
              <a:buNone/>
            </a:pPr>
            <a:endParaRPr lang="zh-TW" altLang="en-US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170558"/>
              </p:ext>
            </p:extLst>
          </p:nvPr>
        </p:nvGraphicFramePr>
        <p:xfrm>
          <a:off x="457200" y="2400143"/>
          <a:ext cx="8435280" cy="383716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27881"/>
                <a:gridCol w="2024467"/>
                <a:gridCol w="5482932"/>
              </a:tblGrid>
              <a:tr h="479646">
                <a:tc>
                  <a:txBody>
                    <a:bodyPr/>
                    <a:lstStyle/>
                    <a:p>
                      <a:r>
                        <a:rPr lang="zh-TW" altLang="en-US"/>
                        <a:t>運算子</a:t>
                      </a:r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例子</a:t>
                      </a:r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說明</a:t>
                      </a:r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79646">
                <a:tc>
                  <a:txBody>
                    <a:bodyPr/>
                    <a:lstStyle/>
                    <a:p>
                      <a:r>
                        <a:rPr lang="en-US" altLang="zh-TW"/>
                        <a:t>+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var1 = var2 + var3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將 </a:t>
                      </a:r>
                      <a:r>
                        <a:rPr lang="en-US"/>
                        <a:t>var2 </a:t>
                      </a:r>
                      <a:r>
                        <a:rPr lang="zh-TW" altLang="en-US"/>
                        <a:t>和 </a:t>
                      </a:r>
                      <a:r>
                        <a:rPr lang="en-US"/>
                        <a:t>var3 </a:t>
                      </a:r>
                      <a:r>
                        <a:rPr lang="zh-TW" altLang="en-US"/>
                        <a:t>的內容相加， 然後放到 </a:t>
                      </a:r>
                      <a:r>
                        <a:rPr lang="en-US"/>
                        <a:t>var1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79646">
                <a:tc>
                  <a:txBody>
                    <a:bodyPr/>
                    <a:lstStyle/>
                    <a:p>
                      <a:r>
                        <a:rPr lang="en-US" altLang="zh-TW"/>
                        <a:t>++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var1++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即是 </a:t>
                      </a:r>
                      <a:r>
                        <a:rPr lang="en-US"/>
                        <a:t>var1 = var1 + 1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79646">
                <a:tc>
                  <a:txBody>
                    <a:bodyPr/>
                    <a:lstStyle/>
                    <a:p>
                      <a:r>
                        <a:rPr lang="en-US" altLang="zh-TW"/>
                        <a:t>-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var1 = var2 - var3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將 </a:t>
                      </a:r>
                      <a:r>
                        <a:rPr lang="en-US"/>
                        <a:t>var2 </a:t>
                      </a:r>
                      <a:r>
                        <a:rPr lang="zh-TW" altLang="en-US"/>
                        <a:t>減去 </a:t>
                      </a:r>
                      <a:r>
                        <a:rPr lang="en-US"/>
                        <a:t>var3 </a:t>
                      </a:r>
                      <a:r>
                        <a:rPr lang="zh-TW" altLang="en-US"/>
                        <a:t>的結果放到 </a:t>
                      </a:r>
                      <a:r>
                        <a:rPr lang="en-US"/>
                        <a:t>var1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79646">
                <a:tc>
                  <a:txBody>
                    <a:bodyPr/>
                    <a:lstStyle/>
                    <a:p>
                      <a:r>
                        <a:rPr lang="en-US" altLang="zh-TW"/>
                        <a:t>--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var1--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即是 </a:t>
                      </a:r>
                      <a:r>
                        <a:rPr lang="en-US"/>
                        <a:t>var1 = var1 - 1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79646">
                <a:tc>
                  <a:txBody>
                    <a:bodyPr/>
                    <a:lstStyle/>
                    <a:p>
                      <a:r>
                        <a:rPr lang="zh-TW" altLang="en-US"/>
                        <a:t>*</a:t>
                      </a:r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var1 = var2 * var3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將 </a:t>
                      </a:r>
                      <a:r>
                        <a:rPr lang="en-US"/>
                        <a:t>var2 </a:t>
                      </a:r>
                      <a:r>
                        <a:rPr lang="zh-TW" altLang="en-US"/>
                        <a:t>和 </a:t>
                      </a:r>
                      <a:r>
                        <a:rPr lang="en-US"/>
                        <a:t>var3 </a:t>
                      </a:r>
                      <a:r>
                        <a:rPr lang="zh-TW" altLang="en-US"/>
                        <a:t>的內容相乘， 然後放到 </a:t>
                      </a:r>
                      <a:r>
                        <a:rPr lang="en-US"/>
                        <a:t>var1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79646">
                <a:tc>
                  <a:txBody>
                    <a:bodyPr/>
                    <a:lstStyle/>
                    <a:p>
                      <a:r>
                        <a:rPr lang="en-US" altLang="zh-TW"/>
                        <a:t>/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var1 = var2 / var3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將 </a:t>
                      </a:r>
                      <a:r>
                        <a:rPr lang="en-US"/>
                        <a:t>var2 </a:t>
                      </a:r>
                      <a:r>
                        <a:rPr lang="zh-TW" altLang="en-US"/>
                        <a:t>除以 </a:t>
                      </a:r>
                      <a:r>
                        <a:rPr lang="en-US"/>
                        <a:t>var3 </a:t>
                      </a:r>
                      <a:r>
                        <a:rPr lang="zh-TW" altLang="en-US"/>
                        <a:t>的結果放到 </a:t>
                      </a:r>
                      <a:r>
                        <a:rPr lang="en-US"/>
                        <a:t>var1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79646">
                <a:tc>
                  <a:txBody>
                    <a:bodyPr/>
                    <a:lstStyle/>
                    <a:p>
                      <a:r>
                        <a:rPr lang="en-US" altLang="zh-TW"/>
                        <a:t>%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var1 = var2 % var3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 </a:t>
                      </a:r>
                      <a:r>
                        <a:rPr lang="en-US" dirty="0"/>
                        <a:t>var2 </a:t>
                      </a:r>
                      <a:r>
                        <a:rPr lang="zh-TW" altLang="en-US" dirty="0"/>
                        <a:t>除以 </a:t>
                      </a:r>
                      <a:r>
                        <a:rPr lang="en-US" dirty="0"/>
                        <a:t>var3 </a:t>
                      </a:r>
                      <a:r>
                        <a:rPr lang="zh-TW" altLang="en-US" dirty="0"/>
                        <a:t>的餘數放到 </a:t>
                      </a:r>
                      <a:r>
                        <a:rPr lang="en-US" dirty="0"/>
                        <a:t>var1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/>
            </a:r>
            <a:b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73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運算子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-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範例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一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)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54006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計算</a:t>
            </a:r>
            <a:r>
              <a:rPr lang="en-US" altLang="zh-TW" dirty="0" smtClean="0"/>
              <a:t>1+1=?</a:t>
            </a:r>
          </a:p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/>
              <a:t>&lt;head&gt;</a:t>
            </a:r>
          </a:p>
          <a:p>
            <a:pPr marL="0" indent="0">
              <a:buNone/>
            </a:pPr>
            <a:r>
              <a:rPr lang="en-US" altLang="zh-TW" dirty="0"/>
              <a:t>&lt;title&gt;</a:t>
            </a:r>
            <a:r>
              <a:rPr lang="zh-TW" altLang="en-US" dirty="0"/>
              <a:t>計算的範例</a:t>
            </a:r>
            <a:r>
              <a:rPr lang="en-US" altLang="zh-TW" dirty="0"/>
              <a:t>&lt;/title&gt;</a:t>
            </a:r>
          </a:p>
          <a:p>
            <a:pPr marL="0" indent="0">
              <a:buNone/>
            </a:pPr>
            <a:r>
              <a:rPr lang="en-US" altLang="zh-TW" dirty="0"/>
              <a:t>&lt;/head&gt;</a:t>
            </a:r>
          </a:p>
          <a:p>
            <a:pPr marL="0" indent="0">
              <a:buNone/>
            </a:pPr>
            <a:r>
              <a:rPr lang="en-US" altLang="zh-TW" dirty="0"/>
              <a:t>&lt;body&gt;</a:t>
            </a:r>
          </a:p>
          <a:p>
            <a:pPr marL="0" indent="0">
              <a:buNone/>
            </a:pPr>
            <a:r>
              <a:rPr lang="en-US" altLang="zh-TW" dirty="0"/>
              <a:t>&lt;script language="JavaScript</a:t>
            </a:r>
            <a:r>
              <a:rPr lang="en-US" altLang="zh-TW" dirty="0" smtClean="0"/>
              <a:t>"&gt;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x=1</a:t>
            </a:r>
            <a:r>
              <a:rPr lang="en-US" altLang="zh-TW" dirty="0" smtClean="0"/>
              <a:t>;</a:t>
            </a:r>
            <a:r>
              <a:rPr lang="en-US" altLang="zh-TW" dirty="0" smtClean="0">
                <a:solidFill>
                  <a:srgbClr val="00B050"/>
                </a:solidFill>
              </a:rPr>
              <a:t>//</a:t>
            </a:r>
            <a:r>
              <a:rPr lang="zh-TW" altLang="en-US" dirty="0">
                <a:solidFill>
                  <a:srgbClr val="00B050"/>
                </a:solidFill>
              </a:rPr>
              <a:t>宣告時即賦予</a:t>
            </a:r>
            <a:r>
              <a:rPr lang="zh-TW" altLang="en-US" dirty="0" smtClean="0">
                <a:solidFill>
                  <a:srgbClr val="00B050"/>
                </a:solidFill>
              </a:rPr>
              <a:t>值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dirty="0" err="1"/>
              <a:t>v</a:t>
            </a:r>
            <a:r>
              <a:rPr lang="en-US" altLang="zh-TW" dirty="0" err="1" smtClean="0"/>
              <a:t>ar</a:t>
            </a:r>
            <a:r>
              <a:rPr lang="en-US" altLang="zh-TW" dirty="0" smtClean="0"/>
              <a:t> x1;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document.write</a:t>
            </a:r>
            <a:r>
              <a:rPr lang="en-US" altLang="zh-TW" dirty="0"/>
              <a:t>("</a:t>
            </a:r>
            <a:r>
              <a:rPr lang="zh-TW" altLang="en-US" dirty="0"/>
              <a:t>初始的</a:t>
            </a:r>
            <a:r>
              <a:rPr lang="en-US" altLang="zh-TW" dirty="0"/>
              <a:t>x</a:t>
            </a:r>
            <a:r>
              <a:rPr lang="zh-TW" altLang="en-US" dirty="0"/>
              <a:t>值</a:t>
            </a:r>
            <a:r>
              <a:rPr lang="en-US" altLang="zh-TW" dirty="0"/>
              <a:t>:"+x+"&lt;</a:t>
            </a:r>
            <a:r>
              <a:rPr lang="en-US" altLang="zh-TW" dirty="0" err="1"/>
              <a:t>br</a:t>
            </a:r>
            <a:r>
              <a:rPr lang="en-US" altLang="zh-TW" dirty="0"/>
              <a:t>&gt;");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FF0000"/>
                </a:solidFill>
              </a:rPr>
              <a:t>x1</a:t>
            </a:r>
            <a:r>
              <a:rPr lang="en-US" altLang="zh-TW" dirty="0" smtClean="0">
                <a:solidFill>
                  <a:srgbClr val="FF0000"/>
                </a:solidFill>
              </a:rPr>
              <a:t>=</a:t>
            </a:r>
            <a:r>
              <a:rPr lang="en-US" altLang="zh-TW" dirty="0" err="1" smtClean="0">
                <a:solidFill>
                  <a:srgbClr val="FF0000"/>
                </a:solidFill>
              </a:rPr>
              <a:t>x+1</a:t>
            </a:r>
            <a:r>
              <a:rPr lang="en-US" altLang="zh-TW" dirty="0" smtClean="0">
                <a:solidFill>
                  <a:srgbClr val="FF0000"/>
                </a:solidFill>
              </a:rPr>
              <a:t>;</a:t>
            </a:r>
            <a:r>
              <a:rPr lang="zh-TW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TW" dirty="0" smtClean="0">
                <a:solidFill>
                  <a:srgbClr val="FF0000"/>
                </a:solidFill>
              </a:rPr>
              <a:t>// </a:t>
            </a:r>
            <a:r>
              <a:rPr lang="zh-TW" altLang="en-US" dirty="0" smtClean="0">
                <a:solidFill>
                  <a:srgbClr val="FF0000"/>
                </a:solidFill>
              </a:rPr>
              <a:t>進行 </a:t>
            </a:r>
            <a:r>
              <a:rPr lang="en-US" altLang="zh-TW" dirty="0" err="1" smtClean="0">
                <a:solidFill>
                  <a:srgbClr val="FF0000"/>
                </a:solidFill>
              </a:rPr>
              <a:t>x+1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運算後將結果指定給 </a:t>
            </a:r>
            <a:r>
              <a:rPr lang="en-US" altLang="zh-TW" dirty="0" err="1" smtClean="0">
                <a:solidFill>
                  <a:srgbClr val="FF0000"/>
                </a:solidFill>
              </a:rPr>
              <a:t>x1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err="1"/>
              <a:t>document.write</a:t>
            </a:r>
            <a:r>
              <a:rPr lang="en-US" altLang="zh-TW" dirty="0"/>
              <a:t>("x+1</a:t>
            </a:r>
            <a:r>
              <a:rPr lang="zh-TW" altLang="en-US" dirty="0"/>
              <a:t>後的值</a:t>
            </a:r>
            <a:r>
              <a:rPr lang="en-US" altLang="zh-TW" dirty="0"/>
              <a:t>:"+x</a:t>
            </a:r>
            <a:r>
              <a:rPr lang="en-US" altLang="zh-TW" dirty="0" smtClean="0"/>
              <a:t>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&lt;/script&gt;</a:t>
            </a:r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4942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運算子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-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範例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二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)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4006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字串連接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/>
              <a:t>&lt;head&gt;</a:t>
            </a:r>
          </a:p>
          <a:p>
            <a:pPr marL="0" indent="0">
              <a:buNone/>
            </a:pPr>
            <a:r>
              <a:rPr lang="en-US" altLang="zh-TW" dirty="0"/>
              <a:t>&lt;title&gt;</a:t>
            </a:r>
            <a:r>
              <a:rPr lang="zh-TW" altLang="en-US" dirty="0"/>
              <a:t>字串的範例</a:t>
            </a:r>
            <a:r>
              <a:rPr lang="en-US" altLang="zh-TW" dirty="0"/>
              <a:t>&lt;/title&gt;</a:t>
            </a:r>
          </a:p>
          <a:p>
            <a:pPr marL="0" indent="0">
              <a:buNone/>
            </a:pPr>
            <a:r>
              <a:rPr lang="en-US" altLang="zh-TW" dirty="0"/>
              <a:t>&lt;/head&gt;</a:t>
            </a:r>
          </a:p>
          <a:p>
            <a:pPr marL="0" indent="0">
              <a:buNone/>
            </a:pPr>
            <a:r>
              <a:rPr lang="en-US" altLang="zh-TW" dirty="0"/>
              <a:t>&lt;body&gt;</a:t>
            </a:r>
          </a:p>
          <a:p>
            <a:pPr marL="0" indent="0">
              <a:buNone/>
            </a:pPr>
            <a:r>
              <a:rPr lang="en-US" altLang="zh-TW" dirty="0"/>
              <a:t>&lt;script language="JavaScript"&gt;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fname</a:t>
            </a:r>
            <a:r>
              <a:rPr lang="en-US" altLang="zh-TW" dirty="0"/>
              <a:t>="Leo",</a:t>
            </a:r>
            <a:r>
              <a:rPr lang="en-US" altLang="zh-TW" dirty="0" err="1"/>
              <a:t>lname</a:t>
            </a:r>
            <a:r>
              <a:rPr lang="en-US" altLang="zh-TW" dirty="0"/>
              <a:t>="Chen</a:t>
            </a:r>
            <a:r>
              <a:rPr lang="en-US" altLang="zh-TW" dirty="0" smtClean="0"/>
              <a:t>";</a:t>
            </a:r>
            <a:r>
              <a:rPr lang="en-US" altLang="zh-TW" dirty="0" smtClean="0">
                <a:solidFill>
                  <a:srgbClr val="00B050"/>
                </a:solidFill>
              </a:rPr>
              <a:t>//</a:t>
            </a:r>
            <a:r>
              <a:rPr lang="zh-TW" altLang="en-US" dirty="0">
                <a:solidFill>
                  <a:srgbClr val="00B050"/>
                </a:solidFill>
              </a:rPr>
              <a:t>宣告時即賦予值</a:t>
            </a: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FF0000"/>
                </a:solidFill>
              </a:rPr>
              <a:t>var</a:t>
            </a:r>
            <a:r>
              <a:rPr lang="en-US" altLang="zh-TW" b="1" dirty="0">
                <a:solidFill>
                  <a:srgbClr val="FF0000"/>
                </a:solidFill>
              </a:rPr>
              <a:t> name=</a:t>
            </a:r>
            <a:r>
              <a:rPr lang="en-US" altLang="zh-TW" b="1" dirty="0" err="1">
                <a:solidFill>
                  <a:srgbClr val="FF0000"/>
                </a:solidFill>
              </a:rPr>
              <a:t>fname</a:t>
            </a:r>
            <a:r>
              <a:rPr lang="en-US" altLang="zh-TW" b="1" dirty="0">
                <a:solidFill>
                  <a:srgbClr val="FF0000"/>
                </a:solidFill>
              </a:rPr>
              <a:t>+" "+</a:t>
            </a:r>
            <a:r>
              <a:rPr lang="en-US" altLang="zh-TW" b="1" dirty="0" err="1">
                <a:solidFill>
                  <a:srgbClr val="FF0000"/>
                </a:solidFill>
              </a:rPr>
              <a:t>lname</a:t>
            </a:r>
            <a:r>
              <a:rPr lang="en-US" altLang="zh-TW" b="1" dirty="0">
                <a:solidFill>
                  <a:srgbClr val="FF0000"/>
                </a:solidFill>
              </a:rPr>
              <a:t>; </a:t>
            </a:r>
            <a:r>
              <a:rPr lang="zh-TW" altLang="en-US" b="1" dirty="0" smtClean="0">
                <a:solidFill>
                  <a:srgbClr val="FF0000"/>
                </a:solidFill>
              </a:rPr>
              <a:t>  </a:t>
            </a:r>
            <a:r>
              <a:rPr lang="en-US" altLang="zh-TW" b="1" dirty="0" smtClean="0">
                <a:solidFill>
                  <a:srgbClr val="FF0000"/>
                </a:solidFill>
              </a:rPr>
              <a:t>// </a:t>
            </a:r>
            <a:r>
              <a:rPr lang="zh-TW" altLang="en-US" b="1" dirty="0" smtClean="0">
                <a:solidFill>
                  <a:srgbClr val="FF0000"/>
                </a:solidFill>
              </a:rPr>
              <a:t>字串串接，並指定給 </a:t>
            </a:r>
            <a:r>
              <a:rPr lang="en-US" altLang="zh-TW" b="1" dirty="0" smtClean="0">
                <a:solidFill>
                  <a:srgbClr val="FF0000"/>
                </a:solidFill>
              </a:rPr>
              <a:t>name </a:t>
            </a:r>
            <a:r>
              <a:rPr lang="zh-TW" altLang="en-US" b="1" dirty="0" smtClean="0">
                <a:solidFill>
                  <a:srgbClr val="FF0000"/>
                </a:solidFill>
              </a:rPr>
              <a:t>變數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//</a:t>
            </a:r>
            <a:r>
              <a:rPr lang="zh-TW" altLang="en-US" dirty="0" smtClean="0"/>
              <a:t>可改為 </a:t>
            </a:r>
            <a:r>
              <a:rPr lang="en-US" altLang="zh-TW" dirty="0" smtClean="0"/>
              <a:t>name=</a:t>
            </a:r>
            <a:r>
              <a:rPr lang="en-US" altLang="zh-TW" dirty="0" err="1" smtClean="0"/>
              <a:t>fname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lname</a:t>
            </a:r>
            <a:r>
              <a:rPr lang="en-US" altLang="zh-TW" dirty="0" smtClean="0"/>
              <a:t>; //</a:t>
            </a:r>
            <a:r>
              <a:rPr lang="zh-TW" altLang="en-US" dirty="0" smtClean="0"/>
              <a:t>必較其呈現結果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document.write</a:t>
            </a:r>
            <a:r>
              <a:rPr lang="en-US" altLang="zh-TW" dirty="0"/>
              <a:t>("First name:"+</a:t>
            </a:r>
            <a:r>
              <a:rPr lang="en-US" altLang="zh-TW" dirty="0" err="1"/>
              <a:t>fname</a:t>
            </a:r>
            <a:r>
              <a:rPr lang="en-US" altLang="zh-TW" dirty="0"/>
              <a:t>+"&lt;</a:t>
            </a:r>
            <a:r>
              <a:rPr lang="en-US" altLang="zh-TW" dirty="0" err="1"/>
              <a:t>br</a:t>
            </a:r>
            <a:r>
              <a:rPr lang="en-US" altLang="zh-TW" dirty="0"/>
              <a:t>&gt;");</a:t>
            </a:r>
          </a:p>
          <a:p>
            <a:pPr marL="0" indent="0">
              <a:buNone/>
            </a:pPr>
            <a:r>
              <a:rPr lang="en-US" altLang="zh-TW" dirty="0" err="1"/>
              <a:t>document.write</a:t>
            </a:r>
            <a:r>
              <a:rPr lang="en-US" altLang="zh-TW" dirty="0"/>
              <a:t>("Last name:"+</a:t>
            </a:r>
            <a:r>
              <a:rPr lang="en-US" altLang="zh-TW" dirty="0" err="1"/>
              <a:t>lname</a:t>
            </a:r>
            <a:r>
              <a:rPr lang="en-US" altLang="zh-TW" dirty="0"/>
              <a:t>+"&lt;</a:t>
            </a:r>
            <a:r>
              <a:rPr lang="en-US" altLang="zh-TW" dirty="0" err="1"/>
              <a:t>br</a:t>
            </a:r>
            <a:r>
              <a:rPr lang="en-US" altLang="zh-TW" dirty="0"/>
              <a:t>&gt;");</a:t>
            </a:r>
          </a:p>
          <a:p>
            <a:pPr marL="0" indent="0">
              <a:buNone/>
            </a:pPr>
            <a:r>
              <a:rPr lang="en-US" altLang="zh-TW" dirty="0" err="1"/>
              <a:t>document.write</a:t>
            </a:r>
            <a:r>
              <a:rPr lang="en-US" altLang="zh-TW" dirty="0"/>
              <a:t>("name:"+name);</a:t>
            </a:r>
          </a:p>
          <a:p>
            <a:pPr marL="0" indent="0">
              <a:buNone/>
            </a:pPr>
            <a:r>
              <a:rPr lang="en-US" altLang="zh-TW" dirty="0"/>
              <a:t>&lt;/script&gt;</a:t>
            </a:r>
          </a:p>
          <a:p>
            <a:pPr marL="0" indent="0">
              <a:buNone/>
            </a:pPr>
            <a:r>
              <a:rPr lang="en-US" altLang="zh-TW" dirty="0"/>
              <a:t>&lt;/body&gt;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2581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小試身手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58924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以下是一個可以計算兩個不定變數加減乘除與歸零的</a:t>
            </a:r>
            <a:r>
              <a:rPr lang="en-US" altLang="zh-TW" dirty="0" smtClean="0"/>
              <a:t>JS</a:t>
            </a:r>
            <a:r>
              <a:rPr lang="zh-TW" altLang="en-US" dirty="0" smtClean="0"/>
              <a:t>語法，但並不完整，請依前面所學，將缺失的部分填上，填完就可以做出以下的網頁。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15" y="2852936"/>
            <a:ext cx="5112568" cy="390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0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741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dirty="0"/>
              <a:t>&lt;html&gt;</a:t>
            </a:r>
          </a:p>
          <a:p>
            <a:pPr marL="0" indent="0">
              <a:buNone/>
            </a:pPr>
            <a:r>
              <a:rPr lang="en-US" altLang="zh-TW" sz="2200" dirty="0"/>
              <a:t>&lt;head&gt;</a:t>
            </a:r>
          </a:p>
          <a:p>
            <a:pPr marL="0" indent="0">
              <a:buNone/>
            </a:pPr>
            <a:r>
              <a:rPr lang="en-US" altLang="zh-TW" sz="2200" dirty="0"/>
              <a:t>&lt;title&gt;</a:t>
            </a:r>
            <a:r>
              <a:rPr lang="zh-TW" altLang="en-US" sz="2200" dirty="0"/>
              <a:t>條件判斷與運算子</a:t>
            </a:r>
            <a:r>
              <a:rPr lang="en-US" altLang="zh-TW" sz="2200" dirty="0"/>
              <a:t>&lt;/title&gt;</a:t>
            </a:r>
          </a:p>
          <a:p>
            <a:pPr marL="0" indent="0">
              <a:buNone/>
            </a:pPr>
            <a:r>
              <a:rPr lang="en-US" altLang="zh-TW" sz="2200" dirty="0"/>
              <a:t>&lt;/head</a:t>
            </a:r>
            <a:r>
              <a:rPr lang="en-US" altLang="zh-TW" sz="2200" dirty="0" smtClean="0"/>
              <a:t>&gt;</a:t>
            </a:r>
            <a:endParaRPr lang="en-US" altLang="zh-TW" sz="2200" dirty="0"/>
          </a:p>
          <a:p>
            <a:pPr marL="0" indent="0">
              <a:buNone/>
            </a:pPr>
            <a:r>
              <a:rPr lang="en-US" altLang="zh-TW" sz="2200" dirty="0"/>
              <a:t>&lt;body&gt;</a:t>
            </a:r>
          </a:p>
          <a:p>
            <a:pPr marL="0" indent="0">
              <a:buNone/>
            </a:pPr>
            <a:r>
              <a:rPr lang="en-US" altLang="zh-TW" sz="2200" dirty="0"/>
              <a:t>value1</a:t>
            </a:r>
            <a:r>
              <a:rPr lang="zh-TW" altLang="en-US" sz="2200" dirty="0"/>
              <a:t>運算元</a:t>
            </a:r>
            <a:r>
              <a:rPr lang="en-US" altLang="zh-TW" sz="2200" dirty="0"/>
              <a:t>value2=outcome&lt;</a:t>
            </a:r>
            <a:r>
              <a:rPr lang="en-US" altLang="zh-TW" sz="2200" dirty="0" err="1"/>
              <a:t>br</a:t>
            </a:r>
            <a:r>
              <a:rPr lang="en-US" altLang="zh-TW" sz="2200" dirty="0"/>
              <a:t>&gt;</a:t>
            </a:r>
          </a:p>
          <a:p>
            <a:pPr marL="0" indent="0">
              <a:buNone/>
            </a:pPr>
            <a:r>
              <a:rPr lang="en-US" altLang="zh-TW" sz="2200" dirty="0"/>
              <a:t>value1:&lt;input id='v1' type="number" value="0"&gt;&lt;</a:t>
            </a:r>
            <a:r>
              <a:rPr lang="en-US" altLang="zh-TW" sz="2200" dirty="0" err="1"/>
              <a:t>br</a:t>
            </a:r>
            <a:r>
              <a:rPr lang="en-US" altLang="zh-TW" sz="2200" dirty="0"/>
              <a:t>&gt;</a:t>
            </a:r>
          </a:p>
          <a:p>
            <a:pPr marL="0" indent="0">
              <a:buNone/>
            </a:pPr>
            <a:r>
              <a:rPr lang="en-US" altLang="zh-TW" sz="2200" dirty="0"/>
              <a:t>value2:&lt;input id='v2' type="number" value="0"&gt;&lt;</a:t>
            </a:r>
            <a:r>
              <a:rPr lang="en-US" altLang="zh-TW" sz="2200" dirty="0" err="1"/>
              <a:t>br</a:t>
            </a:r>
            <a:r>
              <a:rPr lang="en-US" altLang="zh-TW" sz="2200" dirty="0"/>
              <a:t>&gt;</a:t>
            </a:r>
          </a:p>
          <a:p>
            <a:pPr marL="0" indent="0">
              <a:buNone/>
            </a:pPr>
            <a:r>
              <a:rPr lang="en-US" altLang="zh-TW" sz="2200" dirty="0"/>
              <a:t>&lt;button </a:t>
            </a:r>
            <a:r>
              <a:rPr lang="en-US" altLang="zh-TW" sz="2200" dirty="0" err="1"/>
              <a:t>onclick</a:t>
            </a:r>
            <a:r>
              <a:rPr lang="en-US" altLang="zh-TW" sz="2200" dirty="0" smtClean="0"/>
              <a:t>=“</a:t>
            </a:r>
            <a:r>
              <a:rPr lang="en-US" altLang="zh-TW" sz="2200" dirty="0" err="1" smtClean="0"/>
              <a:t>myFunction</a:t>
            </a:r>
            <a:r>
              <a:rPr lang="en-US" altLang="zh-TW" sz="2200" dirty="0" smtClean="0"/>
              <a:t>(1);”&gt;+&lt;/</a:t>
            </a:r>
            <a:r>
              <a:rPr lang="en-US" altLang="zh-TW" sz="2200" dirty="0"/>
              <a:t>button</a:t>
            </a:r>
            <a:r>
              <a:rPr lang="en-US" altLang="zh-TW" sz="2200" dirty="0" smtClean="0"/>
              <a:t>&gt;</a:t>
            </a:r>
            <a:r>
              <a:rPr lang="zh-TW" altLang="en-US" sz="2200" dirty="0" smtClean="0"/>
              <a:t> </a:t>
            </a:r>
            <a:r>
              <a:rPr lang="en-US" altLang="zh-TW" sz="2200" dirty="0" smtClean="0">
                <a:solidFill>
                  <a:srgbClr val="FF0000"/>
                </a:solidFill>
              </a:rPr>
              <a:t>//</a:t>
            </a:r>
            <a:r>
              <a:rPr lang="zh-TW" altLang="en-US" sz="2200" dirty="0" smtClean="0">
                <a:solidFill>
                  <a:srgbClr val="FF0000"/>
                </a:solidFill>
              </a:rPr>
              <a:t>按下加的按鈕，</a:t>
            </a:r>
            <a:r>
              <a:rPr lang="en-US" altLang="zh-TW" sz="2200" dirty="0" smtClean="0">
                <a:solidFill>
                  <a:srgbClr val="FF0000"/>
                </a:solidFill>
              </a:rPr>
              <a:t>type</a:t>
            </a:r>
            <a:r>
              <a:rPr lang="zh-TW" altLang="en-US" sz="2200" dirty="0" smtClean="0">
                <a:solidFill>
                  <a:srgbClr val="FF0000"/>
                </a:solidFill>
              </a:rPr>
              <a:t>為</a:t>
            </a:r>
            <a:r>
              <a:rPr lang="en-US" altLang="zh-TW" sz="2200" dirty="0" smtClean="0">
                <a:solidFill>
                  <a:srgbClr val="FF0000"/>
                </a:solidFill>
              </a:rPr>
              <a:t>1</a:t>
            </a:r>
            <a:endParaRPr lang="en-US" altLang="zh-TW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200" dirty="0"/>
              <a:t>&lt;button </a:t>
            </a:r>
            <a:r>
              <a:rPr lang="en-US" altLang="zh-TW" sz="2200" dirty="0" err="1"/>
              <a:t>onclick</a:t>
            </a:r>
            <a:r>
              <a:rPr lang="en-US" altLang="zh-TW" sz="2200" dirty="0"/>
              <a:t>="</a:t>
            </a:r>
            <a:r>
              <a:rPr lang="en-US" altLang="zh-TW" sz="2200" dirty="0" err="1"/>
              <a:t>myFunction</a:t>
            </a:r>
            <a:r>
              <a:rPr lang="en-US" altLang="zh-TW" sz="2200" dirty="0"/>
              <a:t>(2);"&gt;-&lt;/button</a:t>
            </a:r>
            <a:r>
              <a:rPr lang="en-US" altLang="zh-TW" sz="2200" dirty="0" smtClean="0"/>
              <a:t>&gt; </a:t>
            </a:r>
            <a:r>
              <a:rPr lang="en-US" altLang="zh-TW" sz="2200" dirty="0">
                <a:solidFill>
                  <a:srgbClr val="FF0000"/>
                </a:solidFill>
              </a:rPr>
              <a:t>//</a:t>
            </a:r>
            <a:r>
              <a:rPr lang="zh-TW" altLang="en-US" sz="2200" dirty="0">
                <a:solidFill>
                  <a:srgbClr val="FF0000"/>
                </a:solidFill>
              </a:rPr>
              <a:t>按下加的按鈕，</a:t>
            </a:r>
            <a:r>
              <a:rPr lang="en-US" altLang="zh-TW" sz="2200" dirty="0">
                <a:solidFill>
                  <a:srgbClr val="FF0000"/>
                </a:solidFill>
              </a:rPr>
              <a:t>type</a:t>
            </a:r>
            <a:r>
              <a:rPr lang="zh-TW" altLang="en-US" sz="2200" dirty="0" smtClean="0">
                <a:solidFill>
                  <a:srgbClr val="FF0000"/>
                </a:solidFill>
              </a:rPr>
              <a:t>為</a:t>
            </a:r>
            <a:r>
              <a:rPr lang="en-US" altLang="zh-TW" sz="2200" dirty="0" smtClean="0">
                <a:solidFill>
                  <a:srgbClr val="FF0000"/>
                </a:solidFill>
              </a:rPr>
              <a:t>2</a:t>
            </a:r>
            <a:endParaRPr lang="en-US" altLang="zh-TW" sz="2200" dirty="0"/>
          </a:p>
          <a:p>
            <a:pPr marL="0" indent="0">
              <a:buNone/>
            </a:pPr>
            <a:r>
              <a:rPr lang="en-US" altLang="zh-TW" sz="2200" dirty="0"/>
              <a:t>&lt;button </a:t>
            </a:r>
            <a:r>
              <a:rPr lang="en-US" altLang="zh-TW" sz="2200" dirty="0" err="1"/>
              <a:t>onclick</a:t>
            </a:r>
            <a:r>
              <a:rPr lang="en-US" altLang="zh-TW" sz="2200" dirty="0"/>
              <a:t>="</a:t>
            </a:r>
            <a:r>
              <a:rPr lang="en-US" altLang="zh-TW" sz="2200" dirty="0" err="1"/>
              <a:t>myFunction</a:t>
            </a:r>
            <a:r>
              <a:rPr lang="en-US" altLang="zh-TW" sz="2200" dirty="0"/>
              <a:t>(3);"&gt;*&lt;/button</a:t>
            </a:r>
            <a:r>
              <a:rPr lang="en-US" altLang="zh-TW" sz="2200" dirty="0" smtClean="0"/>
              <a:t>&gt; </a:t>
            </a:r>
            <a:r>
              <a:rPr lang="en-US" altLang="zh-TW" sz="2200" dirty="0">
                <a:solidFill>
                  <a:srgbClr val="FF0000"/>
                </a:solidFill>
              </a:rPr>
              <a:t>//</a:t>
            </a:r>
            <a:r>
              <a:rPr lang="zh-TW" altLang="en-US" sz="2200" dirty="0">
                <a:solidFill>
                  <a:srgbClr val="FF0000"/>
                </a:solidFill>
              </a:rPr>
              <a:t>按下加的按鈕，</a:t>
            </a:r>
            <a:r>
              <a:rPr lang="en-US" altLang="zh-TW" sz="2200" dirty="0">
                <a:solidFill>
                  <a:srgbClr val="FF0000"/>
                </a:solidFill>
              </a:rPr>
              <a:t>type</a:t>
            </a:r>
            <a:r>
              <a:rPr lang="zh-TW" altLang="en-US" sz="2200" dirty="0" smtClean="0">
                <a:solidFill>
                  <a:srgbClr val="FF0000"/>
                </a:solidFill>
              </a:rPr>
              <a:t>為</a:t>
            </a:r>
            <a:r>
              <a:rPr lang="en-US" altLang="zh-TW" sz="2200" dirty="0" smtClean="0">
                <a:solidFill>
                  <a:srgbClr val="FF0000"/>
                </a:solidFill>
              </a:rPr>
              <a:t>3</a:t>
            </a:r>
            <a:endParaRPr lang="en-US" altLang="zh-TW" sz="2200" dirty="0"/>
          </a:p>
          <a:p>
            <a:pPr marL="0" indent="0">
              <a:buNone/>
            </a:pPr>
            <a:r>
              <a:rPr lang="en-US" altLang="zh-TW" sz="2200" dirty="0"/>
              <a:t>&lt;button </a:t>
            </a:r>
            <a:r>
              <a:rPr lang="en-US" altLang="zh-TW" sz="2200" dirty="0" err="1"/>
              <a:t>onclick</a:t>
            </a:r>
            <a:r>
              <a:rPr lang="en-US" altLang="zh-TW" sz="2200" dirty="0"/>
              <a:t>="</a:t>
            </a:r>
            <a:r>
              <a:rPr lang="en-US" altLang="zh-TW" sz="2200" dirty="0" err="1"/>
              <a:t>myFunction</a:t>
            </a:r>
            <a:r>
              <a:rPr lang="en-US" altLang="zh-TW" sz="2200" dirty="0"/>
              <a:t>(4);"&gt;/&lt;/button</a:t>
            </a:r>
            <a:r>
              <a:rPr lang="en-US" altLang="zh-TW" sz="2200" dirty="0" smtClean="0"/>
              <a:t>&gt; </a:t>
            </a:r>
            <a:r>
              <a:rPr lang="en-US" altLang="zh-TW" sz="2200" dirty="0">
                <a:solidFill>
                  <a:srgbClr val="FF0000"/>
                </a:solidFill>
              </a:rPr>
              <a:t>//</a:t>
            </a:r>
            <a:r>
              <a:rPr lang="zh-TW" altLang="en-US" sz="2200" dirty="0">
                <a:solidFill>
                  <a:srgbClr val="FF0000"/>
                </a:solidFill>
              </a:rPr>
              <a:t>按下加的按鈕，</a:t>
            </a:r>
            <a:r>
              <a:rPr lang="en-US" altLang="zh-TW" sz="2200" dirty="0">
                <a:solidFill>
                  <a:srgbClr val="FF0000"/>
                </a:solidFill>
              </a:rPr>
              <a:t>type</a:t>
            </a:r>
            <a:r>
              <a:rPr lang="zh-TW" altLang="en-US" sz="2200" dirty="0" smtClean="0">
                <a:solidFill>
                  <a:srgbClr val="FF0000"/>
                </a:solidFill>
              </a:rPr>
              <a:t>為</a:t>
            </a:r>
            <a:r>
              <a:rPr lang="en-US" altLang="zh-TW" sz="2200" dirty="0" smtClean="0">
                <a:solidFill>
                  <a:srgbClr val="FF0000"/>
                </a:solidFill>
              </a:rPr>
              <a:t>4</a:t>
            </a:r>
            <a:endParaRPr lang="en-US" altLang="zh-TW" sz="2200" dirty="0"/>
          </a:p>
          <a:p>
            <a:pPr marL="0" indent="0">
              <a:buNone/>
            </a:pPr>
            <a:r>
              <a:rPr lang="en-US" altLang="zh-TW" sz="2200" dirty="0"/>
              <a:t>&lt;button </a:t>
            </a:r>
            <a:r>
              <a:rPr lang="en-US" altLang="zh-TW" sz="2200" dirty="0" err="1"/>
              <a:t>onclick</a:t>
            </a:r>
            <a:r>
              <a:rPr lang="en-US" altLang="zh-TW" sz="2200" dirty="0"/>
              <a:t>="</a:t>
            </a:r>
            <a:r>
              <a:rPr lang="en-US" altLang="zh-TW" sz="2200" dirty="0" err="1"/>
              <a:t>myFunction</a:t>
            </a:r>
            <a:r>
              <a:rPr lang="en-US" altLang="zh-TW" sz="2200" dirty="0"/>
              <a:t>(5);"&gt;c&lt;/button&gt;&lt;</a:t>
            </a:r>
            <a:r>
              <a:rPr lang="en-US" altLang="zh-TW" sz="2200" dirty="0" err="1"/>
              <a:t>br</a:t>
            </a:r>
            <a:r>
              <a:rPr lang="en-US" altLang="zh-TW" sz="2200" dirty="0" smtClean="0"/>
              <a:t>&gt; </a:t>
            </a:r>
            <a:r>
              <a:rPr lang="en-US" altLang="zh-TW" sz="2200" dirty="0">
                <a:solidFill>
                  <a:srgbClr val="FF0000"/>
                </a:solidFill>
              </a:rPr>
              <a:t>//</a:t>
            </a:r>
            <a:r>
              <a:rPr lang="zh-TW" altLang="en-US" sz="2200" dirty="0">
                <a:solidFill>
                  <a:srgbClr val="FF0000"/>
                </a:solidFill>
              </a:rPr>
              <a:t>按下加的按鈕，</a:t>
            </a:r>
            <a:r>
              <a:rPr lang="en-US" altLang="zh-TW" sz="2200" dirty="0">
                <a:solidFill>
                  <a:srgbClr val="FF0000"/>
                </a:solidFill>
              </a:rPr>
              <a:t>type</a:t>
            </a:r>
            <a:r>
              <a:rPr lang="zh-TW" altLang="en-US" sz="2200" dirty="0" smtClean="0">
                <a:solidFill>
                  <a:srgbClr val="FF0000"/>
                </a:solidFill>
              </a:rPr>
              <a:t>為</a:t>
            </a:r>
            <a:r>
              <a:rPr lang="en-US" altLang="zh-TW" sz="2200" dirty="0" smtClean="0">
                <a:solidFill>
                  <a:srgbClr val="FF0000"/>
                </a:solidFill>
              </a:rPr>
              <a:t>5</a:t>
            </a:r>
            <a:endParaRPr lang="en-US" altLang="zh-TW" sz="2200" dirty="0"/>
          </a:p>
          <a:p>
            <a:pPr marL="0" indent="0">
              <a:buNone/>
            </a:pPr>
            <a:r>
              <a:rPr lang="en-US" altLang="zh-TW" sz="2200" dirty="0"/>
              <a:t>outcome:&lt;input id='outcome' &gt;&lt;</a:t>
            </a:r>
            <a:r>
              <a:rPr lang="en-US" altLang="zh-TW" sz="2200" dirty="0" err="1"/>
              <a:t>br</a:t>
            </a:r>
            <a:r>
              <a:rPr lang="en-US" altLang="zh-TW" sz="2200" dirty="0"/>
              <a:t>&gt;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08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480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/>
              <a:t>&lt;script language="JavaScript</a:t>
            </a:r>
            <a:r>
              <a:rPr lang="en-US" altLang="zh-TW" sz="2000" dirty="0" smtClean="0"/>
              <a:t>"&gt;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function </a:t>
            </a:r>
            <a:r>
              <a:rPr lang="en-US" altLang="zh-TW" sz="2000" dirty="0" err="1"/>
              <a:t>myFunction</a:t>
            </a:r>
            <a:r>
              <a:rPr lang="en-US" altLang="zh-TW" sz="2000" dirty="0"/>
              <a:t>(type) {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var</a:t>
            </a:r>
            <a:r>
              <a:rPr lang="en-US" altLang="zh-TW" sz="2000" dirty="0"/>
              <a:t> x1 = </a:t>
            </a:r>
            <a:r>
              <a:rPr lang="en-US" altLang="zh-TW" sz="2000" dirty="0" err="1"/>
              <a:t>parseFloat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document.getElementById</a:t>
            </a:r>
            <a:r>
              <a:rPr lang="en-US" altLang="zh-TW" sz="2000" dirty="0" smtClean="0"/>
              <a:t>(‘v1’).</a:t>
            </a:r>
            <a:r>
              <a:rPr lang="en-US" altLang="zh-TW" sz="2000" dirty="0"/>
              <a:t>value</a:t>
            </a:r>
            <a:r>
              <a:rPr lang="en-US" altLang="zh-TW" sz="2000" dirty="0" smtClean="0"/>
              <a:t>);</a:t>
            </a:r>
            <a:r>
              <a:rPr lang="zh-TW" altLang="en-US" sz="2000" dirty="0" smtClean="0"/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//x1</a:t>
            </a:r>
            <a:r>
              <a:rPr lang="zh-TW" altLang="en-US" sz="2000" dirty="0" smtClean="0">
                <a:solidFill>
                  <a:srgbClr val="FF0000"/>
                </a:solidFill>
              </a:rPr>
              <a:t>為</a:t>
            </a:r>
            <a:r>
              <a:rPr lang="en-US" altLang="zh-TW" sz="2000" dirty="0" smtClean="0">
                <a:solidFill>
                  <a:srgbClr val="FF0000"/>
                </a:solidFill>
              </a:rPr>
              <a:t>value1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var</a:t>
            </a:r>
            <a:r>
              <a:rPr lang="en-US" altLang="zh-TW" sz="2000" dirty="0"/>
              <a:t> x2 = </a:t>
            </a:r>
            <a:r>
              <a:rPr lang="en-US" altLang="zh-TW" sz="2000" dirty="0" err="1"/>
              <a:t>parseFloat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document.getElementById</a:t>
            </a:r>
            <a:r>
              <a:rPr lang="en-US" altLang="zh-TW" sz="2000" dirty="0" smtClean="0"/>
              <a:t>(‘v2’).</a:t>
            </a:r>
            <a:r>
              <a:rPr lang="en-US" altLang="zh-TW" sz="2000" dirty="0"/>
              <a:t>value</a:t>
            </a:r>
            <a:r>
              <a:rPr lang="en-US" altLang="zh-TW" sz="2000" dirty="0" smtClean="0"/>
              <a:t>);</a:t>
            </a:r>
            <a:r>
              <a:rPr lang="zh-TW" altLang="en-US" sz="2000" dirty="0" smtClean="0"/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//x2</a:t>
            </a:r>
            <a:r>
              <a:rPr lang="zh-TW" altLang="en-US" sz="2000" dirty="0" smtClean="0">
                <a:solidFill>
                  <a:srgbClr val="FF0000"/>
                </a:solidFill>
              </a:rPr>
              <a:t>為</a:t>
            </a:r>
            <a:r>
              <a:rPr lang="en-US" altLang="zh-TW" sz="2000" dirty="0" smtClean="0">
                <a:solidFill>
                  <a:srgbClr val="FF0000"/>
                </a:solidFill>
              </a:rPr>
              <a:t>value2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var</a:t>
            </a:r>
            <a:r>
              <a:rPr lang="en-US" altLang="zh-TW" sz="2000" dirty="0"/>
              <a:t> total;	 </a:t>
            </a:r>
          </a:p>
          <a:p>
            <a:pPr marL="0" indent="0">
              <a:buNone/>
            </a:pPr>
            <a:r>
              <a:rPr lang="en-US" altLang="zh-TW" sz="2000" dirty="0"/>
              <a:t>    if(type==1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//</a:t>
            </a:r>
            <a:r>
              <a:rPr lang="zh-TW" altLang="en-US" sz="2000" dirty="0" smtClean="0">
                <a:solidFill>
                  <a:srgbClr val="FF0000"/>
                </a:solidFill>
              </a:rPr>
              <a:t>按下加時，</a:t>
            </a:r>
            <a:r>
              <a:rPr lang="en-US" altLang="zh-TW" sz="2000" dirty="0" smtClean="0">
                <a:solidFill>
                  <a:srgbClr val="FF0000"/>
                </a:solidFill>
              </a:rPr>
              <a:t>type</a:t>
            </a:r>
            <a:r>
              <a:rPr lang="zh-TW" altLang="en-US" sz="2000" dirty="0" smtClean="0">
                <a:solidFill>
                  <a:srgbClr val="FF0000"/>
                </a:solidFill>
              </a:rPr>
              <a:t>為</a:t>
            </a:r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smtClean="0"/>
              <a:t>{</a:t>
            </a:r>
            <a:r>
              <a:rPr lang="en-US" altLang="zh-TW" sz="2000" dirty="0"/>
              <a:t>	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	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    else if(type</a:t>
            </a:r>
            <a:r>
              <a:rPr lang="en-US" altLang="zh-TW" sz="2000" dirty="0" smtClean="0"/>
              <a:t>==</a:t>
            </a:r>
            <a:r>
              <a:rPr lang="zh-TW" altLang="en-US" sz="2000" dirty="0" smtClean="0"/>
              <a:t>         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//</a:t>
            </a:r>
            <a:r>
              <a:rPr lang="zh-TW" altLang="en-US" sz="2000" dirty="0" smtClean="0">
                <a:solidFill>
                  <a:srgbClr val="FF0000"/>
                </a:solidFill>
              </a:rPr>
              <a:t>按下減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smtClean="0"/>
              <a:t>{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    else if(type</a:t>
            </a:r>
            <a:r>
              <a:rPr lang="en-US" altLang="zh-TW" sz="2000" dirty="0" smtClean="0"/>
              <a:t>==</a:t>
            </a:r>
            <a:r>
              <a:rPr lang="zh-TW" altLang="en-US" sz="2000" dirty="0" smtClean="0"/>
              <a:t>         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//</a:t>
            </a:r>
            <a:r>
              <a:rPr lang="zh-TW" altLang="en-US" sz="2000" dirty="0" smtClean="0">
                <a:solidFill>
                  <a:srgbClr val="FF0000"/>
                </a:solidFill>
              </a:rPr>
              <a:t>按下乘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smtClean="0"/>
              <a:t>{</a:t>
            </a:r>
          </a:p>
          <a:p>
            <a:pPr marL="0" indent="0">
              <a:buNone/>
            </a:pPr>
            <a:r>
              <a:rPr lang="zh-TW" altLang="en-US" sz="2000" dirty="0" smtClean="0"/>
              <a:t>         </a:t>
            </a:r>
            <a:r>
              <a:rPr lang="en-US" altLang="zh-TW" sz="2000" dirty="0"/>
              <a:t>	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endParaRPr lang="zh-TW" altLang="en-US" sz="2000" dirty="0"/>
          </a:p>
        </p:txBody>
      </p:sp>
      <p:sp>
        <p:nvSpPr>
          <p:cNvPr id="2" name="流程圖: 程序 1"/>
          <p:cNvSpPr/>
          <p:nvPr/>
        </p:nvSpPr>
        <p:spPr>
          <a:xfrm flipV="1">
            <a:off x="1187624" y="2852936"/>
            <a:ext cx="1656184" cy="2283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程序 5"/>
          <p:cNvSpPr/>
          <p:nvPr/>
        </p:nvSpPr>
        <p:spPr>
          <a:xfrm flipV="1">
            <a:off x="2243770" y="5098156"/>
            <a:ext cx="360040" cy="2283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程序 6"/>
          <p:cNvSpPr/>
          <p:nvPr/>
        </p:nvSpPr>
        <p:spPr>
          <a:xfrm flipV="1">
            <a:off x="2243770" y="3645024"/>
            <a:ext cx="360040" cy="2283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程序 7"/>
          <p:cNvSpPr/>
          <p:nvPr/>
        </p:nvSpPr>
        <p:spPr>
          <a:xfrm flipV="1">
            <a:off x="1206350" y="4437112"/>
            <a:ext cx="1637457" cy="2283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程序 8"/>
          <p:cNvSpPr/>
          <p:nvPr/>
        </p:nvSpPr>
        <p:spPr>
          <a:xfrm flipV="1">
            <a:off x="1206351" y="5805264"/>
            <a:ext cx="1637457" cy="2283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33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88640"/>
            <a:ext cx="8784976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/>
              <a:t>else if(type</a:t>
            </a:r>
            <a:r>
              <a:rPr lang="en-US" altLang="zh-TW" sz="2000" dirty="0" smtClean="0"/>
              <a:t>==</a:t>
            </a:r>
            <a:r>
              <a:rPr lang="zh-TW" altLang="en-US" sz="2000" dirty="0" smtClean="0"/>
              <a:t>         </a:t>
            </a:r>
            <a:r>
              <a:rPr lang="en-US" altLang="zh-TW" sz="2000" dirty="0" smtClean="0"/>
              <a:t>)</a:t>
            </a:r>
            <a:r>
              <a:rPr lang="zh-TW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//</a:t>
            </a:r>
            <a:r>
              <a:rPr lang="zh-TW" altLang="en-US" sz="2000" dirty="0" smtClean="0">
                <a:solidFill>
                  <a:srgbClr val="FF0000"/>
                </a:solidFill>
              </a:rPr>
              <a:t>按下除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000" dirty="0"/>
              <a:t>    {</a:t>
            </a:r>
          </a:p>
          <a:p>
            <a:pPr marL="0" indent="0">
              <a:buNone/>
            </a:pPr>
            <a:r>
              <a:rPr lang="en-US" altLang="zh-TW" sz="2000" dirty="0"/>
              <a:t>	if(x2==0</a:t>
            </a:r>
            <a:r>
              <a:rPr lang="en-US" altLang="zh-TW" sz="2000" dirty="0" smtClean="0"/>
              <a:t>)//</a:t>
            </a:r>
            <a:r>
              <a:rPr lang="zh-TW" altLang="en-US" sz="2000" dirty="0" smtClean="0"/>
              <a:t>分母為零時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		total=error;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else//</a:t>
            </a:r>
            <a:r>
              <a:rPr lang="zh-TW" altLang="en-US" sz="2000" dirty="0" smtClean="0"/>
              <a:t>分母不為零時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		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    else if(type</a:t>
            </a:r>
            <a:r>
              <a:rPr lang="en-US" altLang="zh-TW" sz="2000" dirty="0" smtClean="0"/>
              <a:t>==</a:t>
            </a:r>
            <a:r>
              <a:rPr lang="zh-TW" altLang="en-US" sz="2000" dirty="0" smtClean="0"/>
              <a:t>        </a:t>
            </a:r>
            <a:r>
              <a:rPr lang="en-US" altLang="zh-TW" sz="2000" dirty="0" smtClean="0"/>
              <a:t>)</a:t>
            </a:r>
            <a:r>
              <a:rPr lang="zh-TW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//</a:t>
            </a:r>
            <a:r>
              <a:rPr lang="zh-TW" altLang="en-US" sz="2000" dirty="0" smtClean="0">
                <a:solidFill>
                  <a:srgbClr val="FF0000"/>
                </a:solidFill>
              </a:rPr>
              <a:t>按下歸零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000" dirty="0"/>
              <a:t>    {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document.getElementById</a:t>
            </a:r>
            <a:r>
              <a:rPr lang="en-US" altLang="zh-TW" sz="2000" dirty="0"/>
              <a:t>('v1').value=0;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document.getElementById</a:t>
            </a:r>
            <a:r>
              <a:rPr lang="en-US" altLang="zh-TW" sz="2000" dirty="0"/>
              <a:t>('v2').value=0;</a:t>
            </a:r>
          </a:p>
          <a:p>
            <a:pPr marL="0" indent="0">
              <a:buNone/>
            </a:pPr>
            <a:r>
              <a:rPr lang="en-US" altLang="zh-TW" sz="2000" dirty="0"/>
              <a:t>	total=0;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document.getElementById</a:t>
            </a:r>
            <a:r>
              <a:rPr lang="en-US" altLang="zh-TW" sz="2000" dirty="0" smtClean="0"/>
              <a:t>(‘outcome’).</a:t>
            </a:r>
            <a:r>
              <a:rPr lang="en-US" altLang="zh-TW" sz="2000" dirty="0"/>
              <a:t>value=total; </a:t>
            </a:r>
            <a:r>
              <a:rPr lang="en-US" altLang="zh-TW" sz="2000" dirty="0" smtClean="0">
                <a:solidFill>
                  <a:srgbClr val="FF0000"/>
                </a:solidFill>
              </a:rPr>
              <a:t>//</a:t>
            </a:r>
            <a:r>
              <a:rPr lang="zh-TW" altLang="en-US" sz="2000" dirty="0" smtClean="0">
                <a:solidFill>
                  <a:srgbClr val="FF0000"/>
                </a:solidFill>
              </a:rPr>
              <a:t>將計算結果寫進</a:t>
            </a:r>
            <a:r>
              <a:rPr lang="en-US" altLang="zh-TW" sz="2000" dirty="0" smtClean="0">
                <a:solidFill>
                  <a:srgbClr val="FF0000"/>
                </a:solidFill>
              </a:rPr>
              <a:t>outcome    </a:t>
            </a:r>
          </a:p>
          <a:p>
            <a:pPr marL="0" indent="0">
              <a:buNone/>
            </a:pPr>
            <a:r>
              <a:rPr lang="en-US" altLang="zh-TW" sz="2000" dirty="0" smtClean="0"/>
              <a:t>}</a:t>
            </a:r>
          </a:p>
          <a:p>
            <a:pPr marL="0" indent="0">
              <a:buNone/>
            </a:pPr>
            <a:r>
              <a:rPr lang="en-US" altLang="zh-TW" sz="2000" dirty="0" smtClean="0"/>
              <a:t>&lt;</a:t>
            </a:r>
            <a:r>
              <a:rPr lang="en-US" altLang="zh-TW" sz="2000" dirty="0"/>
              <a:t>/script</a:t>
            </a:r>
            <a:r>
              <a:rPr lang="en-US" altLang="zh-TW" sz="2000" dirty="0" smtClean="0"/>
              <a:t>&gt;</a:t>
            </a:r>
          </a:p>
          <a:p>
            <a:pPr marL="0" indent="0">
              <a:buNone/>
            </a:pPr>
            <a:r>
              <a:rPr lang="en-US" altLang="zh-TW" sz="2000" dirty="0"/>
              <a:t>&lt;/body&gt;</a:t>
            </a:r>
          </a:p>
          <a:p>
            <a:pPr marL="0" indent="0">
              <a:buNone/>
            </a:pPr>
            <a:r>
              <a:rPr lang="en-US" altLang="zh-TW" sz="2000" dirty="0"/>
              <a:t>&lt;/html&gt;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 smtClean="0"/>
              <a:t>    </a:t>
            </a:r>
            <a:endParaRPr lang="zh-TW" altLang="en-US" sz="2000" dirty="0"/>
          </a:p>
        </p:txBody>
      </p:sp>
      <p:sp>
        <p:nvSpPr>
          <p:cNvPr id="2" name="流程圖: 程序 1"/>
          <p:cNvSpPr/>
          <p:nvPr/>
        </p:nvSpPr>
        <p:spPr>
          <a:xfrm flipV="1">
            <a:off x="1670653" y="260648"/>
            <a:ext cx="360040" cy="2283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程序 5"/>
          <p:cNvSpPr/>
          <p:nvPr/>
        </p:nvSpPr>
        <p:spPr>
          <a:xfrm flipV="1">
            <a:off x="1822759" y="2848223"/>
            <a:ext cx="360040" cy="2283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程序 6"/>
          <p:cNvSpPr/>
          <p:nvPr/>
        </p:nvSpPr>
        <p:spPr>
          <a:xfrm flipV="1">
            <a:off x="1675765" y="2060848"/>
            <a:ext cx="988021" cy="2283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31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1907</TotalTime>
  <Words>497</Words>
  <Application>Microsoft Office PowerPoint</Application>
  <PresentationFormat>如螢幕大小 (4:3)</PresentationFormat>
  <Paragraphs>124</Paragraphs>
  <Slides>7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數學運算子</vt:lpstr>
      <vt:lpstr>運算子-範例(一)</vt:lpstr>
      <vt:lpstr>運算子-範例(二)</vt:lpstr>
      <vt:lpstr>小試身手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介紹</dc:title>
  <dc:creator>AutoBVT</dc:creator>
  <cp:lastModifiedBy>User</cp:lastModifiedBy>
  <cp:revision>74</cp:revision>
  <dcterms:created xsi:type="dcterms:W3CDTF">2015-01-21T12:58:59Z</dcterms:created>
  <dcterms:modified xsi:type="dcterms:W3CDTF">2019-03-20T01:43:43Z</dcterms:modified>
</cp:coreProperties>
</file>