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sldIdLst>
    <p:sldId id="256" r:id="rId2"/>
    <p:sldId id="303" r:id="rId3"/>
    <p:sldId id="343" r:id="rId4"/>
    <p:sldId id="345" r:id="rId5"/>
    <p:sldId id="347" r:id="rId6"/>
    <p:sldId id="349" r:id="rId7"/>
    <p:sldId id="375" r:id="rId8"/>
    <p:sldId id="346" r:id="rId9"/>
    <p:sldId id="350" r:id="rId10"/>
    <p:sldId id="337" r:id="rId11"/>
    <p:sldId id="351" r:id="rId12"/>
    <p:sldId id="353" r:id="rId13"/>
    <p:sldId id="354" r:id="rId14"/>
    <p:sldId id="370" r:id="rId15"/>
    <p:sldId id="813" r:id="rId16"/>
    <p:sldId id="300" r:id="rId17"/>
    <p:sldId id="371" r:id="rId18"/>
    <p:sldId id="372" r:id="rId19"/>
    <p:sldId id="373" r:id="rId20"/>
    <p:sldId id="393" r:id="rId21"/>
    <p:sldId id="387" r:id="rId22"/>
    <p:sldId id="422" r:id="rId23"/>
    <p:sldId id="424" r:id="rId24"/>
    <p:sldId id="374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52" r:id="rId35"/>
    <p:sldId id="365" r:id="rId36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2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34" y="8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0E971-D1D3-4B0D-B02A-F36757F13815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D51-231A-474D-BD5C-6D512229D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FE1B4-FBC5-4E0B-804A-9B830061DD0A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70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2021/8/11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5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2021/8/11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2021/8/11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2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2021/8/11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9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2021/8/11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5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2021/8/11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2021/8/11</a:t>
            </a:fld>
            <a:endParaRPr lang="zh-CN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2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2021/8/11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2021/8/11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4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2021/8/11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2021/8/11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5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2021/8/11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1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icom.nema.org/medical/dicom/2014c/output/chtml/part03/sect_C.7.6.3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dm.nchc.org.tw/dataset?res_format=application%2Fdicom" TargetMode="External"/><Relationship Id="rId2" Type="http://schemas.openxmlformats.org/officeDocument/2006/relationships/hyperlink" Target="https://github.com/SlicerRt/SlicerRtData/tree/mast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30904" y="2653698"/>
            <a:ext cx="8862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/>
              <a:t>Getting Started with JS draw DICOM</a:t>
            </a:r>
            <a:endParaRPr lang="en-US" altLang="zh-TW" sz="4800" b="1" dirty="0"/>
          </a:p>
          <a:p>
            <a:pPr algn="ctr"/>
            <a:r>
              <a:rPr lang="en-US" altLang="zh-TW" sz="4800" b="1"/>
              <a:t>JS </a:t>
            </a:r>
            <a:r>
              <a:rPr lang="zh-TW" altLang="en-US" sz="4800" b="1"/>
              <a:t>繪製醫學影像初體驗</a:t>
            </a:r>
            <a:endParaRPr lang="zh-CN" altLang="en-US" sz="48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0514" y="-49697"/>
            <a:ext cx="10972800" cy="1143000"/>
          </a:xfrm>
        </p:spPr>
        <p:txBody>
          <a:bodyPr/>
          <a:lstStyle/>
          <a:p>
            <a:r>
              <a:rPr lang="zh-TW" altLang="en-US"/>
              <a:t>分析</a:t>
            </a:r>
            <a:r>
              <a:rPr lang="en-US" altLang="zh-TW"/>
              <a:t>DICOM </a:t>
            </a:r>
            <a:r>
              <a:rPr lang="zh-TW" altLang="en-US"/>
              <a:t>影像規格練習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268" y="1311971"/>
            <a:ext cx="2494723" cy="4525963"/>
          </a:xfrm>
        </p:spPr>
        <p:txBody>
          <a:bodyPr/>
          <a:lstStyle/>
          <a:p>
            <a:r>
              <a:rPr lang="en-US" altLang="zh-TW"/>
              <a:t>hexDump </a:t>
            </a:r>
            <a:r>
              <a:rPr lang="zh-TW" altLang="en-US"/>
              <a:t>看 </a:t>
            </a:r>
            <a:r>
              <a:rPr lang="en-US" altLang="zh-TW"/>
              <a:t>DCM</a:t>
            </a:r>
            <a:r>
              <a:rPr lang="zh-TW" altLang="en-US"/>
              <a:t> 檔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66" y="884583"/>
            <a:ext cx="9124122" cy="612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2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8666"/>
          </a:xfrm>
        </p:spPr>
        <p:txBody>
          <a:bodyPr/>
          <a:lstStyle/>
          <a:p>
            <a:r>
              <a:rPr lang="zh-TW" altLang="en-US"/>
              <a:t>呈現醫學影像所需參數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62883"/>
            <a:ext cx="10972800" cy="4525963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(0028,0002) US SamplesPerPixel = 3</a:t>
            </a:r>
          </a:p>
          <a:p>
            <a:r>
              <a:rPr lang="en-US" altLang="zh-TW"/>
              <a:t>(0028,0004) CS PhotometricInterpretation = RGB</a:t>
            </a:r>
          </a:p>
          <a:p>
            <a:r>
              <a:rPr lang="en-US" altLang="zh-TW">
                <a:solidFill>
                  <a:srgbClr val="FF0000"/>
                </a:solidFill>
              </a:rPr>
              <a:t>(0028,0010) US Rows = 486</a:t>
            </a:r>
          </a:p>
          <a:p>
            <a:r>
              <a:rPr lang="en-US" altLang="zh-TW">
                <a:solidFill>
                  <a:srgbClr val="FF0000"/>
                </a:solidFill>
              </a:rPr>
              <a:t>(0028,0011) US Columns = 640</a:t>
            </a:r>
          </a:p>
          <a:p>
            <a:r>
              <a:rPr lang="en-US" altLang="zh-TW">
                <a:solidFill>
                  <a:srgbClr val="FF0000"/>
                </a:solidFill>
              </a:rPr>
              <a:t>(0028,0100) US BitsAllocated = 8</a:t>
            </a:r>
          </a:p>
          <a:p>
            <a:r>
              <a:rPr lang="en-US" altLang="zh-TW"/>
              <a:t>(0028,0101) US BitsStored = 8</a:t>
            </a:r>
          </a:p>
          <a:p>
            <a:r>
              <a:rPr lang="en-US" altLang="zh-TW"/>
              <a:t>(0028,0102) US HighBit = 7</a:t>
            </a:r>
          </a:p>
          <a:p>
            <a:r>
              <a:rPr lang="en-US" altLang="zh-TW"/>
              <a:t>(0028,0103) US PixelRepresentation = 0</a:t>
            </a:r>
          </a:p>
          <a:p>
            <a:r>
              <a:rPr lang="en-US" altLang="zh-TW">
                <a:solidFill>
                  <a:srgbClr val="00B050"/>
                </a:solidFill>
              </a:rPr>
              <a:t>(7FE0,0010) OB PixelData </a:t>
            </a:r>
            <a:r>
              <a:rPr lang="en-US" altLang="zh-TW"/>
              <a:t>= &lt;binary data of length: </a:t>
            </a:r>
            <a:r>
              <a:rPr lang="en-US" altLang="zh-TW">
                <a:solidFill>
                  <a:srgbClr val="00B050"/>
                </a:solidFill>
              </a:rPr>
              <a:t>933120</a:t>
            </a:r>
            <a:r>
              <a:rPr lang="en-US" altLang="zh-TW"/>
              <a:t>&gt;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05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8666"/>
          </a:xfrm>
        </p:spPr>
        <p:txBody>
          <a:bodyPr/>
          <a:lstStyle/>
          <a:p>
            <a:r>
              <a:rPr lang="zh-TW" altLang="en-US"/>
              <a:t>呈現醫學影像所需參數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5070" y="1600205"/>
            <a:ext cx="2435087" cy="4525963"/>
          </a:xfrm>
        </p:spPr>
        <p:txBody>
          <a:bodyPr/>
          <a:lstStyle/>
          <a:p>
            <a:r>
              <a:rPr lang="en-US" altLang="zh-TW"/>
              <a:t>CT_A </a:t>
            </a:r>
            <a:r>
              <a:rPr lang="zh-TW" altLang="en-US"/>
              <a:t>之繪圖相關參數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134" y="1243811"/>
            <a:ext cx="82105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8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DICOM</a:t>
            </a:r>
            <a:r>
              <a:rPr lang="zh-TW" altLang="en-US"/>
              <a:t>　影像資料起始位置推算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下列標籤包含像素資料</a:t>
            </a:r>
            <a:endParaRPr lang="en-US" altLang="zh-TW"/>
          </a:p>
          <a:p>
            <a:pPr lvl="1"/>
            <a:r>
              <a:rPr lang="en-US" altLang="zh-TW"/>
              <a:t>(7FE0,0010) OW PixelData = &lt;binary data of length: 524288&gt;</a:t>
            </a:r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標籤之後第幾個 </a:t>
            </a:r>
            <a:r>
              <a:rPr lang="en-US" altLang="zh-TW">
                <a:solidFill>
                  <a:srgbClr val="FF0000"/>
                </a:solidFill>
              </a:rPr>
              <a:t>byte</a:t>
            </a:r>
            <a:r>
              <a:rPr lang="zh-TW" altLang="en-US">
                <a:solidFill>
                  <a:srgbClr val="FF0000"/>
                </a:solidFill>
              </a:rPr>
              <a:t> 為像素資料</a:t>
            </a:r>
            <a:r>
              <a:rPr lang="en-US" altLang="zh-TW">
                <a:solidFill>
                  <a:srgbClr val="FF0000"/>
                </a:solidFill>
              </a:rPr>
              <a:t>?</a:t>
            </a: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51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526" y="354435"/>
            <a:ext cx="10363200" cy="1143000"/>
          </a:xfrm>
        </p:spPr>
        <p:txBody>
          <a:bodyPr/>
          <a:lstStyle/>
          <a:p>
            <a:pPr algn="ctr" eaLnBrk="1" hangingPunct="1"/>
            <a:r>
              <a:rPr lang="zh-TW" altLang="en-US" dirty="0"/>
              <a:t>程式顯示 </a:t>
            </a:r>
            <a:r>
              <a:rPr lang="en-US" altLang="zh-TW" dirty="0"/>
              <a:t>DICOM </a:t>
            </a:r>
            <a:r>
              <a:rPr lang="zh-TW" altLang="en-US" dirty="0"/>
              <a:t>影像的步驟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317073" y="1571538"/>
            <a:ext cx="10137206" cy="377762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2800" dirty="0">
                <a:latin typeface="+mn-ea"/>
              </a:rPr>
              <a:t>讀取 </a:t>
            </a:r>
            <a:r>
              <a:rPr lang="en-US" altLang="zh-TW" sz="2800" dirty="0">
                <a:latin typeface="+mn-ea"/>
              </a:rPr>
              <a:t>DICOM </a:t>
            </a:r>
            <a:r>
              <a:rPr lang="zh-TW" altLang="en-US" sz="2800" dirty="0">
                <a:latin typeface="+mn-ea"/>
              </a:rPr>
              <a:t>物件影像的格式相關參數</a:t>
            </a:r>
            <a:r>
              <a:rPr lang="en-US" altLang="zh-TW" sz="2800" dirty="0">
                <a:latin typeface="+mn-ea"/>
              </a:rPr>
              <a:t>(Image Pixel Module)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latin typeface="+mn-ea"/>
              </a:rPr>
              <a:t> </a:t>
            </a:r>
            <a:r>
              <a:rPr lang="zh-TW" altLang="en-US" sz="2400" dirty="0">
                <a:latin typeface="+mn-ea"/>
              </a:rPr>
              <a:t>判斷影像格式</a:t>
            </a:r>
          </a:p>
          <a:p>
            <a:pPr lvl="2">
              <a:lnSpc>
                <a:spcPct val="90000"/>
              </a:lnSpc>
            </a:pPr>
            <a:r>
              <a:rPr lang="zh-TW" altLang="en-US" sz="2200" dirty="0">
                <a:latin typeface="+mn-ea"/>
              </a:rPr>
              <a:t>單色或彩色</a:t>
            </a:r>
            <a:r>
              <a:rPr lang="en-US" altLang="zh-TW" sz="2200" dirty="0">
                <a:latin typeface="+mn-ea"/>
              </a:rPr>
              <a:t>, </a:t>
            </a:r>
            <a:r>
              <a:rPr lang="zh-TW" altLang="en-US" sz="2200" dirty="0">
                <a:latin typeface="+mn-ea"/>
              </a:rPr>
              <a:t>有無壓縮</a:t>
            </a:r>
            <a:r>
              <a:rPr lang="en-US" altLang="zh-TW" sz="2200" dirty="0">
                <a:latin typeface="+mn-ea"/>
              </a:rPr>
              <a:t>…</a:t>
            </a:r>
          </a:p>
          <a:p>
            <a:pPr lvl="2">
              <a:lnSpc>
                <a:spcPct val="90000"/>
              </a:lnSpc>
            </a:pPr>
            <a:r>
              <a:rPr lang="zh-TW" altLang="en-US" sz="2200" dirty="0">
                <a:latin typeface="+mn-ea"/>
              </a:rPr>
              <a:t>儲存格式</a:t>
            </a:r>
            <a:r>
              <a:rPr lang="en-US" altLang="zh-TW" sz="2200" dirty="0">
                <a:latin typeface="+mn-ea"/>
              </a:rPr>
              <a:t>(Raw, column, </a:t>
            </a:r>
            <a:r>
              <a:rPr lang="en-US" altLang="zh-TW" sz="2200">
                <a:latin typeface="+mn-ea"/>
              </a:rPr>
              <a:t>Bit allociate...)</a:t>
            </a:r>
            <a:endParaRPr lang="en-US" altLang="zh-TW" sz="2200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latin typeface="+mn-ea"/>
              </a:rPr>
              <a:t> </a:t>
            </a:r>
            <a:r>
              <a:rPr lang="zh-TW" altLang="en-US" sz="2800" dirty="0">
                <a:latin typeface="+mn-ea"/>
              </a:rPr>
              <a:t>取得 </a:t>
            </a:r>
            <a:r>
              <a:rPr lang="en-US" altLang="zh-TW" sz="2800" dirty="0">
                <a:latin typeface="+mn-ea"/>
              </a:rPr>
              <a:t>pixel </a:t>
            </a:r>
            <a:r>
              <a:rPr lang="zh-TW" altLang="en-US" sz="2800" dirty="0">
                <a:latin typeface="+mn-ea"/>
              </a:rPr>
              <a:t>資料 </a:t>
            </a:r>
            <a:r>
              <a:rPr lang="en-US" altLang="zh-TW" sz="2800" dirty="0">
                <a:latin typeface="+mn-ea"/>
              </a:rPr>
              <a:t>(</a:t>
            </a:r>
            <a:r>
              <a:rPr lang="zh-TW" altLang="en-US" sz="2800" dirty="0">
                <a:latin typeface="+mn-ea"/>
              </a:rPr>
              <a:t>位於 </a:t>
            </a:r>
            <a:r>
              <a:rPr lang="en-US" altLang="zh-TW" sz="2800" dirty="0">
                <a:latin typeface="+mn-ea"/>
              </a:rPr>
              <a:t>7FE0,0010</a:t>
            </a:r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tag element)</a:t>
            </a:r>
            <a:endParaRPr lang="zh-TW" altLang="en-US" sz="2800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TW" altLang="en-US" sz="2800" dirty="0">
                <a:latin typeface="+mn-ea"/>
              </a:rPr>
              <a:t>準備畫布物件</a:t>
            </a:r>
            <a:r>
              <a:rPr lang="en-US" altLang="zh-TW" sz="2800" dirty="0">
                <a:latin typeface="+mn-ea"/>
              </a:rPr>
              <a:t>(canvas  object)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dirty="0">
                <a:latin typeface="+mn-ea"/>
              </a:rPr>
              <a:t>依據影像格式，產生二維畫點迴圈</a:t>
            </a:r>
            <a:endParaRPr lang="en-US" altLang="zh-TW" sz="280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zh-TW" altLang="en-US" sz="2600" dirty="0">
                <a:latin typeface="+mn-ea"/>
              </a:rPr>
              <a:t>取得每個像素資料</a:t>
            </a:r>
            <a:endParaRPr lang="en-US" altLang="zh-TW" sz="260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zh-TW" altLang="en-US" sz="2600" dirty="0">
                <a:latin typeface="+mn-ea"/>
              </a:rPr>
              <a:t>依據亮度轉換公式 </a:t>
            </a:r>
            <a:r>
              <a:rPr lang="en-US" altLang="zh-TW" sz="2600" dirty="0">
                <a:latin typeface="+mn-ea"/>
              </a:rPr>
              <a:t>Pixel value -&gt;Grave value</a:t>
            </a:r>
            <a:r>
              <a:rPr lang="zh-TW" altLang="en-US" sz="2600" dirty="0">
                <a:latin typeface="+mn-ea"/>
              </a:rPr>
              <a:t> </a:t>
            </a:r>
            <a:r>
              <a:rPr kumimoji="0" lang="zh-TW" altLang="en-US" sz="2600" dirty="0">
                <a:latin typeface="+mn-ea"/>
              </a:rPr>
              <a:t>畫圖點</a:t>
            </a:r>
            <a:endParaRPr kumimoji="0" lang="en-US" altLang="zh-TW" sz="2600" dirty="0"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kumimoji="0" lang="zh-TW" altLang="en-US" sz="2800" dirty="0">
                <a:latin typeface="+mn-ea"/>
              </a:rPr>
              <a:t>顯示影像</a:t>
            </a:r>
            <a:endParaRPr lang="zh-TW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910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0FC8F-9827-4373-BF17-61F79F65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0661A4-146C-4EE0-B99E-8158C1B0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96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6166D1A-7EE3-4EEA-9199-5299D80E6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/>
              <a:t>DICOM </a:t>
            </a:r>
            <a:r>
              <a:rPr lang="zh-TW" altLang="en-US"/>
              <a:t>物件內容及格式規範</a:t>
            </a: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58EA40B5-80F1-4FFE-97AB-C0676C84B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5" y="1268413"/>
            <a:ext cx="9890449" cy="48625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de-DE" dirty="0"/>
              <a:t>定義於</a:t>
            </a:r>
            <a:r>
              <a:rPr lang="de-DE" altLang="zh-TW" dirty="0">
                <a:solidFill>
                  <a:srgbClr val="0033CC"/>
                </a:solidFill>
              </a:rPr>
              <a:t>DICOM Parts 3</a:t>
            </a:r>
            <a:r>
              <a:rPr lang="de-DE" altLang="zh-TW" dirty="0"/>
              <a:t>, Part5 Standard </a:t>
            </a:r>
            <a:r>
              <a:rPr lang="zh-TW" altLang="de-DE" dirty="0"/>
              <a:t>當中</a:t>
            </a:r>
          </a:p>
          <a:p>
            <a:pPr eaLnBrk="1" hangingPunct="1">
              <a:lnSpc>
                <a:spcPct val="90000"/>
              </a:lnSpc>
            </a:pPr>
            <a:endParaRPr lang="zh-TW" altLang="de-DE" dirty="0"/>
          </a:p>
          <a:p>
            <a:pPr eaLnBrk="1" hangingPunct="1">
              <a:lnSpc>
                <a:spcPct val="90000"/>
              </a:lnSpc>
            </a:pPr>
            <a:r>
              <a:rPr lang="de-DE" altLang="zh-TW" dirty="0">
                <a:solidFill>
                  <a:srgbClr val="0033CC"/>
                </a:solidFill>
              </a:rPr>
              <a:t>Parts 3 Information Object Definition: </a:t>
            </a:r>
            <a:r>
              <a:rPr lang="zh-TW" altLang="en-US" dirty="0">
                <a:solidFill>
                  <a:srgbClr val="0033CC"/>
                </a:solidFill>
              </a:rPr>
              <a:t>定義每種資料物件</a:t>
            </a:r>
            <a:r>
              <a:rPr lang="en-US" altLang="zh-TW" dirty="0">
                <a:solidFill>
                  <a:srgbClr val="0033CC"/>
                </a:solidFill>
              </a:rPr>
              <a:t>(DICOM Data Object)</a:t>
            </a:r>
            <a:r>
              <a:rPr lang="zh-TW" altLang="en-US" dirty="0">
                <a:solidFill>
                  <a:srgbClr val="0033CC"/>
                </a:solidFill>
              </a:rPr>
              <a:t>包含哪些資料模組</a:t>
            </a:r>
            <a:r>
              <a:rPr lang="en-US" altLang="zh-TW" dirty="0">
                <a:solidFill>
                  <a:srgbClr val="0033CC"/>
                </a:solidFill>
              </a:rPr>
              <a:t>(Data module)</a:t>
            </a:r>
            <a:r>
              <a:rPr lang="zh-TW" altLang="en-US" dirty="0">
                <a:solidFill>
                  <a:srgbClr val="0033CC"/>
                </a:solidFill>
              </a:rPr>
              <a:t>，每個資料模組包含哪些欄位</a:t>
            </a:r>
            <a:r>
              <a:rPr lang="en-US" altLang="zh-TW" dirty="0">
                <a:solidFill>
                  <a:srgbClr val="0033CC"/>
                </a:solidFill>
              </a:rPr>
              <a:t>(Data Element) 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Parts 5 Data Structure and Encoding:</a:t>
            </a:r>
            <a:r>
              <a:rPr lang="zh-TW" altLang="en-US" dirty="0"/>
              <a:t>定義 </a:t>
            </a:r>
            <a:r>
              <a:rPr lang="en-US" altLang="zh-TW" dirty="0"/>
              <a:t>Data Element </a:t>
            </a:r>
            <a:r>
              <a:rPr lang="zh-TW" altLang="en-US" dirty="0"/>
              <a:t>的結構以及 </a:t>
            </a:r>
            <a:r>
              <a:rPr lang="en-US" altLang="zh-TW" dirty="0"/>
              <a:t>DICOM Data Object </a:t>
            </a:r>
            <a:r>
              <a:rPr lang="zh-TW" altLang="en-US" dirty="0"/>
              <a:t>中 </a:t>
            </a:r>
            <a:r>
              <a:rPr lang="en-US" altLang="zh-TW" dirty="0"/>
              <a:t>Data Element </a:t>
            </a:r>
            <a:r>
              <a:rPr lang="zh-TW" altLang="en-US" dirty="0"/>
              <a:t>的排列方式</a:t>
            </a:r>
          </a:p>
          <a:p>
            <a:pPr eaLnBrk="1" hangingPunct="1">
              <a:lnSpc>
                <a:spcPct val="90000"/>
              </a:lnSpc>
            </a:pPr>
            <a:endParaRPr lang="zh-TW" altLang="en-US" dirty="0"/>
          </a:p>
          <a:p>
            <a:pPr eaLnBrk="1" hangingPunct="1">
              <a:lnSpc>
                <a:spcPct val="90000"/>
              </a:lnSpc>
            </a:pPr>
            <a:endParaRPr lang="en-US" altLang="zh-TW" dirty="0">
              <a:latin typeface="新細明體" panose="02020500000000000000" pitchFamily="18" charset="-120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DICOM</a:t>
            </a:r>
            <a:r>
              <a:rPr lang="zh-TW" altLang="en-US" dirty="0"/>
              <a:t> </a:t>
            </a:r>
            <a:r>
              <a:rPr lang="en-US" altLang="zh-TW" dirty="0"/>
              <a:t>part 3: Image Pixel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http://dicom.nema.org/medical/dicom/2014c/output/chtml/part03/sect_C.7.6.3.html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1813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5383" y="-242888"/>
            <a:ext cx="15832668" cy="710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89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188914"/>
            <a:ext cx="10972800" cy="719137"/>
          </a:xfrm>
        </p:spPr>
        <p:txBody>
          <a:bodyPr/>
          <a:lstStyle/>
          <a:p>
            <a:pPr eaLnBrk="1" hangingPunct="1"/>
            <a:r>
              <a:rPr lang="en-US" altLang="zh-TW" sz="3800"/>
              <a:t>DICOM </a:t>
            </a:r>
            <a:r>
              <a:rPr lang="zh-TW" altLang="en-US" sz="3800"/>
              <a:t>影像物件實例</a:t>
            </a:r>
          </a:p>
        </p:txBody>
      </p:sp>
      <p:pic>
        <p:nvPicPr>
          <p:cNvPr id="7171" name="Picture 4" descr="DICOMTagsImageForm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81076"/>
            <a:ext cx="10850033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6" descr="DICOMTagsPixel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5157788"/>
            <a:ext cx="10850033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AutoShape 8"/>
          <p:cNvSpPr>
            <a:spLocks/>
          </p:cNvSpPr>
          <p:nvPr/>
        </p:nvSpPr>
        <p:spPr bwMode="auto">
          <a:xfrm>
            <a:off x="6769101" y="1628776"/>
            <a:ext cx="480484" cy="3095625"/>
          </a:xfrm>
          <a:prstGeom prst="rightBrace">
            <a:avLst>
              <a:gd name="adj1" fmla="val 71586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4" name="Text Box 9"/>
          <p:cNvSpPr txBox="1">
            <a:spLocks noChangeArrowheads="1"/>
          </p:cNvSpPr>
          <p:nvPr/>
        </p:nvSpPr>
        <p:spPr bwMode="auto">
          <a:xfrm>
            <a:off x="7535334" y="2636838"/>
            <a:ext cx="268816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latin typeface="Tahoma" pitchFamily="34" charset="0"/>
              </a:rPr>
              <a:t>影像格式參數</a:t>
            </a:r>
          </a:p>
        </p:txBody>
      </p:sp>
      <p:sp>
        <p:nvSpPr>
          <p:cNvPr id="7175" name="AutoShape 10"/>
          <p:cNvSpPr>
            <a:spLocks/>
          </p:cNvSpPr>
          <p:nvPr/>
        </p:nvSpPr>
        <p:spPr bwMode="auto">
          <a:xfrm>
            <a:off x="2734733" y="5516563"/>
            <a:ext cx="2497667" cy="576262"/>
          </a:xfrm>
          <a:prstGeom prst="borderCallout2">
            <a:avLst>
              <a:gd name="adj1" fmla="val 19833"/>
              <a:gd name="adj2" fmla="val -4069"/>
              <a:gd name="adj3" fmla="val 19833"/>
              <a:gd name="adj4" fmla="val -19662"/>
              <a:gd name="adj5" fmla="val 138292"/>
              <a:gd name="adj6" fmla="val -360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7176" name="Text Box 11"/>
          <p:cNvSpPr txBox="1">
            <a:spLocks noChangeArrowheads="1"/>
          </p:cNvSpPr>
          <p:nvPr/>
        </p:nvSpPr>
        <p:spPr bwMode="auto">
          <a:xfrm>
            <a:off x="2832100" y="5445125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 b="1">
                <a:solidFill>
                  <a:srgbClr val="FF0000"/>
                </a:solidFill>
                <a:latin typeface="Tahoma" pitchFamily="34" charset="0"/>
              </a:rPr>
              <a:t>Data element of p</a:t>
            </a:r>
            <a:r>
              <a:rPr lang="en-US" altLang="zh-TW" b="1">
                <a:solidFill>
                  <a:srgbClr val="FF0000"/>
                </a:solidFill>
                <a:latin typeface="Tahoma" pitchFamily="34" charset="0"/>
              </a:rPr>
              <a:t>ixel values</a:t>
            </a:r>
            <a:r>
              <a:rPr lang="en-US" altLang="zh-TW">
                <a:latin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51860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/>
              <a:t>課程大綱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37442"/>
            <a:ext cx="10972800" cy="4188726"/>
          </a:xfrm>
        </p:spPr>
        <p:txBody>
          <a:bodyPr/>
          <a:lstStyle/>
          <a:p>
            <a:r>
              <a:rPr lang="zh-TW" altLang="en-US"/>
              <a:t>繪製醫學影像圖形初體驗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/>
              <a:t>DICOM</a:t>
            </a:r>
            <a:r>
              <a:rPr lang="zh-TW" altLang="en-US"/>
              <a:t> 圖檔來源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/>
              <a:t>安裝及使用 </a:t>
            </a:r>
            <a:r>
              <a:rPr lang="en-US" altLang="zh-TW"/>
              <a:t>DICOM</a:t>
            </a:r>
            <a:r>
              <a:rPr lang="zh-TW" altLang="en-US"/>
              <a:t> </a:t>
            </a:r>
            <a:r>
              <a:rPr lang="en-US" altLang="zh-TW"/>
              <a:t>viewer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/>
              <a:t>分析</a:t>
            </a:r>
            <a:r>
              <a:rPr lang="en-US" altLang="zh-TW"/>
              <a:t>DICOM</a:t>
            </a:r>
            <a:r>
              <a:rPr lang="zh-TW" altLang="en-US"/>
              <a:t> </a:t>
            </a:r>
            <a:r>
              <a:rPr lang="zh-TW" altLang="en-US" b="1"/>
              <a:t>影像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規格</a:t>
            </a:r>
            <a:r>
              <a:rPr lang="zh-TW" altLang="en-US"/>
              <a:t>練習</a:t>
            </a:r>
            <a:endParaRPr lang="en-US" altLang="zh-TW" dirty="0"/>
          </a:p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629596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8666"/>
          </a:xfrm>
        </p:spPr>
        <p:txBody>
          <a:bodyPr/>
          <a:lstStyle/>
          <a:p>
            <a:r>
              <a:rPr lang="zh-TW" altLang="en-US"/>
              <a:t>呈現醫學影像所需參數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62883"/>
            <a:ext cx="10972800" cy="4525963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(0028,0002) US </a:t>
            </a:r>
            <a:r>
              <a:rPr lang="en-US" altLang="zh-TW" dirty="0" err="1">
                <a:solidFill>
                  <a:srgbClr val="FF0000"/>
                </a:solidFill>
              </a:rPr>
              <a:t>SamplesPerPixel</a:t>
            </a:r>
            <a:r>
              <a:rPr lang="en-US" altLang="zh-TW" dirty="0">
                <a:solidFill>
                  <a:srgbClr val="FF0000"/>
                </a:solidFill>
              </a:rPr>
              <a:t> = 3</a:t>
            </a:r>
          </a:p>
          <a:p>
            <a:r>
              <a:rPr lang="en-US" altLang="zh-TW" dirty="0"/>
              <a:t>(0028,0004) CS </a:t>
            </a:r>
            <a:r>
              <a:rPr lang="en-US" altLang="zh-TW" dirty="0" err="1"/>
              <a:t>PhotometricInterpretation</a:t>
            </a:r>
            <a:r>
              <a:rPr lang="en-US" altLang="zh-TW" dirty="0"/>
              <a:t> = RGB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(0028,0010) US Rows = 486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(0028,0011) US Columns = 640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(0028,0100) US </a:t>
            </a:r>
            <a:r>
              <a:rPr lang="en-US" altLang="zh-TW" dirty="0" err="1">
                <a:solidFill>
                  <a:srgbClr val="FF0000"/>
                </a:solidFill>
              </a:rPr>
              <a:t>BitsAllocated</a:t>
            </a:r>
            <a:r>
              <a:rPr lang="en-US" altLang="zh-TW" dirty="0">
                <a:solidFill>
                  <a:srgbClr val="FF0000"/>
                </a:solidFill>
              </a:rPr>
              <a:t> = 8</a:t>
            </a:r>
          </a:p>
          <a:p>
            <a:r>
              <a:rPr lang="en-US" altLang="zh-TW" dirty="0"/>
              <a:t>(0028,0101) US </a:t>
            </a:r>
            <a:r>
              <a:rPr lang="en-US" altLang="zh-TW" dirty="0" err="1"/>
              <a:t>BitsStored</a:t>
            </a:r>
            <a:r>
              <a:rPr lang="en-US" altLang="zh-TW" dirty="0"/>
              <a:t> = 8</a:t>
            </a:r>
          </a:p>
          <a:p>
            <a:r>
              <a:rPr lang="en-US" altLang="zh-TW" dirty="0"/>
              <a:t>(0028,0102) US </a:t>
            </a:r>
            <a:r>
              <a:rPr lang="en-US" altLang="zh-TW" dirty="0" err="1"/>
              <a:t>HighBit</a:t>
            </a:r>
            <a:r>
              <a:rPr lang="en-US" altLang="zh-TW" dirty="0"/>
              <a:t> = 7</a:t>
            </a:r>
          </a:p>
          <a:p>
            <a:r>
              <a:rPr lang="en-US" altLang="zh-TW" dirty="0"/>
              <a:t>(0028,0103) US </a:t>
            </a:r>
            <a:r>
              <a:rPr lang="en-US" altLang="zh-TW" dirty="0" err="1"/>
              <a:t>PixelRepresentation</a:t>
            </a:r>
            <a:r>
              <a:rPr lang="en-US" altLang="zh-TW" dirty="0"/>
              <a:t> = 0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(7FE0,0010) OB </a:t>
            </a:r>
            <a:r>
              <a:rPr lang="en-US" altLang="zh-TW" dirty="0" err="1">
                <a:solidFill>
                  <a:srgbClr val="00B050"/>
                </a:solidFill>
              </a:rPr>
              <a:t>PixelData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= &lt;binary data of length: </a:t>
            </a:r>
            <a:r>
              <a:rPr lang="en-US" altLang="zh-TW" dirty="0">
                <a:solidFill>
                  <a:srgbClr val="00B050"/>
                </a:solidFill>
              </a:rPr>
              <a:t>933120</a:t>
            </a:r>
            <a:r>
              <a:rPr lang="en-US" altLang="zh-TW" dirty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6056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>
            <a:extLst>
              <a:ext uri="{FF2B5EF4-FFF2-40B4-BE49-F238E27FC236}">
                <a16:creationId xmlns:a16="http://schemas.microsoft.com/office/drawing/2014/main" id="{2FA8B6B0-CC9A-4A44-BC6A-2EA4BF52B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088" y="765175"/>
            <a:ext cx="7772400" cy="990600"/>
          </a:xfrm>
        </p:spPr>
        <p:txBody>
          <a:bodyPr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DICOM </a:t>
            </a:r>
            <a:r>
              <a:rPr lang="zh-TW" altLang="en-US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資料物件格式</a:t>
            </a:r>
          </a:p>
        </p:txBody>
      </p:sp>
      <p:sp>
        <p:nvSpPr>
          <p:cNvPr id="594947" name="Rectangle 3">
            <a:extLst>
              <a:ext uri="{FF2B5EF4-FFF2-40B4-BE49-F238E27FC236}">
                <a16:creationId xmlns:a16="http://schemas.microsoft.com/office/drawing/2014/main" id="{A7691D1B-F10A-4629-A19E-9DCB97055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1088" y="2349500"/>
            <a:ext cx="7772400" cy="1811338"/>
          </a:xfrm>
        </p:spPr>
        <p:txBody>
          <a:bodyPr/>
          <a:lstStyle/>
          <a:p>
            <a:pPr algn="just"/>
            <a:r>
              <a:rPr lang="de-DE" altLang="zh-TW" sz="2600">
                <a:latin typeface="細明體" panose="02020509000000000000" pitchFamily="49" charset="-120"/>
                <a:ea typeface="細明體" panose="02020509000000000000" pitchFamily="49" charset="-120"/>
              </a:rPr>
              <a:t>Part </a:t>
            </a:r>
            <a:r>
              <a:rPr lang="en-US" altLang="zh-TW" sz="2600">
                <a:latin typeface="細明體" panose="02020509000000000000" pitchFamily="49" charset="-120"/>
                <a:ea typeface="細明體" panose="02020509000000000000" pitchFamily="49" charset="-120"/>
              </a:rPr>
              <a:t>5</a:t>
            </a:r>
            <a:r>
              <a:rPr lang="zh-TW" altLang="de-DE" sz="260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Data Structure and Encoding </a:t>
            </a:r>
            <a:r>
              <a:rPr lang="zh-TW" altLang="en-US">
                <a:latin typeface="細明體" panose="02020509000000000000" pitchFamily="49" charset="-120"/>
                <a:ea typeface="細明體" panose="02020509000000000000" pitchFamily="49" charset="-120"/>
              </a:rPr>
              <a:t>定義資料物件的結構及編碼方式 </a:t>
            </a:r>
            <a:endParaRPr lang="zh-TW" altLang="en-US" sz="260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>
            <a:extLst>
              <a:ext uri="{FF2B5EF4-FFF2-40B4-BE49-F238E27FC236}">
                <a16:creationId xmlns:a16="http://schemas.microsoft.com/office/drawing/2014/main" id="{E80912C2-125F-400A-A1E4-94C5C68D4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DICOM </a:t>
            </a:r>
            <a:r>
              <a:rPr lang="zh-TW" altLang="en-US"/>
              <a:t>與 </a:t>
            </a:r>
            <a:r>
              <a:rPr lang="en-US" altLang="zh-TW"/>
              <a:t>HL7 </a:t>
            </a:r>
            <a:r>
              <a:rPr lang="zh-TW" altLang="en-US"/>
              <a:t>編碼格式差異</a:t>
            </a:r>
          </a:p>
        </p:txBody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7B0B3284-E460-44ED-ABEC-BC1445AAE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HL7 </a:t>
            </a:r>
            <a:r>
              <a:rPr lang="zh-TW" altLang="en-US" dirty="0"/>
              <a:t>文字格式，一般文字編輯器可檢視。</a:t>
            </a: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DICOM </a:t>
            </a:r>
            <a:r>
              <a:rPr lang="zh-TW" altLang="en-US" dirty="0"/>
              <a:t>數位與文字混雜，以 </a:t>
            </a:r>
            <a:r>
              <a:rPr lang="en-US" altLang="zh-TW" dirty="0"/>
              <a:t>Binary </a:t>
            </a:r>
            <a:r>
              <a:rPr lang="zh-TW" altLang="en-US" dirty="0"/>
              <a:t>形式儲存與傳輸，文字編輯器無法檢視。</a:t>
            </a:r>
          </a:p>
          <a:p>
            <a:pPr lvl="1">
              <a:lnSpc>
                <a:spcPct val="90000"/>
              </a:lnSpc>
            </a:pPr>
            <a:r>
              <a:rPr lang="zh-TW" altLang="en-US" dirty="0"/>
              <a:t>醫學影像不合適轉成文字資料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HL 7 </a:t>
            </a:r>
            <a:r>
              <a:rPr lang="zh-TW" altLang="en-US" dirty="0"/>
              <a:t>以文字符號區隔各欄位， </a:t>
            </a:r>
            <a:r>
              <a:rPr lang="en-US" altLang="zh-TW" dirty="0"/>
              <a:t>DICOM </a:t>
            </a:r>
            <a:r>
              <a:rPr lang="zh-TW" altLang="en-US" dirty="0"/>
              <a:t>每個欄位中包含資料長度資訊，指定其實際資料長度。</a:t>
            </a:r>
          </a:p>
          <a:p>
            <a:pPr>
              <a:lnSpc>
                <a:spcPct val="90000"/>
              </a:lnSpc>
            </a:pPr>
            <a:endParaRPr lang="zh-TW" altLang="en-US" i="1" dirty="0"/>
          </a:p>
          <a:p>
            <a:pPr>
              <a:lnSpc>
                <a:spcPct val="90000"/>
              </a:lnSpc>
            </a:pPr>
            <a:endParaRPr lang="zh-TW" alt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>
            <a:extLst>
              <a:ext uri="{FF2B5EF4-FFF2-40B4-BE49-F238E27FC236}">
                <a16:creationId xmlns:a16="http://schemas.microsoft.com/office/drawing/2014/main" id="{46082C48-C032-4106-B382-9B94530CE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45123" name="Rectangle 3">
            <a:extLst>
              <a:ext uri="{FF2B5EF4-FFF2-40B4-BE49-F238E27FC236}">
                <a16:creationId xmlns:a16="http://schemas.microsoft.com/office/drawing/2014/main" id="{07B874DE-28A1-4068-B8AD-7D1BDEEC3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00600" y="1600201"/>
            <a:ext cx="5410200" cy="4530725"/>
          </a:xfrm>
        </p:spPr>
        <p:txBody>
          <a:bodyPr/>
          <a:lstStyle/>
          <a:p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DICOM Object </a:t>
            </a: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實例</a:t>
            </a:r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(instance) </a:t>
            </a: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組成一個資料集</a:t>
            </a:r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(data set)</a:t>
            </a: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。</a:t>
            </a:r>
          </a:p>
          <a:p>
            <a:endParaRPr lang="zh-TW" altLang="en-US" sz="2000" b="1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DICOM Part3  </a:t>
            </a: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定義每個 </a:t>
            </a:r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DICOM object </a:t>
            </a: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包含哪些 </a:t>
            </a:r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Data element</a:t>
            </a: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。</a:t>
            </a:r>
            <a:b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</a:br>
            <a:endParaRPr lang="zh-TW" altLang="en-US" sz="2000" b="1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DICOM Part5  </a:t>
            </a: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定義由 </a:t>
            </a:r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Data element</a:t>
            </a:r>
            <a:b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串接成實際 </a:t>
            </a:r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data set </a:t>
            </a: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的方式。</a:t>
            </a:r>
          </a:p>
        </p:txBody>
      </p:sp>
      <p:pic>
        <p:nvPicPr>
          <p:cNvPr id="645124" name="Picture 4" descr="DicomObject">
            <a:extLst>
              <a:ext uri="{FF2B5EF4-FFF2-40B4-BE49-F238E27FC236}">
                <a16:creationId xmlns:a16="http://schemas.microsoft.com/office/drawing/2014/main" id="{5A10D03E-D0A0-4F58-9D61-19182FC56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88913"/>
            <a:ext cx="2695575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程式取得 </a:t>
            </a:r>
            <a:r>
              <a:rPr lang="en-US" altLang="zh-TW"/>
              <a:t>DICOM data elements</a:t>
            </a:r>
            <a:r>
              <a:rPr lang="zh-TW" altLang="en-US"/>
              <a:t> 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現行工具大多可顯示 </a:t>
            </a:r>
            <a:r>
              <a:rPr lang="en-US" altLang="zh-TW"/>
              <a:t>DICOM</a:t>
            </a:r>
            <a:r>
              <a:rPr lang="zh-TW" altLang="en-US"/>
              <a:t> </a:t>
            </a:r>
            <a:r>
              <a:rPr lang="en-US" altLang="zh-TW"/>
              <a:t>tags</a:t>
            </a:r>
            <a:r>
              <a:rPr lang="zh-TW" altLang="en-US"/>
              <a:t>，但是</a:t>
            </a:r>
            <a:r>
              <a:rPr lang="en-US" altLang="zh-TW"/>
              <a:t>:</a:t>
            </a:r>
          </a:p>
          <a:p>
            <a:pPr lvl="1"/>
            <a:r>
              <a:rPr lang="zh-TW" altLang="en-US"/>
              <a:t>無法整合應用</a:t>
            </a:r>
            <a:endParaRPr lang="en-US" altLang="zh-TW"/>
          </a:p>
          <a:p>
            <a:pPr lvl="1"/>
            <a:r>
              <a:rPr lang="zh-TW" altLang="en-US"/>
              <a:t>提供的資訊不足，如沒提供各 </a:t>
            </a:r>
            <a:r>
              <a:rPr lang="en-US" altLang="zh-TW"/>
              <a:t>data</a:t>
            </a:r>
            <a:r>
              <a:rPr lang="zh-TW" altLang="en-US"/>
              <a:t> </a:t>
            </a:r>
            <a:r>
              <a:rPr lang="en-US" altLang="zh-TW"/>
              <a:t>element </a:t>
            </a:r>
            <a:r>
              <a:rPr lang="zh-TW" altLang="en-US"/>
              <a:t>資料起始位置</a:t>
            </a:r>
            <a:endParaRPr lang="en-US" altLang="zh-TW"/>
          </a:p>
          <a:p>
            <a:pPr lvl="2"/>
            <a:r>
              <a:rPr lang="zh-TW" altLang="en-US"/>
              <a:t>如 </a:t>
            </a:r>
            <a:r>
              <a:rPr lang="en-US" altLang="zh-TW"/>
              <a:t>7fe00010 </a:t>
            </a:r>
            <a:r>
              <a:rPr lang="zh-TW" altLang="en-US"/>
              <a:t>像素資料起始位置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需要網頁前後端程式解析 </a:t>
            </a:r>
            <a:r>
              <a:rPr lang="en-US" altLang="zh-TW"/>
              <a:t>DICOM</a:t>
            </a:r>
            <a:r>
              <a:rPr lang="zh-TW" altLang="en-US"/>
              <a:t> 資料，需了解</a:t>
            </a:r>
            <a:endParaRPr lang="en-US" altLang="zh-TW"/>
          </a:p>
          <a:p>
            <a:pPr lvl="1"/>
            <a:r>
              <a:rPr lang="en-US" altLang="zh-TW"/>
              <a:t>DICOM</a:t>
            </a:r>
            <a:r>
              <a:rPr lang="zh-TW" altLang="en-US"/>
              <a:t> </a:t>
            </a:r>
            <a:r>
              <a:rPr lang="en-US" altLang="zh-TW"/>
              <a:t>data set </a:t>
            </a:r>
            <a:r>
              <a:rPr lang="zh-TW" altLang="en-US"/>
              <a:t>及 </a:t>
            </a:r>
            <a:r>
              <a:rPr lang="en-US" altLang="zh-TW"/>
              <a:t>data element </a:t>
            </a:r>
            <a:r>
              <a:rPr lang="zh-TW" altLang="en-US"/>
              <a:t>結構</a:t>
            </a:r>
          </a:p>
        </p:txBody>
      </p:sp>
    </p:spTree>
    <p:extLst>
      <p:ext uri="{BB962C8B-B14F-4D97-AF65-F5344CB8AC3E}">
        <p14:creationId xmlns:p14="http://schemas.microsoft.com/office/powerpoint/2010/main" val="3286883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5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372574"/>
              </p:ext>
            </p:extLst>
          </p:nvPr>
        </p:nvGraphicFramePr>
        <p:xfrm>
          <a:off x="2053119" y="1681232"/>
          <a:ext cx="8077200" cy="572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文件" r:id="rId3" imgW="5703858" imgH="4487569" progId="Word.Document.8">
                  <p:embed/>
                </p:oleObj>
              </mc:Choice>
              <mc:Fallback>
                <p:oleObj name="文件" r:id="rId3" imgW="5703858" imgH="4487569" progId="Word.Document.8">
                  <p:embed/>
                  <p:pic>
                    <p:nvPicPr>
                      <p:cNvPr id="5959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119" y="1681232"/>
                        <a:ext cx="8077200" cy="572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92696" y="0"/>
            <a:ext cx="10455966" cy="475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DICOM Object </a:t>
            </a:r>
            <a:r>
              <a:rPr lang="zh-TW" altLang="en-US"/>
              <a:t>實例</a:t>
            </a:r>
            <a:r>
              <a:rPr lang="en-US" altLang="zh-TW"/>
              <a:t>(instance) </a:t>
            </a:r>
            <a:r>
              <a:rPr lang="zh-TW" altLang="en-US"/>
              <a:t>組成一個資料集</a:t>
            </a:r>
            <a:r>
              <a:rPr lang="en-US" altLang="zh-TW"/>
              <a:t>(data set)</a:t>
            </a:r>
            <a:r>
              <a:rPr lang="zh-TW" altLang="en-US"/>
              <a:t>。</a:t>
            </a:r>
            <a:endParaRPr lang="en-US" altLang="zh-TW"/>
          </a:p>
          <a:p>
            <a:pPr lvl="1"/>
            <a:r>
              <a:rPr lang="en-US" altLang="zh-TW"/>
              <a:t>Data set </a:t>
            </a:r>
            <a:r>
              <a:rPr lang="zh-TW" altLang="en-US"/>
              <a:t>包含許多資料元件</a:t>
            </a:r>
            <a:r>
              <a:rPr lang="en-US" altLang="zh-TW"/>
              <a:t>(data element)</a:t>
            </a:r>
          </a:p>
          <a:p>
            <a:pPr lvl="2"/>
            <a:r>
              <a:rPr lang="zh-TW" altLang="en-US"/>
              <a:t>每個 </a:t>
            </a:r>
            <a:r>
              <a:rPr lang="en-US" altLang="zh-TW"/>
              <a:t>data element </a:t>
            </a:r>
            <a:r>
              <a:rPr lang="zh-TW" altLang="en-US"/>
              <a:t>表示 </a:t>
            </a:r>
            <a:r>
              <a:rPr lang="en-US" altLang="zh-TW"/>
              <a:t>DICOM object </a:t>
            </a:r>
            <a:r>
              <a:rPr lang="zh-TW" altLang="en-US"/>
              <a:t>的某個特性</a:t>
            </a:r>
            <a:endParaRPr lang="en-US" altLang="zh-TW"/>
          </a:p>
          <a:p>
            <a:pPr lvl="3"/>
            <a:r>
              <a:rPr lang="en-US" altLang="zh-TW"/>
              <a:t>(Exp. Patient ID</a:t>
            </a:r>
            <a:r>
              <a:rPr lang="zh-TW" altLang="en-US"/>
              <a:t>、</a:t>
            </a:r>
            <a:r>
              <a:rPr lang="en-US" altLang="zh-TW"/>
              <a:t>Image Rows</a:t>
            </a:r>
            <a:r>
              <a:rPr lang="zh-TW" altLang="en-US"/>
              <a:t>、 </a:t>
            </a:r>
            <a:r>
              <a:rPr lang="en-US" altLang="zh-TW"/>
              <a:t>Image columns…)</a:t>
            </a:r>
            <a:r>
              <a:rPr lang="zh-TW" altLang="en-US"/>
              <a:t>。</a:t>
            </a:r>
            <a:endParaRPr lang="en-US" altLang="zh-TW"/>
          </a:p>
          <a:p>
            <a:r>
              <a:rPr lang="en-US" altLang="zh-TW"/>
              <a:t>Data element </a:t>
            </a:r>
            <a:r>
              <a:rPr lang="zh-TW" altLang="en-US"/>
              <a:t>以其標籤</a:t>
            </a:r>
            <a:r>
              <a:rPr lang="en-US" altLang="zh-TW"/>
              <a:t>(Tag) </a:t>
            </a:r>
            <a:r>
              <a:rPr lang="zh-TW" altLang="en-US"/>
              <a:t>的大小依序排列。</a:t>
            </a:r>
          </a:p>
        </p:txBody>
      </p:sp>
    </p:spTree>
    <p:extLst>
      <p:ext uri="{BB962C8B-B14F-4D97-AF65-F5344CB8AC3E}">
        <p14:creationId xmlns:p14="http://schemas.microsoft.com/office/powerpoint/2010/main" val="3459092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ChangeArrowheads="1"/>
          </p:cNvSpPr>
          <p:nvPr/>
        </p:nvSpPr>
        <p:spPr bwMode="auto">
          <a:xfrm>
            <a:off x="2495550" y="765175"/>
            <a:ext cx="741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1pPr>
            <a:lvl2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2pPr>
            <a:lvl3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3pPr>
            <a:lvl4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4pPr>
            <a:lvl5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3800" b="1">
                <a:latin typeface="Times New Roman" panose="02020603050405020304" pitchFamily="18" charset="0"/>
                <a:ea typeface="標楷體" panose="03000509000000000000" pitchFamily="65" charset="-120"/>
              </a:rPr>
              <a:t>Data element</a:t>
            </a:r>
            <a:r>
              <a:rPr lang="zh-TW" altLang="en-US" sz="3800" b="1">
                <a:latin typeface="Times New Roman" panose="02020603050405020304" pitchFamily="18" charset="0"/>
                <a:ea typeface="標楷體" panose="03000509000000000000" pitchFamily="65" charset="-120"/>
              </a:rPr>
              <a:t>之結構</a:t>
            </a:r>
            <a:r>
              <a:rPr lang="en-US" altLang="zh-TW" sz="3800" b="1"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endParaRPr lang="zh-TW" altLang="en-US" sz="38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5427" name="Rectangle 3"/>
          <p:cNvSpPr>
            <a:spLocks noChangeArrowheads="1"/>
          </p:cNvSpPr>
          <p:nvPr/>
        </p:nvSpPr>
        <p:spPr bwMode="auto">
          <a:xfrm>
            <a:off x="2063750" y="19050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Data element</a:t>
            </a:r>
            <a:r>
              <a:rPr lang="zh-TW" altLang="en-US" sz="2600">
                <a:latin typeface="Times New Roman" panose="02020603050405020304" pitchFamily="18" charset="0"/>
                <a:ea typeface="標楷體" panose="03000509000000000000" pitchFamily="65" charset="-120"/>
              </a:rPr>
              <a:t>的組成：</a:t>
            </a:r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Tag, VR, VL, Value</a:t>
            </a: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Tag(</a:t>
            </a:r>
            <a:r>
              <a:rPr lang="zh-TW" altLang="en-US" sz="2600">
                <a:latin typeface="Times New Roman" panose="02020603050405020304" pitchFamily="18" charset="0"/>
                <a:ea typeface="標楷體" panose="03000509000000000000" pitchFamily="65" charset="-120"/>
              </a:rPr>
              <a:t>標籤</a:t>
            </a:r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) : (group number, element number)</a:t>
            </a:r>
          </a:p>
          <a:p>
            <a:pPr lvl="1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以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16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進位數字表示</a:t>
            </a:r>
          </a:p>
          <a:p>
            <a:pPr lvl="1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例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( 0010, 0010  ) 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表示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Patient Name</a:t>
            </a:r>
          </a:p>
        </p:txBody>
      </p:sp>
      <p:graphicFrame>
        <p:nvGraphicFramePr>
          <p:cNvPr id="615428" name="Group 4"/>
          <p:cNvGraphicFramePr>
            <a:graphicFrameLocks noGrp="1"/>
          </p:cNvGraphicFramePr>
          <p:nvPr/>
        </p:nvGraphicFramePr>
        <p:xfrm>
          <a:off x="2590800" y="3505200"/>
          <a:ext cx="6781800" cy="609600"/>
        </p:xfrm>
        <a:graphic>
          <a:graphicData uri="http://schemas.openxmlformats.org/drawingml/2006/table">
            <a:tbl>
              <a:tblPr/>
              <a:tblGrid>
                <a:gridCol w="1695450">
                  <a:extLst>
                    <a:ext uri="{9D8B030D-6E8A-4147-A177-3AD203B41FA5}">
                      <a16:colId xmlns:a16="http://schemas.microsoft.com/office/drawing/2014/main" val="64823660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168699959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60856038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98131577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VR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VL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100438"/>
                  </a:ext>
                </a:extLst>
              </a:tr>
            </a:tbl>
          </a:graphicData>
        </a:graphic>
      </p:graphicFrame>
      <p:sp>
        <p:nvSpPr>
          <p:cNvPr id="615440" name="Text Box 16"/>
          <p:cNvSpPr txBox="1">
            <a:spLocks noChangeArrowheads="1"/>
          </p:cNvSpPr>
          <p:nvPr/>
        </p:nvSpPr>
        <p:spPr bwMode="auto">
          <a:xfrm>
            <a:off x="4656138" y="242093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Data element</a:t>
            </a:r>
          </a:p>
        </p:txBody>
      </p:sp>
      <p:sp>
        <p:nvSpPr>
          <p:cNvPr id="615441" name="AutoShape 17"/>
          <p:cNvSpPr>
            <a:spLocks/>
          </p:cNvSpPr>
          <p:nvPr/>
        </p:nvSpPr>
        <p:spPr bwMode="auto">
          <a:xfrm rot="16200000">
            <a:off x="5638800" y="-152400"/>
            <a:ext cx="533400" cy="6629400"/>
          </a:xfrm>
          <a:prstGeom prst="rightBrace">
            <a:avLst>
              <a:gd name="adj1" fmla="val 72212"/>
              <a:gd name="adj2" fmla="val 50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749285"/>
      </p:ext>
    </p:extLst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458787"/>
          </a:xfrm>
        </p:spPr>
        <p:txBody>
          <a:bodyPr/>
          <a:lstStyle/>
          <a:p>
            <a:pPr algn="ctr"/>
            <a:r>
              <a:rPr lang="en-US" altLang="zh-TW">
                <a:latin typeface="Times New Roman" panose="02020603050405020304" pitchFamily="18" charset="0"/>
              </a:rPr>
              <a:t>data element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1412876"/>
            <a:ext cx="7772400" cy="4752975"/>
          </a:xfrm>
        </p:spPr>
        <p:txBody>
          <a:bodyPr/>
          <a:lstStyle/>
          <a:p>
            <a:r>
              <a:rPr lang="en-US" altLang="zh-TW"/>
              <a:t>DICOM </a:t>
            </a:r>
            <a:r>
              <a:rPr lang="zh-TW" altLang="en-US"/>
              <a:t>物件實例 </a:t>
            </a:r>
            <a:r>
              <a:rPr lang="en-US" altLang="zh-TW"/>
              <a:t>data set </a:t>
            </a:r>
            <a:r>
              <a:rPr lang="zh-TW" altLang="en-US"/>
              <a:t>包含許多 </a:t>
            </a:r>
            <a:r>
              <a:rPr lang="en-US" altLang="zh-TW"/>
              <a:t>Data element</a:t>
            </a:r>
          </a:p>
          <a:p>
            <a:r>
              <a:rPr lang="zh-TW" altLang="en-US"/>
              <a:t>每個 </a:t>
            </a:r>
            <a:r>
              <a:rPr lang="en-US" altLang="zh-TW"/>
              <a:t>data element </a:t>
            </a:r>
            <a:r>
              <a:rPr lang="zh-TW" altLang="en-US"/>
              <a:t>包含三個基本的欄位</a:t>
            </a:r>
            <a:r>
              <a:rPr lang="en-US" altLang="zh-TW"/>
              <a:t>tag</a:t>
            </a:r>
            <a:r>
              <a:rPr lang="zh-TW" altLang="en-US"/>
              <a:t>、</a:t>
            </a:r>
            <a:r>
              <a:rPr lang="en-US" altLang="zh-TW"/>
              <a:t>value length</a:t>
            </a:r>
            <a:r>
              <a:rPr lang="zh-TW" altLang="en-US"/>
              <a:t>、</a:t>
            </a:r>
            <a:r>
              <a:rPr lang="en-US" altLang="zh-TW"/>
              <a:t>value field</a:t>
            </a:r>
            <a:r>
              <a:rPr lang="zh-TW" altLang="en-US"/>
              <a:t>。</a:t>
            </a:r>
            <a:endParaRPr lang="en-US" altLang="zh-TW"/>
          </a:p>
          <a:p>
            <a:r>
              <a:rPr lang="zh-TW" altLang="en-US"/>
              <a:t>及一個</a:t>
            </a:r>
            <a:r>
              <a:rPr lang="zh-TW" altLang="en-US" b="1">
                <a:solidFill>
                  <a:srgbClr val="FF0000"/>
                </a:solidFill>
              </a:rPr>
              <a:t>選擇的欄位</a:t>
            </a:r>
            <a:r>
              <a:rPr lang="en-US" altLang="zh-TW" b="1">
                <a:solidFill>
                  <a:srgbClr val="FF0000"/>
                </a:solidFill>
              </a:rPr>
              <a:t>:(VR:Value Representation)</a:t>
            </a:r>
            <a:r>
              <a:rPr lang="zh-TW" altLang="en-US"/>
              <a:t>，</a:t>
            </a:r>
            <a:r>
              <a:rPr lang="en-US" altLang="zh-TW"/>
              <a:t>VR </a:t>
            </a:r>
            <a:r>
              <a:rPr lang="zh-TW" altLang="en-US"/>
              <a:t>表示此欄位值的資料型態。</a:t>
            </a:r>
          </a:p>
        </p:txBody>
      </p:sp>
    </p:spTree>
    <p:extLst>
      <p:ext uri="{BB962C8B-B14F-4D97-AF65-F5344CB8AC3E}">
        <p14:creationId xmlns:p14="http://schemas.microsoft.com/office/powerpoint/2010/main" val="1616078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Tag</a:t>
            </a:r>
            <a:endParaRPr lang="zh-TW" altLang="en-US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900"/>
              <a:t>Data Element </a:t>
            </a:r>
            <a:r>
              <a:rPr lang="zh-TW" altLang="en-US" sz="2900"/>
              <a:t>中的 </a:t>
            </a:r>
            <a:r>
              <a:rPr lang="en-US" altLang="zh-TW" sz="2900"/>
              <a:t>Tag :</a:t>
            </a:r>
            <a:r>
              <a:rPr lang="zh-TW" altLang="en-US" sz="2900"/>
              <a:t>為一組 </a:t>
            </a:r>
            <a:r>
              <a:rPr lang="en-US" altLang="zh-TW" sz="2900"/>
              <a:t>4 Bytes </a:t>
            </a:r>
            <a:r>
              <a:rPr lang="zh-TW" altLang="en-US" sz="2900"/>
              <a:t>的數字，以作為</a:t>
            </a:r>
            <a:r>
              <a:rPr lang="en-US" altLang="zh-TW" sz="2900"/>
              <a:t>DICOM </a:t>
            </a:r>
            <a:r>
              <a:rPr lang="zh-TW" altLang="en-US" sz="2900"/>
              <a:t>物件中 </a:t>
            </a:r>
            <a:r>
              <a:rPr lang="en-US" altLang="zh-TW" sz="2900"/>
              <a:t>Data Element </a:t>
            </a:r>
            <a:r>
              <a:rPr lang="zh-TW" altLang="en-US" sz="2900"/>
              <a:t>的標籤，通常以 </a:t>
            </a:r>
            <a:r>
              <a:rPr lang="en-US" altLang="zh-TW" sz="2900"/>
              <a:t>(xxxx, xxxx) </a:t>
            </a:r>
            <a:r>
              <a:rPr lang="zh-TW" altLang="en-US" sz="2900"/>
              <a:t>之</a:t>
            </a:r>
            <a:r>
              <a:rPr lang="en-US" altLang="zh-TW" sz="2900"/>
              <a:t>16</a:t>
            </a:r>
            <a:r>
              <a:rPr lang="zh-TW" altLang="en-US" sz="2900"/>
              <a:t>進位碼表示。</a:t>
            </a:r>
            <a:endParaRPr lang="en-US" altLang="zh-TW" sz="2900"/>
          </a:p>
          <a:p>
            <a:r>
              <a:rPr lang="zh-TW" altLang="en-US" sz="2900"/>
              <a:t>前兩個 </a:t>
            </a:r>
            <a:r>
              <a:rPr lang="en-US" altLang="zh-TW" sz="2900"/>
              <a:t>Bytes</a:t>
            </a:r>
            <a:r>
              <a:rPr lang="zh-TW" altLang="en-US" sz="2900"/>
              <a:t>稱為</a:t>
            </a:r>
            <a:r>
              <a:rPr lang="en-US" altLang="zh-TW" sz="2900"/>
              <a:t>Group Number</a:t>
            </a:r>
            <a:r>
              <a:rPr lang="zh-TW" altLang="en-US" sz="2900"/>
              <a:t>，後兩個 </a:t>
            </a:r>
            <a:r>
              <a:rPr lang="en-US" altLang="zh-TW" sz="2900"/>
              <a:t>Bytes</a:t>
            </a:r>
            <a:r>
              <a:rPr lang="zh-TW" altLang="en-US" sz="2900"/>
              <a:t>稱為</a:t>
            </a:r>
            <a:r>
              <a:rPr lang="en-US" altLang="zh-TW" sz="2900"/>
              <a:t>Element Number</a:t>
            </a:r>
            <a:r>
              <a:rPr lang="zh-TW" altLang="en-US" sz="2900"/>
              <a:t>。</a:t>
            </a:r>
          </a:p>
          <a:p>
            <a:pPr lvl="1"/>
            <a:r>
              <a:rPr lang="zh-TW" altLang="en-US"/>
              <a:t>例如 </a:t>
            </a:r>
            <a:r>
              <a:rPr lang="en-US" altLang="zh-TW"/>
              <a:t>(0010,0010) </a:t>
            </a:r>
            <a:r>
              <a:rPr lang="zh-TW" altLang="en-US"/>
              <a:t>為 </a:t>
            </a:r>
            <a:r>
              <a:rPr lang="en-US" altLang="zh-TW"/>
              <a:t>DICOM </a:t>
            </a:r>
            <a:r>
              <a:rPr lang="zh-TW" altLang="en-US"/>
              <a:t>物件中 </a:t>
            </a:r>
            <a:r>
              <a:rPr lang="en-US" altLang="zh-TW"/>
              <a:t>Patient Name Element</a:t>
            </a:r>
            <a:r>
              <a:rPr lang="zh-TW" altLang="en-US"/>
              <a:t>的標籤</a:t>
            </a:r>
            <a:r>
              <a:rPr lang="en-US" altLang="zh-TW"/>
              <a:t>, </a:t>
            </a:r>
            <a:r>
              <a:rPr lang="en-US" altLang="zh-TW">
                <a:solidFill>
                  <a:srgbClr val="FF0000"/>
                </a:solidFill>
              </a:rPr>
              <a:t>(7fe0,0010) </a:t>
            </a:r>
            <a:r>
              <a:rPr lang="zh-TW" altLang="en-US">
                <a:solidFill>
                  <a:srgbClr val="FF0000"/>
                </a:solidFill>
              </a:rPr>
              <a:t>為 </a:t>
            </a:r>
            <a:r>
              <a:rPr lang="en-US" altLang="zh-TW">
                <a:solidFill>
                  <a:srgbClr val="FF0000"/>
                </a:solidFill>
              </a:rPr>
              <a:t>Pixel Data Element</a:t>
            </a:r>
            <a:r>
              <a:rPr lang="zh-TW" altLang="en-US">
                <a:solidFill>
                  <a:srgbClr val="FF0000"/>
                </a:solidFill>
              </a:rPr>
              <a:t>的標籤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208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VR: </a:t>
            </a:r>
            <a:r>
              <a:rPr lang="en-US" altLang="zh-TW" sz="4100"/>
              <a:t>Value Representation</a:t>
            </a:r>
            <a:endParaRPr lang="zh-TW" altLang="en-US" sz="410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900"/>
              <a:t>VR (Value Representation):</a:t>
            </a:r>
            <a:r>
              <a:rPr lang="zh-TW" altLang="en-US" sz="2900"/>
              <a:t>表示此物件欄位值</a:t>
            </a:r>
            <a:r>
              <a:rPr lang="en-US" altLang="zh-TW" sz="2900"/>
              <a:t>(Value Field)</a:t>
            </a:r>
            <a:r>
              <a:rPr lang="zh-TW" altLang="en-US" sz="2900"/>
              <a:t>的資料型態。</a:t>
            </a:r>
            <a:r>
              <a:rPr lang="en-US" altLang="zh-TW" sz="2900"/>
              <a:t>VR </a:t>
            </a:r>
            <a:r>
              <a:rPr lang="zh-TW" altLang="en-US" sz="2900"/>
              <a:t>以兩個 </a:t>
            </a:r>
            <a:r>
              <a:rPr lang="en-US" altLang="zh-TW" sz="2900"/>
              <a:t>Bytes </a:t>
            </a:r>
            <a:r>
              <a:rPr lang="zh-TW" altLang="en-US" sz="2900"/>
              <a:t>表示這個資料元件的資料型態</a:t>
            </a:r>
            <a:r>
              <a:rPr lang="en-US" altLang="zh-TW" sz="2900"/>
              <a:t>(data type)</a:t>
            </a:r>
            <a:r>
              <a:rPr lang="zh-TW" altLang="en-US" sz="2900"/>
              <a:t>。</a:t>
            </a:r>
          </a:p>
          <a:p>
            <a:pPr lvl="1">
              <a:lnSpc>
                <a:spcPct val="90000"/>
              </a:lnSpc>
            </a:pPr>
            <a:r>
              <a:rPr lang="zh-TW" altLang="en-US">
                <a:latin typeface="新細明體" panose="02020500000000000000" pitchFamily="18" charset="-120"/>
              </a:rPr>
              <a:t>例如日期的</a:t>
            </a:r>
            <a:r>
              <a:rPr lang="en-US" altLang="zh-TW">
                <a:latin typeface="新細明體" panose="02020500000000000000" pitchFamily="18" charset="-120"/>
              </a:rPr>
              <a:t>VR</a:t>
            </a:r>
            <a:r>
              <a:rPr lang="zh-TW" altLang="en-US">
                <a:latin typeface="新細明體" panose="02020500000000000000" pitchFamily="18" charset="-120"/>
              </a:rPr>
              <a:t>用</a:t>
            </a:r>
            <a:r>
              <a:rPr lang="en-US" altLang="zh-TW">
                <a:latin typeface="新細明體" panose="02020500000000000000" pitchFamily="18" charset="-120"/>
              </a:rPr>
              <a:t>DA (Date)</a:t>
            </a:r>
            <a:r>
              <a:rPr lang="zh-TW" altLang="en-US">
                <a:latin typeface="新細明體" panose="02020500000000000000" pitchFamily="18" charset="-120"/>
              </a:rPr>
              <a:t>表示。</a:t>
            </a:r>
          </a:p>
          <a:p>
            <a:pPr lvl="1">
              <a:lnSpc>
                <a:spcPct val="90000"/>
              </a:lnSpc>
            </a:pPr>
            <a:r>
              <a:rPr lang="zh-TW" altLang="en-US">
                <a:latin typeface="新細明體" panose="02020500000000000000" pitchFamily="18" charset="-120"/>
              </a:rPr>
              <a:t>浮點數則用</a:t>
            </a:r>
            <a:r>
              <a:rPr lang="en-US" altLang="zh-TW">
                <a:latin typeface="新細明體" panose="02020500000000000000" pitchFamily="18" charset="-120"/>
              </a:rPr>
              <a:t>FP(Float Point)</a:t>
            </a:r>
            <a:r>
              <a:rPr lang="zh-TW" altLang="en-US">
                <a:latin typeface="新細明體" panose="02020500000000000000" pitchFamily="18" charset="-120"/>
              </a:rPr>
              <a:t>表示。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新細明體" panose="02020500000000000000" pitchFamily="18" charset="-120"/>
              </a:rPr>
              <a:t>PN</a:t>
            </a:r>
            <a:r>
              <a:rPr lang="zh-TW" altLang="en-US">
                <a:latin typeface="新細明體" panose="02020500000000000000" pitchFamily="18" charset="-120"/>
              </a:rPr>
              <a:t>，表示有關名字的描述</a:t>
            </a:r>
            <a:r>
              <a:rPr lang="en-US" altLang="zh-TW">
                <a:latin typeface="新細明體" panose="02020500000000000000" pitchFamily="18" charset="-12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新細明體" panose="02020500000000000000" pitchFamily="18" charset="-120"/>
              </a:rPr>
              <a:t>VR = TM  </a:t>
            </a:r>
            <a:r>
              <a:rPr lang="zh-TW" altLang="en-US">
                <a:latin typeface="新細明體" panose="02020500000000000000" pitchFamily="18" charset="-120"/>
              </a:rPr>
              <a:t>表示 </a:t>
            </a:r>
            <a:r>
              <a:rPr lang="en-US" altLang="zh-TW">
                <a:latin typeface="新細明體" panose="02020500000000000000" pitchFamily="18" charset="-120"/>
              </a:rPr>
              <a:t>time</a:t>
            </a:r>
            <a:r>
              <a:rPr lang="zh-TW" altLang="en-US">
                <a:latin typeface="新細明體" panose="02020500000000000000" pitchFamily="18" charset="-120"/>
              </a:rPr>
              <a:t>，為時間的資料型別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新細明體" panose="02020500000000000000" pitchFamily="18" charset="-120"/>
              </a:rPr>
              <a:t>VR = UI  </a:t>
            </a:r>
            <a:r>
              <a:rPr lang="zh-TW" altLang="en-US">
                <a:latin typeface="新細明體" panose="02020500000000000000" pitchFamily="18" charset="-120"/>
              </a:rPr>
              <a:t>為表示 </a:t>
            </a:r>
            <a:r>
              <a:rPr lang="en-US" altLang="zh-TW">
                <a:latin typeface="新細明體" panose="02020500000000000000" pitchFamily="18" charset="-120"/>
              </a:rPr>
              <a:t>UID </a:t>
            </a:r>
            <a:r>
              <a:rPr lang="zh-TW" altLang="en-US">
                <a:latin typeface="新細明體" panose="02020500000000000000" pitchFamily="18" charset="-120"/>
              </a:rPr>
              <a:t>為唯一識別碼的資料型別</a:t>
            </a:r>
          </a:p>
          <a:p>
            <a:pPr>
              <a:lnSpc>
                <a:spcPct val="90000"/>
              </a:lnSpc>
            </a:pPr>
            <a:r>
              <a:rPr lang="zh-TW" altLang="en-US" sz="3100"/>
              <a:t>參考</a:t>
            </a:r>
            <a:r>
              <a:rPr lang="en-US" altLang="zh-TW" sz="310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http://dicom.nema.org/dicom/2013/output/chtml/part05/sect_6.2.html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95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9113" y="-73232"/>
            <a:ext cx="10972800" cy="1143000"/>
          </a:xfrm>
        </p:spPr>
        <p:txBody>
          <a:bodyPr/>
          <a:lstStyle/>
          <a:p>
            <a:r>
              <a:rPr lang="zh-TW" altLang="en-US"/>
              <a:t>繪製醫學影像初體驗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575" y="884588"/>
            <a:ext cx="3617844" cy="2835965"/>
          </a:xfrm>
        </p:spPr>
        <p:txBody>
          <a:bodyPr/>
          <a:lstStyle/>
          <a:p>
            <a:r>
              <a:rPr lang="zh-TW" altLang="en-US"/>
              <a:t>設定圖片來源</a:t>
            </a:r>
            <a:endParaRPr lang="en-US" altLang="zh-TW"/>
          </a:p>
          <a:p>
            <a:pPr lvl="1"/>
            <a:r>
              <a:rPr lang="zh-TW" altLang="en-US"/>
              <a:t> </a:t>
            </a:r>
            <a:r>
              <a:rPr lang="en-US" altLang="zh-TW"/>
              <a:t>HTTPGetBinaryData("imgDir/US1.dcm"); </a:t>
            </a:r>
          </a:p>
          <a:p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53" y="884588"/>
            <a:ext cx="7867650" cy="2650785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0" y="3777230"/>
            <a:ext cx="12122425" cy="3568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設定來源資料陣列</a:t>
            </a:r>
            <a:endParaRPr lang="en-US" altLang="zh-TW"/>
          </a:p>
          <a:p>
            <a:pPr lvl="1"/>
            <a:r>
              <a:rPr lang="en-US" altLang="zh-TW"/>
              <a:t>dicomData= DataView(ret);</a:t>
            </a:r>
          </a:p>
          <a:p>
            <a:pPr lvl="1"/>
            <a:r>
              <a:rPr lang="zh-TW" altLang="en-US"/>
              <a:t>參考 </a:t>
            </a:r>
            <a:r>
              <a:rPr lang="en-US" altLang="zh-TW"/>
              <a:t>JS</a:t>
            </a:r>
            <a:r>
              <a:rPr lang="zh-TW" altLang="en-US"/>
              <a:t> </a:t>
            </a:r>
            <a:r>
              <a:rPr lang="en-US" altLang="zh-TW"/>
              <a:t>DataView</a:t>
            </a:r>
            <a:r>
              <a:rPr lang="zh-TW" altLang="en-US"/>
              <a:t> 函式</a:t>
            </a:r>
            <a:endParaRPr lang="en-US" altLang="zh-TW"/>
          </a:p>
          <a:p>
            <a:pPr lvl="2"/>
            <a:r>
              <a:rPr lang="en-US" altLang="zh-TW"/>
              <a:t>https://developer.mozilla.org/zh-TW/docs/Web/JavaScript/Reference/Global_Objects/DataView</a:t>
            </a:r>
          </a:p>
          <a:p>
            <a:pPr lvl="2"/>
            <a:r>
              <a:rPr lang="en-US" altLang="zh-TW"/>
              <a:t>https://www.puritys.me/docs-blog/article-294-Javascript-%E8%99%95%E7%90%86-Binary-%E8%B3%87%E6%96%99---ArrayBuffer.html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391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550" y="1"/>
            <a:ext cx="7772400" cy="836613"/>
          </a:xfrm>
        </p:spPr>
        <p:txBody>
          <a:bodyPr/>
          <a:lstStyle/>
          <a:p>
            <a:pPr algn="ctr"/>
            <a:r>
              <a:rPr lang="en-US" altLang="zh-TW"/>
              <a:t>Value Length</a:t>
            </a:r>
            <a:endParaRPr lang="zh-TW" alt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991" y="1341438"/>
            <a:ext cx="9806609" cy="4678362"/>
          </a:xfrm>
        </p:spPr>
        <p:txBody>
          <a:bodyPr/>
          <a:lstStyle/>
          <a:p>
            <a:r>
              <a:rPr lang="en-US" altLang="zh-TW"/>
              <a:t>Value Length </a:t>
            </a:r>
          </a:p>
          <a:p>
            <a:pPr lvl="1"/>
            <a:r>
              <a:rPr lang="zh-TW" altLang="en-US"/>
              <a:t>每個 </a:t>
            </a:r>
            <a:r>
              <a:rPr lang="en-US" altLang="zh-TW"/>
              <a:t>data element </a:t>
            </a:r>
            <a:r>
              <a:rPr lang="zh-TW" altLang="en-US"/>
              <a:t>包含一 </a:t>
            </a:r>
            <a:r>
              <a:rPr lang="en-US" altLang="zh-TW"/>
              <a:t>Value Length</a:t>
            </a:r>
            <a:r>
              <a:rPr lang="zh-TW" altLang="en-US"/>
              <a:t>，以此指定實際數值 </a:t>
            </a:r>
            <a:r>
              <a:rPr lang="en-US" altLang="zh-TW"/>
              <a:t>(Value Field </a:t>
            </a:r>
            <a:r>
              <a:rPr lang="zh-TW" altLang="en-US"/>
              <a:t>的長度</a:t>
            </a:r>
            <a:r>
              <a:rPr lang="en-US" altLang="zh-TW"/>
              <a:t>)</a:t>
            </a:r>
          </a:p>
          <a:p>
            <a:pPr lvl="2"/>
            <a:r>
              <a:rPr lang="en-US" altLang="zh-TW">
                <a:solidFill>
                  <a:srgbClr val="FF0000"/>
                </a:solidFill>
              </a:rPr>
              <a:t>Implicit VR</a:t>
            </a:r>
            <a:r>
              <a:rPr lang="en-US" altLang="zh-TW"/>
              <a:t>: Value Length </a:t>
            </a:r>
            <a:r>
              <a:rPr lang="zh-TW" altLang="en-US"/>
              <a:t>固定為 </a:t>
            </a:r>
            <a:r>
              <a:rPr lang="en-US" altLang="zh-TW"/>
              <a:t>4bytes</a:t>
            </a:r>
          </a:p>
          <a:p>
            <a:pPr lvl="2"/>
            <a:r>
              <a:rPr lang="en-US" altLang="zh-TW" b="1">
                <a:solidFill>
                  <a:srgbClr val="FF0000"/>
                </a:solidFill>
              </a:rPr>
              <a:t>explicit VR </a:t>
            </a:r>
            <a:r>
              <a:rPr lang="en-US" altLang="zh-TW"/>
              <a:t>: Value Length </a:t>
            </a:r>
            <a:r>
              <a:rPr lang="zh-TW" altLang="en-US"/>
              <a:t>依據 </a:t>
            </a:r>
            <a:r>
              <a:rPr lang="en-US" altLang="zh-TW"/>
              <a:t>VR(</a:t>
            </a:r>
            <a:r>
              <a:rPr lang="zh-TW" altLang="en-US"/>
              <a:t>資料型態</a:t>
            </a:r>
            <a:r>
              <a:rPr lang="en-US" altLang="zh-TW"/>
              <a:t>)</a:t>
            </a:r>
            <a:r>
              <a:rPr lang="zh-TW" altLang="en-US"/>
              <a:t>可為 </a:t>
            </a:r>
            <a:r>
              <a:rPr lang="en-US" altLang="zh-TW"/>
              <a:t>2 or 4 bytes</a:t>
            </a:r>
          </a:p>
          <a:p>
            <a:pPr lvl="1"/>
            <a:r>
              <a:rPr lang="en-US" altLang="zh-TW"/>
              <a:t>Value Length </a:t>
            </a:r>
            <a:r>
              <a:rPr lang="zh-TW" altLang="en-US"/>
              <a:t>不包含 </a:t>
            </a:r>
            <a:r>
              <a:rPr lang="en-US" altLang="zh-TW"/>
              <a:t>Tag </a:t>
            </a:r>
            <a:r>
              <a:rPr lang="zh-TW" altLang="en-US"/>
              <a:t>、</a:t>
            </a:r>
            <a:r>
              <a:rPr lang="en-US" altLang="zh-TW"/>
              <a:t>VR</a:t>
            </a:r>
            <a:r>
              <a:rPr lang="zh-TW" altLang="en-US"/>
              <a:t>、和</a:t>
            </a:r>
            <a:r>
              <a:rPr lang="en-US" altLang="zh-TW"/>
              <a:t>Value Length</a:t>
            </a:r>
            <a:r>
              <a:rPr lang="zh-TW" altLang="en-US"/>
              <a:t>本身長度。</a:t>
            </a:r>
          </a:p>
        </p:txBody>
      </p:sp>
    </p:spTree>
    <p:extLst>
      <p:ext uri="{BB962C8B-B14F-4D97-AF65-F5344CB8AC3E}">
        <p14:creationId xmlns:p14="http://schemas.microsoft.com/office/powerpoint/2010/main" val="4209711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74687"/>
          </a:xfrm>
        </p:spPr>
        <p:txBody>
          <a:bodyPr/>
          <a:lstStyle/>
          <a:p>
            <a:pPr algn="ctr"/>
            <a:r>
              <a:rPr lang="zh-TW" altLang="en-US" sz="3400">
                <a:latin typeface="細明體" panose="02020509000000000000" pitchFamily="49" charset="-120"/>
                <a:ea typeface="細明體" panose="02020509000000000000" pitchFamily="49" charset="-120"/>
              </a:rPr>
              <a:t>基本 </a:t>
            </a:r>
            <a:r>
              <a:rPr lang="en-US" altLang="zh-TW" sz="3400">
                <a:latin typeface="細明體" panose="02020509000000000000" pitchFamily="49" charset="-120"/>
                <a:ea typeface="細明體" panose="02020509000000000000" pitchFamily="49" charset="-120"/>
              </a:rPr>
              <a:t>DICOM </a:t>
            </a:r>
            <a:r>
              <a:rPr lang="zh-TW" altLang="en-US" sz="3400">
                <a:latin typeface="細明體" panose="02020509000000000000" pitchFamily="49" charset="-120"/>
                <a:ea typeface="細明體" panose="02020509000000000000" pitchFamily="49" charset="-120"/>
              </a:rPr>
              <a:t>物件解讀</a:t>
            </a:r>
          </a:p>
        </p:txBody>
      </p:sp>
      <p:graphicFrame>
        <p:nvGraphicFramePr>
          <p:cNvPr id="614403" name="Object 3"/>
          <p:cNvGraphicFramePr>
            <a:graphicFrameLocks noChangeAspect="1"/>
          </p:cNvGraphicFramePr>
          <p:nvPr/>
        </p:nvGraphicFramePr>
        <p:xfrm>
          <a:off x="1992314" y="333375"/>
          <a:ext cx="7921625" cy="476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文件" r:id="rId3" imgW="5713216" imgH="4487569" progId="Word.Document.8">
                  <p:embed/>
                </p:oleObj>
              </mc:Choice>
              <mc:Fallback>
                <p:oleObj name="文件" r:id="rId3" imgW="5713216" imgH="4487569" progId="Word.Document.8">
                  <p:embed/>
                  <p:pic>
                    <p:nvPicPr>
                      <p:cNvPr id="6144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33375"/>
                        <a:ext cx="7921625" cy="476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2316164" y="4652964"/>
            <a:ext cx="8351837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>
                <a:latin typeface="Tahoma" panose="020B0604030504040204" pitchFamily="34" charset="0"/>
              </a:rPr>
              <a:t>以</a:t>
            </a:r>
            <a:r>
              <a:rPr lang="en-US" altLang="zh-TW" sz="2000">
                <a:latin typeface="Tahoma" panose="020B0604030504040204" pitchFamily="34" charset="0"/>
              </a:rPr>
              <a:t>Implicit VR </a:t>
            </a:r>
            <a:r>
              <a:rPr lang="zh-TW" altLang="en-US" sz="2000">
                <a:latin typeface="Tahoma" panose="020B0604030504040204" pitchFamily="34" charset="0"/>
              </a:rPr>
              <a:t>組合成的 </a:t>
            </a:r>
            <a:r>
              <a:rPr lang="en-US" altLang="zh-TW" sz="2000">
                <a:latin typeface="Tahoma" panose="020B0604030504040204" pitchFamily="34" charset="0"/>
              </a:rPr>
              <a:t>DICOM </a:t>
            </a:r>
            <a:r>
              <a:rPr lang="zh-TW" altLang="en-US" sz="2000">
                <a:latin typeface="Tahoma" panose="020B0604030504040204" pitchFamily="34" charset="0"/>
              </a:rPr>
              <a:t>物件實體，其每個 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latin typeface="Tahoma" panose="020B0604030504040204" pitchFamily="34" charset="0"/>
              </a:rPr>
              <a:t>Data Element </a:t>
            </a:r>
            <a:r>
              <a:rPr lang="zh-TW" altLang="en-US" sz="2000">
                <a:latin typeface="Tahoma" panose="020B0604030504040204" pitchFamily="34" charset="0"/>
              </a:rPr>
              <a:t>包含三個欄位</a:t>
            </a:r>
            <a:r>
              <a:rPr lang="en-US" altLang="zh-TW" sz="2000">
                <a:latin typeface="Tahoma" panose="020B0604030504040204" pitchFamily="34" charset="0"/>
              </a:rPr>
              <a:t>: tag</a:t>
            </a:r>
            <a:r>
              <a:rPr lang="zh-TW" altLang="en-US" sz="2000">
                <a:latin typeface="Tahoma" panose="020B0604030504040204" pitchFamily="34" charset="0"/>
              </a:rPr>
              <a:t>、</a:t>
            </a:r>
            <a:r>
              <a:rPr lang="en-US" altLang="zh-TW" sz="2000">
                <a:latin typeface="Tahoma" panose="020B0604030504040204" pitchFamily="34" charset="0"/>
              </a:rPr>
              <a:t>value length</a:t>
            </a:r>
            <a:r>
              <a:rPr lang="zh-TW" altLang="en-US" sz="2000">
                <a:latin typeface="Tahoma" panose="020B0604030504040204" pitchFamily="34" charset="0"/>
              </a:rPr>
              <a:t>、</a:t>
            </a:r>
            <a:r>
              <a:rPr lang="en-US" altLang="zh-TW" sz="2000">
                <a:latin typeface="Tahoma" panose="020B0604030504040204" pitchFamily="34" charset="0"/>
              </a:rPr>
              <a:t>value field</a:t>
            </a:r>
            <a:r>
              <a:rPr lang="zh-TW" altLang="en-US" sz="2000">
                <a:latin typeface="Tahoma" panose="020B0604030504040204" pitchFamily="34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latin typeface="Tahoma" panose="020B0604030504040204" pitchFamily="34" charset="0"/>
              </a:rPr>
              <a:t>Tag: 4 bytes</a:t>
            </a:r>
            <a:r>
              <a:rPr lang="zh-TW" altLang="en-US" sz="2000">
                <a:latin typeface="Tahoma" panose="020B0604030504040204" pitchFamily="34" charset="0"/>
              </a:rPr>
              <a:t>，</a:t>
            </a:r>
            <a:r>
              <a:rPr lang="en-US" altLang="zh-TW" sz="2000">
                <a:latin typeface="Tahoma" panose="020B0604030504040204" pitchFamily="34" charset="0"/>
              </a:rPr>
              <a:t>value length: 4 bytes</a:t>
            </a:r>
            <a:r>
              <a:rPr lang="zh-TW" altLang="en-US" sz="2000">
                <a:latin typeface="Tahoma" panose="020B0604030504040204" pitchFamily="34" charset="0"/>
              </a:rPr>
              <a:t>， </a:t>
            </a:r>
            <a:r>
              <a:rPr lang="en-US" altLang="zh-TW" sz="2000">
                <a:latin typeface="Tahoma" panose="020B0604030504040204" pitchFamily="34" charset="0"/>
              </a:rPr>
              <a:t>value field </a:t>
            </a:r>
            <a:r>
              <a:rPr lang="zh-TW" altLang="en-US" sz="2000">
                <a:latin typeface="Tahoma" panose="020B0604030504040204" pitchFamily="34" charset="0"/>
              </a:rPr>
              <a:t>的長度由 </a:t>
            </a:r>
            <a:r>
              <a:rPr lang="en-US" altLang="zh-TW" sz="2000">
                <a:latin typeface="Tahoma" panose="020B0604030504040204" pitchFamily="34" charset="0"/>
              </a:rPr>
              <a:t>value length</a:t>
            </a:r>
            <a:r>
              <a:rPr lang="zh-TW" altLang="en-US" sz="2000">
                <a:latin typeface="Tahoma" panose="020B0604030504040204" pitchFamily="34" charset="0"/>
              </a:rPr>
              <a:t>。因此從</a:t>
            </a:r>
            <a:r>
              <a:rPr lang="en-US" altLang="zh-TW" sz="2000">
                <a:latin typeface="Tahoma" panose="020B0604030504040204" pitchFamily="34" charset="0"/>
              </a:rPr>
              <a:t>DICOM </a:t>
            </a:r>
            <a:r>
              <a:rPr lang="zh-TW" altLang="en-US" sz="2000">
                <a:latin typeface="Tahoma" panose="020B0604030504040204" pitchFamily="34" charset="0"/>
              </a:rPr>
              <a:t>物件的第一個 </a:t>
            </a:r>
            <a:r>
              <a:rPr lang="en-US" altLang="zh-TW" sz="2000">
                <a:latin typeface="Tahoma" panose="020B0604030504040204" pitchFamily="34" charset="0"/>
              </a:rPr>
              <a:t>Data Element </a:t>
            </a:r>
            <a:r>
              <a:rPr lang="zh-TW" altLang="en-US" sz="2000">
                <a:latin typeface="Tahoma" panose="020B0604030504040204" pitchFamily="34" charset="0"/>
              </a:rPr>
              <a:t>開始，</a:t>
            </a:r>
            <a:r>
              <a:rPr lang="en-US" altLang="zh-TW" sz="2000">
                <a:latin typeface="Tahoma" panose="020B0604030504040204" pitchFamily="34" charset="0"/>
              </a:rPr>
              <a:t>DICOM </a:t>
            </a:r>
            <a:r>
              <a:rPr lang="zh-TW" altLang="en-US" sz="2000">
                <a:latin typeface="Tahoma" panose="020B0604030504040204" pitchFamily="34" charset="0"/>
              </a:rPr>
              <a:t>物件解讀程式可依序解讀物件各欄位的內容。 </a:t>
            </a:r>
          </a:p>
          <a:p>
            <a:pPr>
              <a:spcBef>
                <a:spcPct val="50000"/>
              </a:spcBef>
            </a:pPr>
            <a:endParaRPr lang="zh-TW" altLang="en-US" sz="2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79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458787"/>
          </a:xfrm>
        </p:spPr>
        <p:txBody>
          <a:bodyPr/>
          <a:lstStyle/>
          <a:p>
            <a:pPr algn="ctr"/>
            <a:r>
              <a:rPr lang="en-US" altLang="zh-TW" sz="3800"/>
              <a:t>Explicit VR or Implicit VR</a:t>
            </a:r>
            <a:br>
              <a:rPr lang="zh-TW" altLang="en-US" sz="3800"/>
            </a:br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1412876"/>
            <a:ext cx="7772400" cy="4752975"/>
          </a:xfrm>
        </p:spPr>
        <p:txBody>
          <a:bodyPr/>
          <a:lstStyle/>
          <a:p>
            <a:r>
              <a:rPr lang="en-US" altLang="zh-TW"/>
              <a:t>DICOM data set </a:t>
            </a:r>
            <a:r>
              <a:rPr lang="zh-TW" altLang="en-US"/>
              <a:t>有兩種編碼方式</a:t>
            </a:r>
          </a:p>
          <a:p>
            <a:pPr lvl="1"/>
            <a:r>
              <a:rPr lang="en-US" altLang="zh-TW"/>
              <a:t>explicit VR and implicit VR</a:t>
            </a:r>
            <a:endParaRPr lang="zh-TW" altLang="en-US"/>
          </a:p>
          <a:p>
            <a:pPr lvl="1"/>
            <a:r>
              <a:rPr lang="en-US" altLang="zh-TW"/>
              <a:t>VR</a:t>
            </a:r>
            <a:r>
              <a:rPr lang="zh-TW" altLang="en-US"/>
              <a:t>只出現在外顯示</a:t>
            </a:r>
            <a:r>
              <a:rPr lang="en-US" altLang="zh-TW"/>
              <a:t>(explicit VR)</a:t>
            </a:r>
            <a:r>
              <a:rPr lang="zh-TW" altLang="en-US"/>
              <a:t>編碼方式的 </a:t>
            </a:r>
            <a:r>
              <a:rPr lang="en-US" altLang="zh-TW"/>
              <a:t>DICOM </a:t>
            </a:r>
            <a:r>
              <a:rPr lang="zh-TW" altLang="en-US"/>
              <a:t>物件中。隱含式</a:t>
            </a:r>
            <a:r>
              <a:rPr lang="en-US" altLang="zh-TW"/>
              <a:t>(implicit VR)</a:t>
            </a:r>
            <a:r>
              <a:rPr lang="zh-TW" altLang="en-US"/>
              <a:t>編碼方式組成的 </a:t>
            </a:r>
            <a:r>
              <a:rPr lang="en-US" altLang="zh-TW"/>
              <a:t>DICOM </a:t>
            </a:r>
            <a:r>
              <a:rPr lang="zh-TW" altLang="en-US"/>
              <a:t>物件並不包含 </a:t>
            </a:r>
            <a:r>
              <a:rPr lang="en-US" altLang="zh-TW"/>
              <a:t>VR </a:t>
            </a:r>
            <a:r>
              <a:rPr lang="zh-TW" altLang="en-US"/>
              <a:t>此欄位。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723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1794" y="0"/>
            <a:ext cx="10972800" cy="1143000"/>
          </a:xfrm>
        </p:spPr>
        <p:txBody>
          <a:bodyPr/>
          <a:lstStyle/>
          <a:p>
            <a:r>
              <a:rPr lang="en-US" altLang="zh-TW"/>
              <a:t>Implicit VR </a:t>
            </a:r>
            <a:r>
              <a:rPr lang="zh-TW" altLang="en-US"/>
              <a:t> </a:t>
            </a:r>
            <a:r>
              <a:rPr lang="en-US" altLang="zh-TW"/>
              <a:t>data element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6310" y="5835721"/>
            <a:ext cx="10972800" cy="1022279"/>
          </a:xfrm>
        </p:spPr>
        <p:txBody>
          <a:bodyPr/>
          <a:lstStyle/>
          <a:p>
            <a:r>
              <a:rPr lang="en-US" altLang="zh-TW"/>
              <a:t>http://dicom.nema.org/dicom/2013/output/chtml/part05/chapter_7.html#sect_7.1.3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0" y="921356"/>
            <a:ext cx="1178047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00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Explicit VR of OB, OW, OF, SQ, UT or UN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481"/>
            <a:ext cx="121920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12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Element with Explicit VR others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8" y="1486698"/>
            <a:ext cx="12052852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6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9113" y="-73232"/>
            <a:ext cx="10972800" cy="1143000"/>
          </a:xfrm>
        </p:spPr>
        <p:txBody>
          <a:bodyPr/>
          <a:lstStyle/>
          <a:p>
            <a:r>
              <a:rPr lang="zh-TW" altLang="en-US"/>
              <a:t>繪製醫學影像初體驗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0" y="6450496"/>
            <a:ext cx="12122425" cy="894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將彩色超音波影像資料轉換成像素顏色。</a:t>
            </a:r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0" y="876749"/>
            <a:ext cx="120300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7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9113" y="-73232"/>
            <a:ext cx="10972800" cy="1143000"/>
          </a:xfrm>
        </p:spPr>
        <p:txBody>
          <a:bodyPr/>
          <a:lstStyle/>
          <a:p>
            <a:r>
              <a:rPr lang="zh-TW" altLang="en-US"/>
              <a:t>繪製醫學影像初體驗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4786" y="5862667"/>
            <a:ext cx="12122425" cy="894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6" y="1092062"/>
            <a:ext cx="12068175" cy="521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/>
              <a:t>醫學影像繪圖步驟</a:t>
            </a:r>
            <a:endParaRPr lang="zh-TW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27503"/>
            <a:ext cx="10972800" cy="4188726"/>
          </a:xfrm>
        </p:spPr>
        <p:txBody>
          <a:bodyPr/>
          <a:lstStyle/>
          <a:p>
            <a:pPr eaLnBrk="1" hangingPunct="1"/>
            <a:r>
              <a:rPr lang="zh-TW" altLang="en-US"/>
              <a:t>設定 </a:t>
            </a:r>
            <a:r>
              <a:rPr lang="en-US" altLang="zh-TW"/>
              <a:t>DICOM</a:t>
            </a:r>
            <a:r>
              <a:rPr lang="zh-TW" altLang="en-US"/>
              <a:t> 資料來源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/>
              <a:t>取得 </a:t>
            </a:r>
            <a:r>
              <a:rPr lang="en-US" altLang="zh-TW"/>
              <a:t>DICOM</a:t>
            </a:r>
            <a:r>
              <a:rPr lang="zh-TW" altLang="en-US"/>
              <a:t> 檔規格參數 </a:t>
            </a:r>
            <a:r>
              <a:rPr lang="en-US" altLang="zh-TW"/>
              <a:t>(</a:t>
            </a:r>
            <a:r>
              <a:rPr lang="zh-TW" altLang="en-US"/>
              <a:t>如大小、灰階或彩色等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最難</a:t>
            </a:r>
            <a:endParaRPr lang="en-US" altLang="zh-TW"/>
          </a:p>
          <a:p>
            <a:pPr eaLnBrk="1" hangingPunct="1"/>
            <a:r>
              <a:rPr lang="zh-TW" altLang="en-US"/>
              <a:t>依據參數設定程式變數及轉換公式</a:t>
            </a:r>
            <a:endParaRPr lang="en-US" altLang="zh-TW"/>
          </a:p>
          <a:p>
            <a:pPr lvl="1"/>
            <a:r>
              <a:rPr lang="zh-TW" altLang="en-US"/>
              <a:t> 小心推算</a:t>
            </a:r>
            <a:endParaRPr lang="en-US" altLang="zh-TW"/>
          </a:p>
          <a:p>
            <a:pPr eaLnBrk="1" hangingPunct="1"/>
            <a:r>
              <a:rPr lang="zh-TW" altLang="en-US"/>
              <a:t>迴圈畫點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42983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05673"/>
            <a:ext cx="10972800" cy="1143000"/>
          </a:xfrm>
        </p:spPr>
        <p:txBody>
          <a:bodyPr/>
          <a:lstStyle/>
          <a:p>
            <a:r>
              <a:rPr lang="zh-TW" altLang="en-US"/>
              <a:t>下載 </a:t>
            </a:r>
            <a:r>
              <a:rPr lang="en-US" altLang="zh-TW"/>
              <a:t>DICOM </a:t>
            </a:r>
            <a:r>
              <a:rPr lang="zh-TW" altLang="en-US"/>
              <a:t>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9113" y="854771"/>
            <a:ext cx="10972800" cy="4525963"/>
          </a:xfrm>
        </p:spPr>
        <p:txBody>
          <a:bodyPr/>
          <a:lstStyle/>
          <a:p>
            <a:r>
              <a:rPr lang="en-US" altLang="zh-TW" dirty="0"/>
              <a:t>http://www.osirix-viewer.com/resources/dicom-image-library/</a:t>
            </a:r>
          </a:p>
          <a:p>
            <a:endParaRPr lang="en-US" altLang="zh-TW" dirty="0"/>
          </a:p>
          <a:p>
            <a:r>
              <a:rPr lang="en-US" altLang="zh-TW" dirty="0" err="1"/>
              <a:t>SlicerRT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https://github.com/SlicerRt/SlicerRtData/tree/master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國網範例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https://scidm.nchc.org.tw/dataset?res_format=application%2Fdicom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err="1"/>
              <a:t>sourceforge</a:t>
            </a:r>
            <a:r>
              <a:rPr lang="en-US" altLang="zh-TW" dirty="0"/>
              <a:t> </a:t>
            </a:r>
            <a:r>
              <a:rPr lang="zh-TW" altLang="en-US" dirty="0"/>
              <a:t>整理的連結</a:t>
            </a:r>
          </a:p>
          <a:p>
            <a:pPr lvl="1"/>
            <a:r>
              <a:rPr lang="en-US" altLang="zh-TW" dirty="0"/>
              <a:t>http://gdcm.sourceforge.net/wiki/index.php/Sample_DataSet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8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安裝及使用 </a:t>
            </a:r>
            <a:r>
              <a:rPr lang="en-US" altLang="zh-TW"/>
              <a:t>DICOM viewer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DICOM radiant</a:t>
            </a:r>
          </a:p>
          <a:p>
            <a:pPr lvl="1"/>
            <a:r>
              <a:rPr lang="en-US" altLang="zh-TW"/>
              <a:t>https://www.radiantviewer.com/</a:t>
            </a:r>
          </a:p>
          <a:p>
            <a:r>
              <a:rPr lang="en-US" altLang="zh-TW"/>
              <a:t>MicroDicom</a:t>
            </a:r>
          </a:p>
          <a:p>
            <a:pPr lvl="1"/>
            <a:r>
              <a:rPr lang="en-US" altLang="zh-TW"/>
              <a:t>http://www.microdicom.com/downloads.html</a:t>
            </a:r>
          </a:p>
          <a:p>
            <a:r>
              <a:rPr lang="en-US" altLang="zh-TW"/>
              <a:t>https://www.dicomlibrary.com/</a:t>
            </a:r>
          </a:p>
          <a:p>
            <a:pPr lvl="1"/>
            <a:r>
              <a:rPr lang="en-US" altLang="zh-TW"/>
              <a:t>DICOM</a:t>
            </a:r>
            <a:r>
              <a:rPr lang="zh-TW" altLang="en-US"/>
              <a:t> 檔上傳、匿名化、檢視、及分享</a:t>
            </a:r>
          </a:p>
        </p:txBody>
      </p:sp>
    </p:spTree>
    <p:extLst>
      <p:ext uri="{BB962C8B-B14F-4D97-AF65-F5344CB8AC3E}">
        <p14:creationId xmlns:p14="http://schemas.microsoft.com/office/powerpoint/2010/main" val="414905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2730" y="0"/>
            <a:ext cx="10972800" cy="1143000"/>
          </a:xfrm>
        </p:spPr>
        <p:txBody>
          <a:bodyPr/>
          <a:lstStyle/>
          <a:p>
            <a:r>
              <a:rPr lang="en-US" altLang="zh-TW"/>
              <a:t>VS code </a:t>
            </a:r>
            <a:r>
              <a:rPr lang="zh-TW" altLang="en-US"/>
              <a:t>檢視 </a:t>
            </a:r>
            <a:r>
              <a:rPr lang="en-US" altLang="zh-TW"/>
              <a:t>DICOM</a:t>
            </a:r>
            <a:r>
              <a:rPr lang="zh-TW" altLang="en-US"/>
              <a:t> 及 </a:t>
            </a:r>
            <a:r>
              <a:rPr lang="en-US" altLang="zh-TW"/>
              <a:t>binary </a:t>
            </a:r>
            <a:r>
              <a:rPr lang="zh-TW" altLang="en-US"/>
              <a:t>檔套件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22513"/>
            <a:ext cx="10972800" cy="5297557"/>
          </a:xfrm>
        </p:spPr>
        <p:txBody>
          <a:bodyPr/>
          <a:lstStyle/>
          <a:p>
            <a:r>
              <a:rPr lang="en-US" altLang="zh-TW"/>
              <a:t>DICOM Tag Dump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hexDump   </a:t>
            </a:r>
          </a:p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828" y="1126262"/>
            <a:ext cx="7456572" cy="26375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733" y="4013940"/>
            <a:ext cx="7328634" cy="28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87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</TotalTime>
  <Words>1508</Words>
  <Application>Microsoft Office PowerPoint</Application>
  <PresentationFormat>寬螢幕</PresentationFormat>
  <Paragraphs>179</Paragraphs>
  <Slides>35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8" baseType="lpstr">
      <vt:lpstr>宋体</vt:lpstr>
      <vt:lpstr>sө</vt:lpstr>
      <vt:lpstr>細明體</vt:lpstr>
      <vt:lpstr>新細明體</vt:lpstr>
      <vt:lpstr>標楷體</vt:lpstr>
      <vt:lpstr>Arial</vt:lpstr>
      <vt:lpstr>Calibri</vt:lpstr>
      <vt:lpstr>Garamond</vt:lpstr>
      <vt:lpstr>Tahoma</vt:lpstr>
      <vt:lpstr>Times New Roman</vt:lpstr>
      <vt:lpstr>Wingdings</vt:lpstr>
      <vt:lpstr>Office 佈景主題</vt:lpstr>
      <vt:lpstr>文件</vt:lpstr>
      <vt:lpstr>PowerPoint 簡報</vt:lpstr>
      <vt:lpstr>課程大綱</vt:lpstr>
      <vt:lpstr>繪製醫學影像初體驗</vt:lpstr>
      <vt:lpstr>繪製醫學影像初體驗</vt:lpstr>
      <vt:lpstr>繪製醫學影像初體驗</vt:lpstr>
      <vt:lpstr>醫學影像繪圖步驟</vt:lpstr>
      <vt:lpstr>下載 DICOM 資料</vt:lpstr>
      <vt:lpstr>安裝及使用 DICOM viewer</vt:lpstr>
      <vt:lpstr>VS code 檢視 DICOM 及 binary 檔套件</vt:lpstr>
      <vt:lpstr>分析DICOM 影像規格練習</vt:lpstr>
      <vt:lpstr>呈現醫學影像所需參數</vt:lpstr>
      <vt:lpstr>呈現醫學影像所需參數</vt:lpstr>
      <vt:lpstr>DICOM　影像資料起始位置推算</vt:lpstr>
      <vt:lpstr>程式顯示 DICOM 影像的步驟</vt:lpstr>
      <vt:lpstr>PowerPoint 簡報</vt:lpstr>
      <vt:lpstr>DICOM 物件內容及格式規範</vt:lpstr>
      <vt:lpstr> DICOM part 3: Image Pixel Module</vt:lpstr>
      <vt:lpstr>PowerPoint 簡報</vt:lpstr>
      <vt:lpstr>DICOM 影像物件實例</vt:lpstr>
      <vt:lpstr>呈現醫學影像所需參數</vt:lpstr>
      <vt:lpstr>DICOM 資料物件格式</vt:lpstr>
      <vt:lpstr>DICOM 與 HL7 編碼格式差異</vt:lpstr>
      <vt:lpstr>PowerPoint 簡報</vt:lpstr>
      <vt:lpstr>程式取得 DICOM data elements 資訊</vt:lpstr>
      <vt:lpstr>PowerPoint 簡報</vt:lpstr>
      <vt:lpstr>PowerPoint 簡報</vt:lpstr>
      <vt:lpstr>data element</vt:lpstr>
      <vt:lpstr>Tag</vt:lpstr>
      <vt:lpstr>VR: Value Representation</vt:lpstr>
      <vt:lpstr>Value Length</vt:lpstr>
      <vt:lpstr>基本 DICOM 物件解讀</vt:lpstr>
      <vt:lpstr>Explicit VR or Implicit VR </vt:lpstr>
      <vt:lpstr>Implicit VR  data element</vt:lpstr>
      <vt:lpstr>Explicit VR of OB, OW, OF, SQ, UT or UN</vt:lpstr>
      <vt:lpstr>Data Element with Explicit VR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蕭嘉宏</cp:lastModifiedBy>
  <cp:revision>109</cp:revision>
  <dcterms:created xsi:type="dcterms:W3CDTF">2015-07-27T07:00:14Z</dcterms:created>
  <dcterms:modified xsi:type="dcterms:W3CDTF">2021-08-11T11:54:18Z</dcterms:modified>
</cp:coreProperties>
</file>