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303" r:id="rId3"/>
    <p:sldId id="343" r:id="rId4"/>
    <p:sldId id="345" r:id="rId5"/>
    <p:sldId id="347" r:id="rId6"/>
    <p:sldId id="349" r:id="rId7"/>
    <p:sldId id="348" r:id="rId8"/>
    <p:sldId id="346" r:id="rId9"/>
    <p:sldId id="350" r:id="rId10"/>
    <p:sldId id="337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52" r:id="rId24"/>
    <p:sldId id="365" r:id="rId25"/>
    <p:sldId id="366" r:id="rId26"/>
    <p:sldId id="367" r:id="rId27"/>
    <p:sldId id="368" r:id="rId28"/>
    <p:sldId id="36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</a:t>
            </a:r>
            <a:r>
              <a:rPr lang="en-US" altLang="zh-TW" sz="4800" b="1" smtClean="0"/>
              <a:t>draw DICOM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JS </a:t>
            </a:r>
            <a:r>
              <a:rPr lang="zh-TW" altLang="en-US" sz="4800" b="1" smtClean="0"/>
              <a:t>繪製醫學影像初體驗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 smtClean="0"/>
              <a:t>hexDump </a:t>
            </a:r>
            <a:r>
              <a:rPr lang="zh-TW" altLang="en-US" smtClean="0"/>
              <a:t>看 </a:t>
            </a:r>
            <a:r>
              <a:rPr lang="en-US" altLang="zh-TW" smtClean="0"/>
              <a:t>DCM</a:t>
            </a:r>
            <a:r>
              <a:rPr lang="zh-TW" altLang="en-US" smtClean="0"/>
              <a:t> 檔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 smtClean="0"/>
              <a:t>CT_A </a:t>
            </a:r>
            <a:r>
              <a:rPr lang="zh-TW" altLang="en-US" smtClean="0"/>
              <a:t>之繪圖相關參數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　影像資料起始位置推算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下列標籤包含像素資料</a:t>
            </a:r>
            <a:endParaRPr lang="en-US" altLang="zh-TW" smtClean="0"/>
          </a:p>
          <a:p>
            <a:pPr lvl="1"/>
            <a:r>
              <a:rPr lang="en-US" altLang="zh-TW" smtClean="0"/>
              <a:t>(</a:t>
            </a:r>
            <a:r>
              <a:rPr lang="en-US" altLang="zh-TW"/>
              <a:t>7FE0,0010) OW PixelData = &lt;binary data of length: 524288</a:t>
            </a:r>
            <a:r>
              <a:rPr lang="en-US" altLang="zh-TW" smtClean="0"/>
              <a:t>&gt;</a:t>
            </a:r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標籤之</a:t>
            </a:r>
            <a:r>
              <a:rPr lang="zh-TW" altLang="en-US">
                <a:solidFill>
                  <a:srgbClr val="FF0000"/>
                </a:solidFill>
              </a:rPr>
              <a:t>後</a:t>
            </a:r>
            <a:r>
              <a:rPr lang="zh-TW" altLang="en-US" smtClean="0">
                <a:solidFill>
                  <a:srgbClr val="FF0000"/>
                </a:solidFill>
              </a:rPr>
              <a:t>第幾個 </a:t>
            </a:r>
            <a:r>
              <a:rPr lang="en-US" altLang="zh-TW" smtClean="0">
                <a:solidFill>
                  <a:srgbClr val="FF0000"/>
                </a:solidFill>
              </a:rPr>
              <a:t>byte</a:t>
            </a:r>
            <a:r>
              <a:rPr lang="zh-TW" altLang="en-US" smtClean="0">
                <a:solidFill>
                  <a:srgbClr val="FF0000"/>
                </a:solidFill>
              </a:rPr>
              <a:t> 為像素資料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Data </a:t>
            </a:r>
            <a:r>
              <a:rPr lang="en-US" altLang="zh-TW"/>
              <a:t>set </a:t>
            </a:r>
            <a:r>
              <a:rPr lang="zh-TW" altLang="en-US"/>
              <a:t>包含許多資料元件</a:t>
            </a:r>
            <a:r>
              <a:rPr lang="en-US" altLang="zh-TW"/>
              <a:t>(data element</a:t>
            </a:r>
            <a:r>
              <a:rPr lang="en-US" altLang="zh-TW" smtClean="0"/>
              <a:t>)</a:t>
            </a:r>
          </a:p>
          <a:p>
            <a:pPr lvl="2"/>
            <a:r>
              <a:rPr lang="zh-TW" altLang="en-US" smtClean="0"/>
              <a:t>每</a:t>
            </a:r>
            <a:r>
              <a:rPr lang="zh-TW" altLang="en-US"/>
              <a:t>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</a:t>
            </a:r>
            <a:r>
              <a:rPr lang="zh-TW" altLang="en-US" smtClean="0"/>
              <a:t>特性</a:t>
            </a:r>
            <a:endParaRPr lang="en-US" altLang="zh-TW" smtClean="0"/>
          </a:p>
          <a:p>
            <a:pPr lvl="3"/>
            <a:r>
              <a:rPr lang="en-US" altLang="zh-TW" smtClean="0"/>
              <a:t>(</a:t>
            </a:r>
            <a:r>
              <a:rPr lang="en-US" altLang="zh-TW"/>
              <a:t>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Data </a:t>
            </a:r>
            <a:r>
              <a:rPr lang="en-US" altLang="zh-TW"/>
              <a:t>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及</a:t>
            </a:r>
            <a:r>
              <a:rPr lang="zh-TW" altLang="en-US"/>
              <a:t>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</a:t>
            </a:r>
            <a:r>
              <a:rPr lang="zh-TW" altLang="en-US" sz="2900" smtClean="0"/>
              <a:t>。</a:t>
            </a:r>
            <a:endParaRPr lang="en-US" altLang="zh-TW" sz="2900" smtClean="0"/>
          </a:p>
          <a:p>
            <a:r>
              <a:rPr lang="zh-TW" altLang="en-US" sz="2900" smtClean="0"/>
              <a:t>前兩</a:t>
            </a:r>
            <a:r>
              <a:rPr lang="zh-TW" altLang="en-US" sz="2900"/>
              <a:t>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 smtClean="0"/>
              <a:t>參考</a:t>
            </a:r>
            <a:r>
              <a:rPr lang="en-US" altLang="zh-TW" sz="31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http</a:t>
            </a:r>
            <a:r>
              <a:rPr lang="en-US" altLang="zh-TW"/>
              <a:t>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 smtClean="0"/>
              <a:t>繪製醫學影像圖形初體驗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smtClean="0"/>
              <a:t>DICOM</a:t>
            </a:r>
            <a:r>
              <a:rPr lang="zh-TW" altLang="en-US" smtClean="0"/>
              <a:t> 圖檔來源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安裝及使用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viewer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分析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zh-TW" altLang="en-US" b="1" smtClean="0"/>
              <a:t>影像</a:t>
            </a:r>
            <a:r>
              <a:rPr lang="zh-TW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 smtClean="0"/>
              <a:t>練習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r>
              <a:rPr lang="zh-TW" altLang="en-US" sz="3800"/>
              <a:t/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 smtClean="0"/>
              <a:t> </a:t>
            </a:r>
            <a:r>
              <a:rPr lang="en-US" altLang="zh-TW" smtClean="0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</a:t>
            </a:r>
            <a:r>
              <a:rPr lang="en-US" altLang="zh-TW" smtClean="0"/>
              <a:t>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</a:t>
            </a:r>
            <a:r>
              <a:rPr lang="zh-TW" altLang="en-US" smtClean="0"/>
              <a:t>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下載一個 </a:t>
            </a:r>
            <a:r>
              <a:rPr lang="en-US" altLang="zh-TW" smtClean="0"/>
              <a:t>DICOM</a:t>
            </a:r>
            <a:r>
              <a:rPr lang="zh-TW" altLang="en-US" smtClean="0"/>
              <a:t> 檔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使用工具解析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 </a:t>
            </a:r>
            <a:r>
              <a:rPr lang="en-US" altLang="zh-TW" smtClean="0"/>
              <a:t>VS</a:t>
            </a:r>
            <a:r>
              <a:rPr lang="zh-TW" altLang="en-US" smtClean="0"/>
              <a:t> </a:t>
            </a:r>
            <a:r>
              <a:rPr lang="en-US" altLang="zh-TW" smtClean="0"/>
              <a:t>code hexDump </a:t>
            </a:r>
            <a:r>
              <a:rPr lang="zh-TW" altLang="en-US" smtClean="0"/>
              <a:t>推算 </a:t>
            </a:r>
            <a:r>
              <a:rPr lang="en-US" altLang="zh-TW" smtClean="0"/>
              <a:t>(7feo,0010) </a:t>
            </a:r>
            <a:r>
              <a:rPr lang="zh-TW" altLang="en-US" smtClean="0"/>
              <a:t>標籤的起始位置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修改影像呈現程式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影像資料來源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影像規格參數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像素起始位置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看看可否恰當呈現下載之影</a:t>
            </a:r>
            <a:r>
              <a:rPr lang="zh-TW" altLang="en-US"/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345975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影像縮放、平移大挑戰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現行範例中影像長寬與 </a:t>
            </a:r>
            <a:r>
              <a:rPr lang="en-US" altLang="zh-TW" smtClean="0"/>
              <a:t>canvas </a:t>
            </a:r>
            <a:r>
              <a:rPr lang="zh-TW" altLang="en-US" smtClean="0"/>
              <a:t>一樣大</a:t>
            </a:r>
            <a:endParaRPr lang="en-US" altLang="zh-TW" smtClean="0"/>
          </a:p>
          <a:p>
            <a:r>
              <a:rPr lang="zh-TW" altLang="en-US" b="1" smtClean="0">
                <a:solidFill>
                  <a:srgbClr val="FF0000"/>
                </a:solidFill>
              </a:rPr>
              <a:t>實務上，影像會平移及縮放</a:t>
            </a:r>
            <a:endParaRPr lang="en-US" altLang="zh-TW" b="1" smtClean="0">
              <a:solidFill>
                <a:srgbClr val="FF0000"/>
              </a:solidFill>
            </a:endParaRPr>
          </a:p>
          <a:p>
            <a:r>
              <a:rPr lang="zh-TW" altLang="en-US" smtClean="0"/>
              <a:t>可分析</a:t>
            </a:r>
            <a:r>
              <a:rPr lang="en-US" altLang="zh-TW" smtClean="0"/>
              <a:t>:</a:t>
            </a:r>
            <a:r>
              <a:rPr lang="zh-TW" altLang="en-US" smtClean="0"/>
              <a:t>  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其轉換公式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寫在程式當中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設計輸入參數的介面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看看可否依據參數調整繪製影像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2308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WADO</a:t>
            </a:r>
            <a:r>
              <a:rPr lang="zh-TW" altLang="en-US" smtClean="0"/>
              <a:t> </a:t>
            </a:r>
            <a:r>
              <a:rPr lang="en-US" altLang="zh-TW" smtClean="0"/>
              <a:t>viewport </a:t>
            </a:r>
            <a:r>
              <a:rPr lang="zh-TW" altLang="en-US" smtClean="0"/>
              <a:t>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564" y="6215865"/>
            <a:ext cx="11448836" cy="523982"/>
          </a:xfrm>
        </p:spPr>
        <p:txBody>
          <a:bodyPr>
            <a:noAutofit/>
          </a:bodyPr>
          <a:lstStyle/>
          <a:p>
            <a:r>
              <a:rPr lang="en-US" altLang="zh-TW" sz="2400"/>
              <a:t>http://dicom.nema.org/medical/dicom/2016a/output/chtml/part18/sect_6.5.8.html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1232898"/>
            <a:ext cx="12144054" cy="4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virtual slide pathology 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 smtClean="0"/>
              <a:t>設定圖片來源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HTTPGetBinaryData</a:t>
            </a:r>
            <a:r>
              <a:rPr lang="en-US" altLang="zh-TW"/>
              <a:t>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設定來源資料陣列</a:t>
            </a:r>
            <a:endParaRPr lang="en-US" altLang="zh-TW" smtClean="0"/>
          </a:p>
          <a:p>
            <a:pPr lvl="1"/>
            <a:r>
              <a:rPr lang="en-US" altLang="zh-TW" smtClean="0"/>
              <a:t>dicomData= DataView(ret);</a:t>
            </a:r>
          </a:p>
          <a:p>
            <a:pPr lvl="1"/>
            <a:r>
              <a:rPr lang="zh-TW" altLang="en-US" smtClean="0"/>
              <a:t>參考 </a:t>
            </a:r>
            <a:r>
              <a:rPr lang="en-US" altLang="zh-TW" smtClean="0"/>
              <a:t>JS</a:t>
            </a:r>
            <a:r>
              <a:rPr lang="zh-TW" altLang="en-US" smtClean="0"/>
              <a:t> </a:t>
            </a:r>
            <a:r>
              <a:rPr lang="en-US" altLang="zh-TW" smtClean="0"/>
              <a:t>DataView</a:t>
            </a:r>
            <a:r>
              <a:rPr lang="zh-TW" altLang="en-US" smtClean="0"/>
              <a:t> 函式</a:t>
            </a:r>
            <a:endParaRPr lang="en-US" altLang="zh-TW" smtClean="0"/>
          </a:p>
          <a:p>
            <a:pPr lvl="2"/>
            <a:r>
              <a:rPr lang="en-US" altLang="zh-TW"/>
              <a:t>https://</a:t>
            </a:r>
            <a:r>
              <a:rPr lang="en-US" altLang="zh-TW" smtClean="0"/>
              <a:t>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將彩色超音波影像資料轉換成像素顏色。</a:t>
            </a:r>
            <a:endParaRPr lang="en-US" altLang="zh-TW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</a:t>
            </a:r>
            <a:r>
              <a:rPr lang="en-US" altLang="zh-TW" smtClean="0"/>
              <a:t>MR</a:t>
            </a:r>
            <a:r>
              <a:rPr lang="zh-TW" altLang="en-US" smtClean="0"/>
              <a:t> 資料轉換成 </a:t>
            </a:r>
            <a:r>
              <a:rPr lang="en-US" altLang="zh-TW" smtClean="0"/>
              <a:t>256 </a:t>
            </a:r>
            <a:r>
              <a:rPr lang="zh-TW" altLang="en-US" smtClean="0"/>
              <a:t>像素灰階</a:t>
            </a:r>
            <a:endParaRPr lang="en-US" altLang="zh-TW" smtClean="0"/>
          </a:p>
          <a:p>
            <a:r>
              <a:rPr lang="zh-TW" altLang="en-US" smtClean="0"/>
              <a:t>另一種迴圈寫</a:t>
            </a:r>
            <a:r>
              <a:rPr lang="zh-TW" altLang="en-US"/>
              <a:t>法</a:t>
            </a:r>
            <a:endParaRPr lang="en-US" altLang="zh-TW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83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醫學影像繪圖步驟</a:t>
            </a:r>
            <a:endParaRPr lang="zh-TW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 smtClean="0"/>
              <a:t>設定 </a:t>
            </a:r>
            <a:r>
              <a:rPr lang="en-US" altLang="zh-TW" smtClean="0"/>
              <a:t>DICOM</a:t>
            </a:r>
            <a:r>
              <a:rPr lang="zh-TW" altLang="en-US" smtClean="0"/>
              <a:t> 資料來源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取得 </a:t>
            </a:r>
            <a:r>
              <a:rPr lang="en-US" altLang="zh-TW" smtClean="0"/>
              <a:t>DICOM</a:t>
            </a:r>
            <a:r>
              <a:rPr lang="zh-TW" altLang="en-US" smtClean="0"/>
              <a:t> 檔規格參數 </a:t>
            </a:r>
            <a:r>
              <a:rPr lang="en-US" altLang="zh-TW" smtClean="0"/>
              <a:t>(</a:t>
            </a:r>
            <a:r>
              <a:rPr lang="zh-TW" altLang="en-US" smtClean="0"/>
              <a:t>如大小、灰階或彩色等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最難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依據參數設定程式變數及轉換公式</a:t>
            </a:r>
            <a:endParaRPr lang="en-US" altLang="zh-TW" smtClean="0"/>
          </a:p>
          <a:p>
            <a:pPr lvl="1"/>
            <a:r>
              <a:rPr lang="zh-TW" altLang="en-US" smtClean="0"/>
              <a:t> 小心推算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 smtClean="0"/>
              <a:t>下載 </a:t>
            </a:r>
            <a:r>
              <a:rPr lang="en-US" altLang="zh-TW" smtClean="0"/>
              <a:t>DICOM </a:t>
            </a:r>
            <a:r>
              <a:rPr lang="zh-TW" altLang="en-US" smtClean="0"/>
              <a:t>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smtClean="0"/>
              <a:t>MEMA DICOM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://medical.nema.org/medical/dicom/DataSets/</a:t>
            </a:r>
          </a:p>
          <a:p>
            <a:pPr lvl="1"/>
            <a:r>
              <a:rPr lang="en-US" altLang="zh-TW" smtClean="0"/>
              <a:t>WGs :</a:t>
            </a:r>
            <a:r>
              <a:rPr lang="zh-TW" altLang="en-US" smtClean="0"/>
              <a:t> </a:t>
            </a:r>
            <a:r>
              <a:rPr lang="en-US" altLang="zh-TW" smtClean="0"/>
              <a:t>https</a:t>
            </a:r>
            <a:r>
              <a:rPr lang="en-US" altLang="zh-TW"/>
              <a:t>://www.dicomstandard.org/wgs/</a:t>
            </a:r>
          </a:p>
          <a:p>
            <a:r>
              <a:rPr lang="en-US" altLang="zh-TW" smtClean="0"/>
              <a:t>sourceforge </a:t>
            </a:r>
            <a:r>
              <a:rPr lang="zh-TW" altLang="en-US" smtClean="0"/>
              <a:t>整理的連結</a:t>
            </a:r>
            <a:endParaRPr lang="en-US" altLang="zh-TW"/>
          </a:p>
          <a:p>
            <a:pPr lvl="1"/>
            <a:r>
              <a:rPr lang="en-US" altLang="zh-TW"/>
              <a:t>http://gdcm.sourceforge.net/wiki/index.php/Sample_DataSet</a:t>
            </a:r>
          </a:p>
          <a:p>
            <a:r>
              <a:rPr lang="en-US" altLang="zh-TW" smtClean="0"/>
              <a:t>IHE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://ftp.ihe.net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/>
              <a:t>ftp://ftp.ihe.net/Connectathon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SlicerRT</a:t>
            </a:r>
            <a:endParaRPr lang="en-US" altLang="zh-TW"/>
          </a:p>
          <a:p>
            <a:pPr lvl="1"/>
            <a:r>
              <a:rPr lang="en-US" altLang="zh-TW"/>
              <a:t>https://github.com/SlicerRt/SlicerRtData/tree/master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</a:t>
            </a:r>
            <a:r>
              <a:rPr lang="en-US" altLang="zh-TW" smtClean="0"/>
              <a:t>radiant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/>
              <a:t>://www.radiantviewer.com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MicroDicom</a:t>
            </a:r>
            <a:endParaRPr lang="en-US" altLang="zh-TW"/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檔上傳、匿名化、檢視、及分享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 smtClean="0"/>
              <a:t>VS code </a:t>
            </a:r>
            <a:r>
              <a:rPr lang="zh-TW" altLang="en-US" smtClean="0"/>
              <a:t>檢視 </a:t>
            </a:r>
            <a:r>
              <a:rPr lang="en-US" altLang="zh-TW" smtClean="0"/>
              <a:t>DICOM</a:t>
            </a:r>
            <a:r>
              <a:rPr lang="zh-TW" altLang="en-US" smtClean="0"/>
              <a:t> 及 </a:t>
            </a:r>
            <a:r>
              <a:rPr lang="en-US" altLang="zh-TW" smtClean="0"/>
              <a:t>binary </a:t>
            </a:r>
            <a:r>
              <a:rPr lang="zh-TW" altLang="en-US" smtClean="0"/>
              <a:t>檔套件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</a:t>
            </a:r>
            <a:r>
              <a:rPr lang="en-US" altLang="zh-TW" smtClean="0"/>
              <a:t>Dump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hexDump   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1001</Words>
  <Application>Microsoft Office PowerPoint</Application>
  <PresentationFormat>寬螢幕</PresentationFormat>
  <Paragraphs>149</Paragraphs>
  <Slides>28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宋体</vt:lpstr>
      <vt:lpstr>sө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  <vt:lpstr>分析DICOM 影像規格練習</vt:lpstr>
      <vt:lpstr>影像縮放、平移大挑戰</vt:lpstr>
      <vt:lpstr>DICOM WADO viewport 參數</vt:lpstr>
      <vt:lpstr>virtual slide pathology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99</cp:revision>
  <dcterms:created xsi:type="dcterms:W3CDTF">2015-07-27T07:00:14Z</dcterms:created>
  <dcterms:modified xsi:type="dcterms:W3CDTF">2020-03-22T00:00:34Z</dcterms:modified>
</cp:coreProperties>
</file>