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5"/>
  </p:notesMasterIdLst>
  <p:sldIdLst>
    <p:sldId id="256" r:id="rId2"/>
    <p:sldId id="303" r:id="rId3"/>
    <p:sldId id="343" r:id="rId4"/>
    <p:sldId id="345" r:id="rId5"/>
    <p:sldId id="347" r:id="rId6"/>
    <p:sldId id="349" r:id="rId7"/>
    <p:sldId id="348" r:id="rId8"/>
    <p:sldId id="346" r:id="rId9"/>
    <p:sldId id="350" r:id="rId10"/>
    <p:sldId id="337" r:id="rId11"/>
    <p:sldId id="351" r:id="rId12"/>
    <p:sldId id="353" r:id="rId13"/>
    <p:sldId id="354" r:id="rId14"/>
    <p:sldId id="370" r:id="rId15"/>
    <p:sldId id="371" r:id="rId16"/>
    <p:sldId id="372" r:id="rId17"/>
    <p:sldId id="373" r:id="rId18"/>
    <p:sldId id="374" r:id="rId19"/>
    <p:sldId id="356" r:id="rId20"/>
    <p:sldId id="357" r:id="rId21"/>
    <p:sldId id="358" r:id="rId22"/>
    <p:sldId id="359" r:id="rId23"/>
    <p:sldId id="360" r:id="rId24"/>
    <p:sldId id="361" r:id="rId25"/>
    <p:sldId id="362" r:id="rId26"/>
    <p:sldId id="363" r:id="rId27"/>
    <p:sldId id="364" r:id="rId28"/>
    <p:sldId id="352" r:id="rId29"/>
    <p:sldId id="365" r:id="rId30"/>
    <p:sldId id="366" r:id="rId31"/>
    <p:sldId id="367" r:id="rId32"/>
    <p:sldId id="368" r:id="rId33"/>
    <p:sldId id="369" r:id="rId34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C2C"/>
    <a:srgbClr val="00B0F0"/>
    <a:srgbClr val="0D8B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02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604" y="56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0E971-D1D3-4B0D-B02A-F36757F13815}" type="datetimeFigureOut">
              <a:rPr lang="zh-TW" altLang="en-US" smtClean="0"/>
              <a:t>2020/3/22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78D51-231A-474D-BD5C-6D512229D4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222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EFE1B4-FBC5-4E0B-804A-9B830061DD0A}" type="slidenum">
              <a:rPr lang="zh-TW" altLang="en-US"/>
              <a:pPr/>
              <a:t>20</a:t>
            </a:fld>
            <a:endParaRPr lang="en-US" altLang="zh-TW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1701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2020/3/22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85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2020/3/22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40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1785600" y="274643"/>
            <a:ext cx="36576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12800" y="274643"/>
            <a:ext cx="107696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2020/3/22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12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2020/3/22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29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2020/3/22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555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12800" y="1600205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229600" y="1600205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2020/3/22</a:t>
            </a:fld>
            <a:endParaRPr lang="zh-CN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89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2020/3/22</a:t>
            </a:fld>
            <a:endParaRPr lang="zh-CN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629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2020/3/22</a:t>
            </a:fld>
            <a:endParaRPr lang="zh-CN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51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2020/3/22</a:t>
            </a:fld>
            <a:endParaRPr lang="zh-CN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545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2020/3/22</a:t>
            </a:fld>
            <a:endParaRPr lang="zh-CN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824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2020/3/22</a:t>
            </a:fld>
            <a:endParaRPr lang="zh-CN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056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2B589-21DE-46A2-AF91-CC043ECE94FC}" type="datetimeFigureOut">
              <a:rPr lang="zh-CN" altLang="en-US" smtClean="0"/>
              <a:pPr/>
              <a:t>2020/3/22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015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dicom.nema.org/medical/dicom/2014c/output/chtml/part03/sect_C.7.6.3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0"/>
            <a:ext cx="4312920" cy="284988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7940040" y="3992880"/>
            <a:ext cx="4130040" cy="27127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230904" y="2653698"/>
            <a:ext cx="88621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/>
              <a:t>Getting Started with JS </a:t>
            </a:r>
            <a:r>
              <a:rPr lang="en-US" altLang="zh-TW" sz="4800" b="1" smtClean="0"/>
              <a:t>draw DICOM</a:t>
            </a:r>
            <a:endParaRPr lang="en-US" altLang="zh-TW" sz="4800" b="1" dirty="0" smtClean="0"/>
          </a:p>
          <a:p>
            <a:pPr algn="ctr"/>
            <a:r>
              <a:rPr lang="en-US" altLang="zh-TW" sz="4800" b="1" smtClean="0"/>
              <a:t>JS </a:t>
            </a:r>
            <a:r>
              <a:rPr lang="zh-TW" altLang="en-US" sz="4800" b="1" smtClean="0"/>
              <a:t>繪製醫學影像初體驗</a:t>
            </a:r>
            <a:endParaRPr lang="zh-CN" altLang="en-US" sz="4800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2007140" y="3143160"/>
            <a:ext cx="2225040" cy="1470256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-277258" y="3143160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9906000" y="1298721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853357" y="242309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375119" y="5179332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33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0514" y="-49697"/>
            <a:ext cx="10972800" cy="1143000"/>
          </a:xfrm>
        </p:spPr>
        <p:txBody>
          <a:bodyPr/>
          <a:lstStyle/>
          <a:p>
            <a:r>
              <a:rPr lang="zh-TW" altLang="en-US"/>
              <a:t>分析</a:t>
            </a:r>
            <a:r>
              <a:rPr lang="en-US" altLang="zh-TW"/>
              <a:t>DICOM </a:t>
            </a:r>
            <a:r>
              <a:rPr lang="zh-TW" altLang="en-US"/>
              <a:t>影像規格練習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9268" y="1311971"/>
            <a:ext cx="2494723" cy="4525963"/>
          </a:xfrm>
        </p:spPr>
        <p:txBody>
          <a:bodyPr/>
          <a:lstStyle/>
          <a:p>
            <a:r>
              <a:rPr lang="en-US" altLang="zh-TW" smtClean="0"/>
              <a:t>hexDump </a:t>
            </a:r>
            <a:r>
              <a:rPr lang="zh-TW" altLang="en-US" smtClean="0"/>
              <a:t>看 </a:t>
            </a:r>
            <a:r>
              <a:rPr lang="en-US" altLang="zh-TW" smtClean="0"/>
              <a:t>DCM</a:t>
            </a:r>
            <a:r>
              <a:rPr lang="zh-TW" altLang="en-US" smtClean="0"/>
              <a:t> 檔</a:t>
            </a:r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766" y="884583"/>
            <a:ext cx="9124122" cy="612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522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18666"/>
          </a:xfrm>
        </p:spPr>
        <p:txBody>
          <a:bodyPr/>
          <a:lstStyle/>
          <a:p>
            <a:r>
              <a:rPr lang="zh-TW" altLang="en-US" smtClean="0"/>
              <a:t>呈現醫學影像所需參數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162883"/>
            <a:ext cx="10972800" cy="4525963"/>
          </a:xfrm>
        </p:spPr>
        <p:txBody>
          <a:bodyPr/>
          <a:lstStyle/>
          <a:p>
            <a:r>
              <a:rPr lang="en-US" altLang="zh-TW" smtClean="0">
                <a:solidFill>
                  <a:srgbClr val="FF0000"/>
                </a:solidFill>
              </a:rPr>
              <a:t>(</a:t>
            </a:r>
            <a:r>
              <a:rPr lang="en-US" altLang="zh-TW">
                <a:solidFill>
                  <a:srgbClr val="FF0000"/>
                </a:solidFill>
              </a:rPr>
              <a:t>0028,0002) US SamplesPerPixel = 3</a:t>
            </a:r>
          </a:p>
          <a:p>
            <a:r>
              <a:rPr lang="en-US" altLang="zh-TW"/>
              <a:t>(0028,0004) CS PhotometricInterpretation = RGB</a:t>
            </a:r>
          </a:p>
          <a:p>
            <a:r>
              <a:rPr lang="en-US" altLang="zh-TW" smtClean="0">
                <a:solidFill>
                  <a:srgbClr val="FF0000"/>
                </a:solidFill>
              </a:rPr>
              <a:t>(</a:t>
            </a:r>
            <a:r>
              <a:rPr lang="en-US" altLang="zh-TW">
                <a:solidFill>
                  <a:srgbClr val="FF0000"/>
                </a:solidFill>
              </a:rPr>
              <a:t>0028,0010) US Rows = 486</a:t>
            </a:r>
          </a:p>
          <a:p>
            <a:r>
              <a:rPr lang="en-US" altLang="zh-TW">
                <a:solidFill>
                  <a:srgbClr val="FF0000"/>
                </a:solidFill>
              </a:rPr>
              <a:t>(0028,0011) US Columns = 640</a:t>
            </a:r>
          </a:p>
          <a:p>
            <a:r>
              <a:rPr lang="en-US" altLang="zh-TW">
                <a:solidFill>
                  <a:srgbClr val="FF0000"/>
                </a:solidFill>
              </a:rPr>
              <a:t>(0028,0100) US BitsAllocated = 8</a:t>
            </a:r>
          </a:p>
          <a:p>
            <a:r>
              <a:rPr lang="en-US" altLang="zh-TW"/>
              <a:t>(0028,0101) US BitsStored = 8</a:t>
            </a:r>
          </a:p>
          <a:p>
            <a:r>
              <a:rPr lang="en-US" altLang="zh-TW"/>
              <a:t>(0028,0102) US HighBit = 7</a:t>
            </a:r>
          </a:p>
          <a:p>
            <a:r>
              <a:rPr lang="en-US" altLang="zh-TW"/>
              <a:t>(0028,0103) US PixelRepresentation = 0</a:t>
            </a:r>
          </a:p>
          <a:p>
            <a:r>
              <a:rPr lang="en-US" altLang="zh-TW">
                <a:solidFill>
                  <a:srgbClr val="00B050"/>
                </a:solidFill>
              </a:rPr>
              <a:t>(7FE0,0010) OB PixelData </a:t>
            </a:r>
            <a:r>
              <a:rPr lang="en-US" altLang="zh-TW"/>
              <a:t>= &lt;binary data of length: </a:t>
            </a:r>
            <a:r>
              <a:rPr lang="en-US" altLang="zh-TW">
                <a:solidFill>
                  <a:srgbClr val="00B050"/>
                </a:solidFill>
              </a:rPr>
              <a:t>933120</a:t>
            </a:r>
            <a:r>
              <a:rPr lang="en-US" altLang="zh-TW"/>
              <a:t>&gt;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7057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18666"/>
          </a:xfrm>
        </p:spPr>
        <p:txBody>
          <a:bodyPr/>
          <a:lstStyle/>
          <a:p>
            <a:r>
              <a:rPr lang="zh-TW" altLang="en-US" smtClean="0"/>
              <a:t>呈現醫學影像所需參數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05070" y="1600205"/>
            <a:ext cx="2435087" cy="4525963"/>
          </a:xfrm>
        </p:spPr>
        <p:txBody>
          <a:bodyPr/>
          <a:lstStyle/>
          <a:p>
            <a:r>
              <a:rPr lang="en-US" altLang="zh-TW" smtClean="0"/>
              <a:t>CT_A </a:t>
            </a:r>
            <a:r>
              <a:rPr lang="zh-TW" altLang="en-US" smtClean="0"/>
              <a:t>之繪圖相關參數</a:t>
            </a:r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134" y="1243811"/>
            <a:ext cx="82105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384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DICOM</a:t>
            </a:r>
            <a:r>
              <a:rPr lang="zh-TW" altLang="en-US" smtClean="0"/>
              <a:t>　影像資料起始位置推算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下列標籤包含像素資料</a:t>
            </a:r>
            <a:endParaRPr lang="en-US" altLang="zh-TW" smtClean="0"/>
          </a:p>
          <a:p>
            <a:pPr lvl="1"/>
            <a:r>
              <a:rPr lang="en-US" altLang="zh-TW" smtClean="0"/>
              <a:t>(</a:t>
            </a:r>
            <a:r>
              <a:rPr lang="en-US" altLang="zh-TW"/>
              <a:t>7FE0,0010) OW PixelData = &lt;binary data of length: 524288</a:t>
            </a:r>
            <a:r>
              <a:rPr lang="en-US" altLang="zh-TW" smtClean="0"/>
              <a:t>&gt;</a:t>
            </a:r>
          </a:p>
          <a:p>
            <a:pPr lvl="1"/>
            <a:r>
              <a:rPr lang="zh-TW" altLang="en-US" smtClean="0">
                <a:solidFill>
                  <a:srgbClr val="FF0000"/>
                </a:solidFill>
              </a:rPr>
              <a:t>標籤之</a:t>
            </a:r>
            <a:r>
              <a:rPr lang="zh-TW" altLang="en-US">
                <a:solidFill>
                  <a:srgbClr val="FF0000"/>
                </a:solidFill>
              </a:rPr>
              <a:t>後</a:t>
            </a:r>
            <a:r>
              <a:rPr lang="zh-TW" altLang="en-US" smtClean="0">
                <a:solidFill>
                  <a:srgbClr val="FF0000"/>
                </a:solidFill>
              </a:rPr>
              <a:t>第幾個 </a:t>
            </a:r>
            <a:r>
              <a:rPr lang="en-US" altLang="zh-TW" smtClean="0">
                <a:solidFill>
                  <a:srgbClr val="FF0000"/>
                </a:solidFill>
              </a:rPr>
              <a:t>byte</a:t>
            </a:r>
            <a:r>
              <a:rPr lang="zh-TW" altLang="en-US" smtClean="0">
                <a:solidFill>
                  <a:srgbClr val="FF0000"/>
                </a:solidFill>
              </a:rPr>
              <a:t> 為像素資料</a:t>
            </a:r>
            <a:r>
              <a:rPr lang="en-US" altLang="zh-TW" smtClean="0">
                <a:solidFill>
                  <a:srgbClr val="FF0000"/>
                </a:solidFill>
              </a:rPr>
              <a:t>?</a:t>
            </a:r>
          </a:p>
          <a:p>
            <a:pPr lvl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1510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526" y="354435"/>
            <a:ext cx="10363200" cy="1143000"/>
          </a:xfrm>
        </p:spPr>
        <p:txBody>
          <a:bodyPr/>
          <a:lstStyle/>
          <a:p>
            <a:pPr algn="ctr" eaLnBrk="1" hangingPunct="1"/>
            <a:r>
              <a:rPr lang="zh-TW" altLang="en-US" dirty="0"/>
              <a:t>程式</a:t>
            </a:r>
            <a:r>
              <a:rPr lang="zh-TW" altLang="en-US" dirty="0" smtClean="0"/>
              <a:t>顯示 </a:t>
            </a:r>
            <a:r>
              <a:rPr lang="en-US" altLang="zh-TW" dirty="0" smtClean="0"/>
              <a:t>DICOM </a:t>
            </a:r>
            <a:r>
              <a:rPr lang="zh-TW" altLang="en-US" dirty="0" smtClean="0"/>
              <a:t>影像的步驟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317073" y="1571538"/>
            <a:ext cx="10137206" cy="3777622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zh-TW" altLang="en-US" sz="2800" dirty="0" smtClean="0">
                <a:latin typeface="+mn-ea"/>
              </a:rPr>
              <a:t>讀取 </a:t>
            </a:r>
            <a:r>
              <a:rPr lang="en-US" altLang="zh-TW" sz="2800" dirty="0" smtClean="0">
                <a:latin typeface="+mn-ea"/>
              </a:rPr>
              <a:t>DICOM </a:t>
            </a:r>
            <a:r>
              <a:rPr lang="zh-TW" altLang="en-US" sz="2800" dirty="0" smtClean="0">
                <a:latin typeface="+mn-ea"/>
              </a:rPr>
              <a:t>物件影像的格式相關參數</a:t>
            </a:r>
            <a:r>
              <a:rPr lang="en-US" altLang="zh-TW" sz="2800" dirty="0" smtClean="0">
                <a:latin typeface="+mn-ea"/>
              </a:rPr>
              <a:t>(Image Pixel Module)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 smtClean="0">
                <a:latin typeface="+mn-ea"/>
              </a:rPr>
              <a:t> </a:t>
            </a:r>
            <a:r>
              <a:rPr lang="zh-TW" altLang="en-US" sz="2400" dirty="0" smtClean="0">
                <a:latin typeface="+mn-ea"/>
              </a:rPr>
              <a:t>判斷影像格式</a:t>
            </a:r>
          </a:p>
          <a:p>
            <a:pPr lvl="2">
              <a:lnSpc>
                <a:spcPct val="90000"/>
              </a:lnSpc>
            </a:pPr>
            <a:r>
              <a:rPr lang="zh-TW" altLang="en-US" sz="2200" dirty="0" smtClean="0">
                <a:latin typeface="+mn-ea"/>
              </a:rPr>
              <a:t>單色或彩色</a:t>
            </a:r>
            <a:r>
              <a:rPr lang="en-US" altLang="zh-TW" sz="2200" dirty="0" smtClean="0">
                <a:latin typeface="+mn-ea"/>
              </a:rPr>
              <a:t>, </a:t>
            </a:r>
            <a:r>
              <a:rPr lang="zh-TW" altLang="en-US" sz="2200" dirty="0" smtClean="0">
                <a:latin typeface="+mn-ea"/>
              </a:rPr>
              <a:t>有無壓縮</a:t>
            </a:r>
            <a:r>
              <a:rPr lang="en-US" altLang="zh-TW" sz="2200" dirty="0" smtClean="0">
                <a:latin typeface="+mn-ea"/>
              </a:rPr>
              <a:t>…</a:t>
            </a:r>
          </a:p>
          <a:p>
            <a:pPr lvl="2">
              <a:lnSpc>
                <a:spcPct val="90000"/>
              </a:lnSpc>
            </a:pPr>
            <a:r>
              <a:rPr lang="zh-TW" altLang="en-US" sz="2200" dirty="0" smtClean="0">
                <a:latin typeface="+mn-ea"/>
              </a:rPr>
              <a:t>儲存格式</a:t>
            </a:r>
            <a:r>
              <a:rPr lang="en-US" altLang="zh-TW" sz="2200" dirty="0" smtClean="0">
                <a:latin typeface="+mn-ea"/>
              </a:rPr>
              <a:t>(Raw, column, </a:t>
            </a:r>
            <a:r>
              <a:rPr lang="en-US" altLang="zh-TW" sz="2200" smtClean="0">
                <a:latin typeface="+mn-ea"/>
              </a:rPr>
              <a:t>Bit </a:t>
            </a:r>
            <a:r>
              <a:rPr lang="en-US" altLang="zh-TW" sz="2200" smtClean="0">
                <a:latin typeface="+mn-ea"/>
              </a:rPr>
              <a:t>allociate...)</a:t>
            </a:r>
            <a:endParaRPr lang="en-US" altLang="zh-TW" sz="2200" dirty="0" smtClean="0">
              <a:latin typeface="+mn-ea"/>
            </a:endParaRPr>
          </a:p>
          <a:p>
            <a:pPr>
              <a:lnSpc>
                <a:spcPct val="90000"/>
              </a:lnSpc>
            </a:pPr>
            <a:r>
              <a:rPr lang="en-US" altLang="zh-TW" sz="2800" dirty="0" smtClean="0">
                <a:latin typeface="+mn-ea"/>
              </a:rPr>
              <a:t> </a:t>
            </a:r>
            <a:r>
              <a:rPr lang="zh-TW" altLang="en-US" sz="2800" dirty="0" smtClean="0">
                <a:latin typeface="+mn-ea"/>
              </a:rPr>
              <a:t>取得 </a:t>
            </a:r>
            <a:r>
              <a:rPr lang="en-US" altLang="zh-TW" sz="2800" dirty="0" smtClean="0">
                <a:latin typeface="+mn-ea"/>
              </a:rPr>
              <a:t>pixel </a:t>
            </a:r>
            <a:r>
              <a:rPr lang="zh-TW" altLang="en-US" sz="2800" dirty="0" smtClean="0">
                <a:latin typeface="+mn-ea"/>
              </a:rPr>
              <a:t>資料 </a:t>
            </a:r>
            <a:r>
              <a:rPr lang="en-US" altLang="zh-TW" sz="2800" dirty="0" smtClean="0">
                <a:latin typeface="+mn-ea"/>
              </a:rPr>
              <a:t>(</a:t>
            </a:r>
            <a:r>
              <a:rPr lang="zh-TW" altLang="en-US" sz="2800" dirty="0" smtClean="0">
                <a:latin typeface="+mn-ea"/>
              </a:rPr>
              <a:t>位於 </a:t>
            </a:r>
            <a:r>
              <a:rPr lang="en-US" altLang="zh-TW" sz="2800" dirty="0" smtClean="0">
                <a:latin typeface="+mn-ea"/>
              </a:rPr>
              <a:t>7FE0,0010</a:t>
            </a:r>
            <a:r>
              <a:rPr lang="zh-TW" altLang="en-US" sz="2800" dirty="0" smtClean="0">
                <a:latin typeface="+mn-ea"/>
              </a:rPr>
              <a:t> </a:t>
            </a:r>
            <a:r>
              <a:rPr lang="en-US" altLang="zh-TW" sz="2800" dirty="0" smtClean="0">
                <a:latin typeface="+mn-ea"/>
              </a:rPr>
              <a:t>tag element)</a:t>
            </a:r>
            <a:endParaRPr lang="zh-TW" altLang="en-US" sz="2800" dirty="0" smtClean="0">
              <a:latin typeface="+mn-ea"/>
            </a:endParaRPr>
          </a:p>
          <a:p>
            <a:pPr>
              <a:lnSpc>
                <a:spcPct val="90000"/>
              </a:lnSpc>
            </a:pPr>
            <a:r>
              <a:rPr lang="zh-TW" altLang="en-US" sz="2800" dirty="0" smtClean="0">
                <a:latin typeface="+mn-ea"/>
              </a:rPr>
              <a:t>準備畫布物件</a:t>
            </a:r>
            <a:r>
              <a:rPr lang="en-US" altLang="zh-TW" sz="2800" dirty="0">
                <a:latin typeface="+mn-ea"/>
              </a:rPr>
              <a:t>(canvas  object) 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800" dirty="0" smtClean="0">
                <a:latin typeface="+mn-ea"/>
              </a:rPr>
              <a:t>依據影像格式，產生二維</a:t>
            </a:r>
            <a:r>
              <a:rPr lang="zh-TW" altLang="en-US" sz="2800" dirty="0">
                <a:latin typeface="+mn-ea"/>
              </a:rPr>
              <a:t>畫點</a:t>
            </a:r>
            <a:r>
              <a:rPr lang="zh-TW" altLang="en-US" sz="2800" dirty="0" smtClean="0">
                <a:latin typeface="+mn-ea"/>
              </a:rPr>
              <a:t>迴圈</a:t>
            </a:r>
            <a:endParaRPr lang="en-US" altLang="zh-TW" sz="2800" dirty="0" smtClean="0">
              <a:latin typeface="+mn-ea"/>
            </a:endParaRPr>
          </a:p>
          <a:p>
            <a:pPr lvl="1">
              <a:lnSpc>
                <a:spcPct val="90000"/>
              </a:lnSpc>
            </a:pPr>
            <a:r>
              <a:rPr lang="zh-TW" altLang="en-US" sz="2600" dirty="0">
                <a:latin typeface="+mn-ea"/>
              </a:rPr>
              <a:t>取得每個像素資料</a:t>
            </a:r>
            <a:endParaRPr lang="en-US" altLang="zh-TW" sz="2600" dirty="0" smtClean="0">
              <a:latin typeface="+mn-ea"/>
            </a:endParaRPr>
          </a:p>
          <a:p>
            <a:pPr lvl="1">
              <a:lnSpc>
                <a:spcPct val="90000"/>
              </a:lnSpc>
            </a:pPr>
            <a:r>
              <a:rPr lang="zh-TW" altLang="en-US" sz="2600" dirty="0" smtClean="0">
                <a:latin typeface="+mn-ea"/>
              </a:rPr>
              <a:t>依據亮度轉換公式 </a:t>
            </a:r>
            <a:r>
              <a:rPr lang="en-US" altLang="zh-TW" sz="2600" dirty="0" smtClean="0">
                <a:latin typeface="+mn-ea"/>
              </a:rPr>
              <a:t>Pixel value -&gt;Grave value</a:t>
            </a:r>
            <a:r>
              <a:rPr lang="zh-TW" altLang="en-US" sz="2600" dirty="0" smtClean="0">
                <a:latin typeface="+mn-ea"/>
              </a:rPr>
              <a:t> </a:t>
            </a:r>
            <a:r>
              <a:rPr kumimoji="0" lang="zh-TW" altLang="en-US" sz="2600" dirty="0" smtClean="0">
                <a:latin typeface="+mn-ea"/>
              </a:rPr>
              <a:t>畫圖點</a:t>
            </a:r>
            <a:endParaRPr kumimoji="0" lang="en-US" altLang="zh-TW" sz="2600" dirty="0" smtClean="0">
              <a:latin typeface="+mn-ea"/>
            </a:endParaRPr>
          </a:p>
          <a:p>
            <a:pPr eaLnBrk="1" hangingPunct="1">
              <a:lnSpc>
                <a:spcPct val="90000"/>
              </a:lnSpc>
            </a:pPr>
            <a:r>
              <a:rPr kumimoji="0" lang="zh-TW" altLang="en-US" sz="2800" dirty="0" smtClean="0">
                <a:latin typeface="+mn-ea"/>
              </a:rPr>
              <a:t>顯示影像</a:t>
            </a:r>
            <a:endParaRPr lang="zh-TW" altLang="en-US" sz="2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79105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</a:t>
            </a:r>
            <a:r>
              <a:rPr lang="en-US" altLang="zh-TW" dirty="0" smtClean="0"/>
              <a:t>DICOM</a:t>
            </a:r>
            <a:r>
              <a:rPr lang="zh-TW" altLang="en-US" dirty="0" smtClean="0"/>
              <a:t> </a:t>
            </a:r>
            <a:r>
              <a:rPr lang="en-US" altLang="zh-TW" dirty="0" smtClean="0"/>
              <a:t>part 3: Image </a:t>
            </a:r>
            <a:r>
              <a:rPr lang="en-US" altLang="zh-TW" dirty="0"/>
              <a:t>Pixel Module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dicom.nema.org/medical/dicom/2014c/output/chtml/part03/sect_C.7.6.3.html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1813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512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pic>
        <p:nvPicPr>
          <p:cNvPr id="51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5383" y="-242888"/>
            <a:ext cx="15832668" cy="710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589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24417" y="188914"/>
            <a:ext cx="10972800" cy="719137"/>
          </a:xfrm>
        </p:spPr>
        <p:txBody>
          <a:bodyPr/>
          <a:lstStyle/>
          <a:p>
            <a:pPr eaLnBrk="1" hangingPunct="1"/>
            <a:r>
              <a:rPr lang="en-US" altLang="zh-TW" sz="3800" smtClean="0"/>
              <a:t>DICOM </a:t>
            </a:r>
            <a:r>
              <a:rPr lang="zh-TW" altLang="en-US" sz="3800" smtClean="0"/>
              <a:t>影像物件實例</a:t>
            </a:r>
          </a:p>
        </p:txBody>
      </p:sp>
      <p:pic>
        <p:nvPicPr>
          <p:cNvPr id="7171" name="Picture 4" descr="DICOMTagsImageForm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2" y="981076"/>
            <a:ext cx="10850033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6" descr="DICOMTagsPixelDa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2" y="5157788"/>
            <a:ext cx="10850033" cy="170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AutoShape 8"/>
          <p:cNvSpPr>
            <a:spLocks/>
          </p:cNvSpPr>
          <p:nvPr/>
        </p:nvSpPr>
        <p:spPr bwMode="auto">
          <a:xfrm>
            <a:off x="6769101" y="1628776"/>
            <a:ext cx="480484" cy="3095625"/>
          </a:xfrm>
          <a:prstGeom prst="rightBrace">
            <a:avLst>
              <a:gd name="adj1" fmla="val 71586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7174" name="Text Box 9"/>
          <p:cNvSpPr txBox="1">
            <a:spLocks noChangeArrowheads="1"/>
          </p:cNvSpPr>
          <p:nvPr/>
        </p:nvSpPr>
        <p:spPr bwMode="auto">
          <a:xfrm>
            <a:off x="7535334" y="2636838"/>
            <a:ext cx="268816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>
                <a:latin typeface="Tahoma" pitchFamily="34" charset="0"/>
              </a:rPr>
              <a:t>影像格式參數</a:t>
            </a:r>
          </a:p>
        </p:txBody>
      </p:sp>
      <p:sp>
        <p:nvSpPr>
          <p:cNvPr id="7175" name="AutoShape 10"/>
          <p:cNvSpPr>
            <a:spLocks/>
          </p:cNvSpPr>
          <p:nvPr/>
        </p:nvSpPr>
        <p:spPr bwMode="auto">
          <a:xfrm>
            <a:off x="2734733" y="5516563"/>
            <a:ext cx="2497667" cy="576262"/>
          </a:xfrm>
          <a:prstGeom prst="borderCallout2">
            <a:avLst>
              <a:gd name="adj1" fmla="val 19833"/>
              <a:gd name="adj2" fmla="val -4069"/>
              <a:gd name="adj3" fmla="val 19833"/>
              <a:gd name="adj4" fmla="val -19662"/>
              <a:gd name="adj5" fmla="val 138292"/>
              <a:gd name="adj6" fmla="val -3601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endParaRPr lang="zh-TW" altLang="zh-TW">
              <a:latin typeface="Tahoma" pitchFamily="34" charset="0"/>
            </a:endParaRPr>
          </a:p>
        </p:txBody>
      </p:sp>
      <p:sp>
        <p:nvSpPr>
          <p:cNvPr id="7176" name="Text Box 11"/>
          <p:cNvSpPr txBox="1">
            <a:spLocks noChangeArrowheads="1"/>
          </p:cNvSpPr>
          <p:nvPr/>
        </p:nvSpPr>
        <p:spPr bwMode="auto">
          <a:xfrm>
            <a:off x="2832100" y="5445125"/>
            <a:ext cx="2590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TW" b="1">
                <a:solidFill>
                  <a:srgbClr val="FF0000"/>
                </a:solidFill>
                <a:latin typeface="Tahoma" pitchFamily="34" charset="0"/>
              </a:rPr>
              <a:t>Data element of p</a:t>
            </a:r>
            <a:r>
              <a:rPr lang="en-US" altLang="zh-TW" b="1">
                <a:solidFill>
                  <a:srgbClr val="FF0000"/>
                </a:solidFill>
                <a:latin typeface="Tahoma" pitchFamily="34" charset="0"/>
              </a:rPr>
              <a:t>ixel values</a:t>
            </a:r>
            <a:r>
              <a:rPr lang="en-US" altLang="zh-TW">
                <a:latin typeface="Tahom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518600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程式取得 </a:t>
            </a:r>
            <a:r>
              <a:rPr lang="en-US" altLang="zh-TW" smtClean="0"/>
              <a:t>DICOM data elements</a:t>
            </a:r>
            <a:r>
              <a:rPr lang="zh-TW" altLang="en-US" smtClean="0"/>
              <a:t> 資訊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現行工具大多可顯示 </a:t>
            </a:r>
            <a:r>
              <a:rPr lang="en-US" altLang="zh-TW" smtClean="0"/>
              <a:t>DICOM</a:t>
            </a:r>
            <a:r>
              <a:rPr lang="zh-TW" altLang="en-US" smtClean="0"/>
              <a:t> </a:t>
            </a:r>
            <a:r>
              <a:rPr lang="en-US" altLang="zh-TW" smtClean="0"/>
              <a:t>tags</a:t>
            </a:r>
            <a:r>
              <a:rPr lang="zh-TW" altLang="en-US" smtClean="0"/>
              <a:t>，但是</a:t>
            </a:r>
            <a:r>
              <a:rPr lang="en-US" altLang="zh-TW" smtClean="0"/>
              <a:t>:</a:t>
            </a:r>
          </a:p>
          <a:p>
            <a:pPr lvl="1"/>
            <a:r>
              <a:rPr lang="zh-TW" altLang="en-US" smtClean="0"/>
              <a:t>無法整合應用</a:t>
            </a:r>
            <a:endParaRPr lang="en-US" altLang="zh-TW" smtClean="0"/>
          </a:p>
          <a:p>
            <a:pPr lvl="1"/>
            <a:r>
              <a:rPr lang="zh-TW" altLang="en-US" smtClean="0"/>
              <a:t>提供的資訊不足，如沒提供</a:t>
            </a:r>
            <a:r>
              <a:rPr lang="zh-TW" altLang="en-US"/>
              <a:t>各</a:t>
            </a:r>
            <a:r>
              <a:rPr lang="zh-TW" altLang="en-US" smtClean="0"/>
              <a:t> </a:t>
            </a:r>
            <a:r>
              <a:rPr lang="en-US" altLang="zh-TW" smtClean="0"/>
              <a:t>data</a:t>
            </a:r>
            <a:r>
              <a:rPr lang="zh-TW" altLang="en-US" smtClean="0"/>
              <a:t> </a:t>
            </a:r>
            <a:r>
              <a:rPr lang="en-US" altLang="zh-TW" smtClean="0"/>
              <a:t>element </a:t>
            </a:r>
            <a:r>
              <a:rPr lang="zh-TW" altLang="en-US" smtClean="0"/>
              <a:t>資料起始位置</a:t>
            </a:r>
            <a:endParaRPr lang="en-US" altLang="zh-TW" smtClean="0"/>
          </a:p>
          <a:p>
            <a:pPr lvl="2"/>
            <a:r>
              <a:rPr lang="zh-TW" altLang="en-US" smtClean="0"/>
              <a:t>如 </a:t>
            </a:r>
            <a:r>
              <a:rPr lang="en-US" altLang="zh-TW" smtClean="0"/>
              <a:t>7fe00010 </a:t>
            </a:r>
            <a:r>
              <a:rPr lang="zh-TW" altLang="en-US" smtClean="0"/>
              <a:t>像素資料起始位置</a:t>
            </a:r>
            <a:endParaRPr lang="en-US" altLang="zh-TW" smtClean="0"/>
          </a:p>
          <a:p>
            <a:endParaRPr lang="en-US" altLang="zh-TW" smtClean="0"/>
          </a:p>
          <a:p>
            <a:r>
              <a:rPr lang="zh-TW" altLang="en-US" smtClean="0"/>
              <a:t>需要網頁前後端程式解析 </a:t>
            </a:r>
            <a:r>
              <a:rPr lang="en-US" altLang="zh-TW" smtClean="0"/>
              <a:t>DICOM</a:t>
            </a:r>
            <a:r>
              <a:rPr lang="zh-TW" altLang="en-US" smtClean="0"/>
              <a:t> 資料，需了解</a:t>
            </a:r>
            <a:endParaRPr lang="en-US" altLang="zh-TW" smtClean="0"/>
          </a:p>
          <a:p>
            <a:pPr lvl="1"/>
            <a:r>
              <a:rPr lang="en-US" altLang="zh-TW" smtClean="0"/>
              <a:t>DICOM</a:t>
            </a:r>
            <a:r>
              <a:rPr lang="zh-TW" altLang="en-US" smtClean="0"/>
              <a:t> </a:t>
            </a:r>
            <a:r>
              <a:rPr lang="en-US" altLang="zh-TW" smtClean="0"/>
              <a:t>data set </a:t>
            </a:r>
            <a:r>
              <a:rPr lang="zh-TW" altLang="en-US" smtClean="0"/>
              <a:t>及 </a:t>
            </a:r>
            <a:r>
              <a:rPr lang="en-US" altLang="zh-TW" smtClean="0"/>
              <a:t>data element </a:t>
            </a:r>
            <a:r>
              <a:rPr lang="zh-TW" altLang="en-US" smtClean="0"/>
              <a:t>結構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6883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59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372574"/>
              </p:ext>
            </p:extLst>
          </p:nvPr>
        </p:nvGraphicFramePr>
        <p:xfrm>
          <a:off x="2053119" y="1681232"/>
          <a:ext cx="8077200" cy="572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文件" r:id="rId3" imgW="5703858" imgH="4487569" progId="Word.Document.8">
                  <p:embed/>
                </p:oleObj>
              </mc:Choice>
              <mc:Fallback>
                <p:oleObj name="文件" r:id="rId3" imgW="5703858" imgH="4487569" progId="Word.Document.8">
                  <p:embed/>
                  <p:pic>
                    <p:nvPicPr>
                      <p:cNvPr id="5959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3119" y="1681232"/>
                        <a:ext cx="8077200" cy="572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92696" y="0"/>
            <a:ext cx="10455966" cy="475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DICOM Object </a:t>
            </a:r>
            <a:r>
              <a:rPr lang="zh-TW" altLang="en-US"/>
              <a:t>實例</a:t>
            </a:r>
            <a:r>
              <a:rPr lang="en-US" altLang="zh-TW"/>
              <a:t>(instance) </a:t>
            </a:r>
            <a:r>
              <a:rPr lang="zh-TW" altLang="en-US"/>
              <a:t>組成一個資料集</a:t>
            </a:r>
            <a:r>
              <a:rPr lang="en-US" altLang="zh-TW"/>
              <a:t>(data set)</a:t>
            </a:r>
            <a:r>
              <a:rPr lang="zh-TW" altLang="en-US" smtClean="0"/>
              <a:t>。</a:t>
            </a:r>
            <a:endParaRPr lang="en-US" altLang="zh-TW" smtClean="0"/>
          </a:p>
          <a:p>
            <a:pPr lvl="1"/>
            <a:r>
              <a:rPr lang="en-US" altLang="zh-TW" smtClean="0"/>
              <a:t>Data </a:t>
            </a:r>
            <a:r>
              <a:rPr lang="en-US" altLang="zh-TW"/>
              <a:t>set </a:t>
            </a:r>
            <a:r>
              <a:rPr lang="zh-TW" altLang="en-US"/>
              <a:t>包含許多資料元件</a:t>
            </a:r>
            <a:r>
              <a:rPr lang="en-US" altLang="zh-TW"/>
              <a:t>(data element</a:t>
            </a:r>
            <a:r>
              <a:rPr lang="en-US" altLang="zh-TW" smtClean="0"/>
              <a:t>)</a:t>
            </a:r>
          </a:p>
          <a:p>
            <a:pPr lvl="2"/>
            <a:r>
              <a:rPr lang="zh-TW" altLang="en-US" smtClean="0"/>
              <a:t>每</a:t>
            </a:r>
            <a:r>
              <a:rPr lang="zh-TW" altLang="en-US"/>
              <a:t>個 </a:t>
            </a:r>
            <a:r>
              <a:rPr lang="en-US" altLang="zh-TW"/>
              <a:t>data element </a:t>
            </a:r>
            <a:r>
              <a:rPr lang="zh-TW" altLang="en-US"/>
              <a:t>表示 </a:t>
            </a:r>
            <a:r>
              <a:rPr lang="en-US" altLang="zh-TW"/>
              <a:t>DICOM object </a:t>
            </a:r>
            <a:r>
              <a:rPr lang="zh-TW" altLang="en-US"/>
              <a:t>的某個</a:t>
            </a:r>
            <a:r>
              <a:rPr lang="zh-TW" altLang="en-US" smtClean="0"/>
              <a:t>特性</a:t>
            </a:r>
            <a:endParaRPr lang="en-US" altLang="zh-TW" smtClean="0"/>
          </a:p>
          <a:p>
            <a:pPr lvl="3"/>
            <a:r>
              <a:rPr lang="en-US" altLang="zh-TW" smtClean="0"/>
              <a:t>(</a:t>
            </a:r>
            <a:r>
              <a:rPr lang="en-US" altLang="zh-TW"/>
              <a:t>Exp. Patient ID</a:t>
            </a:r>
            <a:r>
              <a:rPr lang="zh-TW" altLang="en-US"/>
              <a:t>、</a:t>
            </a:r>
            <a:r>
              <a:rPr lang="en-US" altLang="zh-TW"/>
              <a:t>Image Rows</a:t>
            </a:r>
            <a:r>
              <a:rPr lang="zh-TW" altLang="en-US"/>
              <a:t>、 </a:t>
            </a:r>
            <a:r>
              <a:rPr lang="en-US" altLang="zh-TW"/>
              <a:t>Image columns…)</a:t>
            </a:r>
            <a:r>
              <a:rPr lang="zh-TW" altLang="en-US" smtClean="0"/>
              <a:t>。</a:t>
            </a:r>
            <a:endParaRPr lang="en-US" altLang="zh-TW" smtClean="0"/>
          </a:p>
          <a:p>
            <a:r>
              <a:rPr lang="en-US" altLang="zh-TW" smtClean="0"/>
              <a:t>Data </a:t>
            </a:r>
            <a:r>
              <a:rPr lang="en-US" altLang="zh-TW"/>
              <a:t>element </a:t>
            </a:r>
            <a:r>
              <a:rPr lang="zh-TW" altLang="en-US"/>
              <a:t>以其標籤</a:t>
            </a:r>
            <a:r>
              <a:rPr lang="en-US" altLang="zh-TW"/>
              <a:t>(Tag) </a:t>
            </a:r>
            <a:r>
              <a:rPr lang="zh-TW" altLang="en-US"/>
              <a:t>的大小依序排列。</a:t>
            </a:r>
          </a:p>
        </p:txBody>
      </p:sp>
    </p:spTree>
    <p:extLst>
      <p:ext uri="{BB962C8B-B14F-4D97-AF65-F5344CB8AC3E}">
        <p14:creationId xmlns:p14="http://schemas.microsoft.com/office/powerpoint/2010/main" val="3459092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TW" altLang="en-US" dirty="0" smtClean="0"/>
              <a:t>課程大綱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37442"/>
            <a:ext cx="10972800" cy="4188726"/>
          </a:xfrm>
        </p:spPr>
        <p:txBody>
          <a:bodyPr/>
          <a:lstStyle/>
          <a:p>
            <a:r>
              <a:rPr lang="zh-TW" altLang="en-US" smtClean="0"/>
              <a:t>繪製醫學影像圖形初體驗</a:t>
            </a:r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r>
              <a:rPr lang="en-US" altLang="zh-TW" smtClean="0"/>
              <a:t>DICOM</a:t>
            </a:r>
            <a:r>
              <a:rPr lang="zh-TW" altLang="en-US" smtClean="0"/>
              <a:t> 圖檔來源</a:t>
            </a:r>
            <a:endParaRPr lang="en-US" altLang="zh-TW" dirty="0" smtClean="0"/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zh-TW" altLang="en-US" smtClean="0"/>
              <a:t>安裝及使用 </a:t>
            </a:r>
            <a:r>
              <a:rPr lang="en-US" altLang="zh-TW" smtClean="0"/>
              <a:t>DICOM</a:t>
            </a:r>
            <a:r>
              <a:rPr lang="zh-TW" altLang="en-US" smtClean="0"/>
              <a:t> </a:t>
            </a:r>
            <a:r>
              <a:rPr lang="en-US" altLang="zh-TW" smtClean="0"/>
              <a:t>viewer</a:t>
            </a:r>
            <a:endParaRPr lang="en-US" altLang="zh-TW" dirty="0" smtClean="0"/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zh-TW" altLang="en-US" smtClean="0"/>
              <a:t>分析</a:t>
            </a:r>
            <a:r>
              <a:rPr lang="en-US" altLang="zh-TW" smtClean="0"/>
              <a:t>DICOM</a:t>
            </a:r>
            <a:r>
              <a:rPr lang="zh-TW" altLang="en-US" smtClean="0"/>
              <a:t> </a:t>
            </a:r>
            <a:r>
              <a:rPr lang="zh-TW" altLang="en-US" b="1" smtClean="0"/>
              <a:t>影像</a:t>
            </a:r>
            <a:r>
              <a:rPr lang="zh-TW" altLang="en-US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規格</a:t>
            </a:r>
            <a:r>
              <a:rPr lang="zh-TW" altLang="en-US" smtClean="0"/>
              <a:t>練習</a:t>
            </a:r>
            <a:endParaRPr lang="en-US" altLang="zh-TW" dirty="0" smtClean="0"/>
          </a:p>
          <a:p>
            <a:pPr eaLnBrk="1" hangingPunct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0629596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/>
          <p:cNvSpPr>
            <a:spLocks noChangeArrowheads="1"/>
          </p:cNvSpPr>
          <p:nvPr/>
        </p:nvSpPr>
        <p:spPr bwMode="auto">
          <a:xfrm>
            <a:off x="2495550" y="765175"/>
            <a:ext cx="7416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4200">
                <a:solidFill>
                  <a:schemeClr val="tx2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1pPr>
            <a:lvl2pPr>
              <a:defRPr kumimoji="1" sz="4200">
                <a:solidFill>
                  <a:schemeClr val="tx2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2pPr>
            <a:lvl3pPr>
              <a:defRPr kumimoji="1" sz="4200">
                <a:solidFill>
                  <a:schemeClr val="tx2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3pPr>
            <a:lvl4pPr>
              <a:defRPr kumimoji="1" sz="4200">
                <a:solidFill>
                  <a:schemeClr val="tx2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4pPr>
            <a:lvl5pPr>
              <a:defRPr kumimoji="1" sz="4200">
                <a:solidFill>
                  <a:schemeClr val="tx2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3800" b="1">
                <a:latin typeface="Times New Roman" panose="02020603050405020304" pitchFamily="18" charset="0"/>
                <a:ea typeface="標楷體" panose="03000509000000000000" pitchFamily="65" charset="-120"/>
              </a:rPr>
              <a:t>Data element</a:t>
            </a:r>
            <a:r>
              <a:rPr lang="zh-TW" altLang="en-US" sz="3800" b="1">
                <a:latin typeface="Times New Roman" panose="02020603050405020304" pitchFamily="18" charset="0"/>
                <a:ea typeface="標楷體" panose="03000509000000000000" pitchFamily="65" charset="-120"/>
              </a:rPr>
              <a:t>之結構</a:t>
            </a:r>
            <a:r>
              <a:rPr lang="en-US" altLang="zh-TW" sz="3800" b="1">
                <a:latin typeface="Times New Roman" panose="02020603050405020304" pitchFamily="18" charset="0"/>
                <a:ea typeface="標楷體" panose="03000509000000000000" pitchFamily="65" charset="-120"/>
              </a:rPr>
              <a:t>(2)</a:t>
            </a:r>
            <a:endParaRPr lang="zh-TW" altLang="en-US" sz="3800" b="1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15427" name="Rectangle 3"/>
          <p:cNvSpPr>
            <a:spLocks noChangeArrowheads="1"/>
          </p:cNvSpPr>
          <p:nvPr/>
        </p:nvSpPr>
        <p:spPr bwMode="auto">
          <a:xfrm>
            <a:off x="2063750" y="1905000"/>
            <a:ext cx="8229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2600">
                <a:latin typeface="Times New Roman" panose="02020603050405020304" pitchFamily="18" charset="0"/>
                <a:ea typeface="標楷體" panose="03000509000000000000" pitchFamily="65" charset="-120"/>
              </a:rPr>
              <a:t>Data element</a:t>
            </a:r>
            <a:r>
              <a:rPr lang="zh-TW" altLang="en-US" sz="2600">
                <a:latin typeface="Times New Roman" panose="02020603050405020304" pitchFamily="18" charset="0"/>
                <a:ea typeface="標楷體" panose="03000509000000000000" pitchFamily="65" charset="-120"/>
              </a:rPr>
              <a:t>的組成：</a:t>
            </a:r>
            <a:r>
              <a:rPr lang="en-US" altLang="zh-TW" sz="2600">
                <a:latin typeface="Times New Roman" panose="02020603050405020304" pitchFamily="18" charset="0"/>
                <a:ea typeface="標楷體" panose="03000509000000000000" pitchFamily="65" charset="-120"/>
              </a:rPr>
              <a:t>Tag, VR, VL, Value</a:t>
            </a:r>
          </a:p>
          <a:p>
            <a:endParaRPr lang="en-US" altLang="zh-TW" sz="26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sz="26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sz="26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sz="26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sz="2600">
                <a:latin typeface="Times New Roman" panose="02020603050405020304" pitchFamily="18" charset="0"/>
                <a:ea typeface="標楷體" panose="03000509000000000000" pitchFamily="65" charset="-120"/>
              </a:rPr>
              <a:t>Tag(</a:t>
            </a:r>
            <a:r>
              <a:rPr lang="zh-TW" altLang="en-US" sz="2600">
                <a:latin typeface="Times New Roman" panose="02020603050405020304" pitchFamily="18" charset="0"/>
                <a:ea typeface="標楷體" panose="03000509000000000000" pitchFamily="65" charset="-120"/>
              </a:rPr>
              <a:t>標籤</a:t>
            </a:r>
            <a:r>
              <a:rPr lang="en-US" altLang="zh-TW" sz="2600">
                <a:latin typeface="Times New Roman" panose="02020603050405020304" pitchFamily="18" charset="0"/>
                <a:ea typeface="標楷體" panose="03000509000000000000" pitchFamily="65" charset="-120"/>
              </a:rPr>
              <a:t>) : (group number, element number)</a:t>
            </a:r>
          </a:p>
          <a:p>
            <a:pPr lvl="1"/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以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16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進位數字表示</a:t>
            </a:r>
          </a:p>
          <a:p>
            <a:pPr lvl="1"/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例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( 0010, 0010  ) 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表示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Patient Name</a:t>
            </a:r>
          </a:p>
        </p:txBody>
      </p:sp>
      <p:graphicFrame>
        <p:nvGraphicFramePr>
          <p:cNvPr id="615428" name="Group 4"/>
          <p:cNvGraphicFramePr>
            <a:graphicFrameLocks noGrp="1"/>
          </p:cNvGraphicFramePr>
          <p:nvPr/>
        </p:nvGraphicFramePr>
        <p:xfrm>
          <a:off x="2590800" y="3505200"/>
          <a:ext cx="6781800" cy="609600"/>
        </p:xfrm>
        <a:graphic>
          <a:graphicData uri="http://schemas.openxmlformats.org/drawingml/2006/table">
            <a:tbl>
              <a:tblPr/>
              <a:tblGrid>
                <a:gridCol w="1695450">
                  <a:extLst>
                    <a:ext uri="{9D8B030D-6E8A-4147-A177-3AD203B41FA5}">
                      <a16:colId xmlns:a16="http://schemas.microsoft.com/office/drawing/2014/main" val="648236605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1686999592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608560385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98131577"/>
                    </a:ext>
                  </a:extLst>
                </a:gridCol>
              </a:tblGrid>
              <a:tr h="609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sө"/>
                          <a:cs typeface="sө"/>
                        </a:rPr>
                        <a:t>Tag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sө"/>
                          <a:cs typeface="sө"/>
                        </a:rPr>
                        <a:t>VR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sө"/>
                          <a:cs typeface="sө"/>
                        </a:rPr>
                        <a:t>VL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sө"/>
                          <a:cs typeface="sө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6100438"/>
                  </a:ext>
                </a:extLst>
              </a:tr>
            </a:tbl>
          </a:graphicData>
        </a:graphic>
      </p:graphicFrame>
      <p:sp>
        <p:nvSpPr>
          <p:cNvPr id="615440" name="Text Box 16"/>
          <p:cNvSpPr txBox="1">
            <a:spLocks noChangeArrowheads="1"/>
          </p:cNvSpPr>
          <p:nvPr/>
        </p:nvSpPr>
        <p:spPr bwMode="auto">
          <a:xfrm>
            <a:off x="4656138" y="2420938"/>
            <a:ext cx="259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</a:rPr>
              <a:t>Data element</a:t>
            </a:r>
          </a:p>
        </p:txBody>
      </p:sp>
      <p:sp>
        <p:nvSpPr>
          <p:cNvPr id="615441" name="AutoShape 17"/>
          <p:cNvSpPr>
            <a:spLocks/>
          </p:cNvSpPr>
          <p:nvPr/>
        </p:nvSpPr>
        <p:spPr bwMode="auto">
          <a:xfrm rot="16200000">
            <a:off x="5638800" y="-152400"/>
            <a:ext cx="533400" cy="6629400"/>
          </a:xfrm>
          <a:prstGeom prst="rightBrace">
            <a:avLst>
              <a:gd name="adj1" fmla="val 72212"/>
              <a:gd name="adj2" fmla="val 5095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774928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458787"/>
          </a:xfrm>
        </p:spPr>
        <p:txBody>
          <a:bodyPr/>
          <a:lstStyle/>
          <a:p>
            <a:pPr algn="ctr"/>
            <a:r>
              <a:rPr lang="en-US" altLang="zh-TW">
                <a:latin typeface="Times New Roman" panose="02020603050405020304" pitchFamily="18" charset="0"/>
              </a:rPr>
              <a:t>data element</a:t>
            </a:r>
          </a:p>
        </p:txBody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51088" y="1412876"/>
            <a:ext cx="7772400" cy="4752975"/>
          </a:xfrm>
        </p:spPr>
        <p:txBody>
          <a:bodyPr/>
          <a:lstStyle/>
          <a:p>
            <a:r>
              <a:rPr lang="en-US" altLang="zh-TW"/>
              <a:t>DICOM </a:t>
            </a:r>
            <a:r>
              <a:rPr lang="zh-TW" altLang="en-US"/>
              <a:t>物件實例 </a:t>
            </a:r>
            <a:r>
              <a:rPr lang="en-US" altLang="zh-TW"/>
              <a:t>data set </a:t>
            </a:r>
            <a:r>
              <a:rPr lang="zh-TW" altLang="en-US"/>
              <a:t>包含許多 </a:t>
            </a:r>
            <a:r>
              <a:rPr lang="en-US" altLang="zh-TW"/>
              <a:t>Data element</a:t>
            </a:r>
          </a:p>
          <a:p>
            <a:r>
              <a:rPr lang="zh-TW" altLang="en-US"/>
              <a:t>每個 </a:t>
            </a:r>
            <a:r>
              <a:rPr lang="en-US" altLang="zh-TW"/>
              <a:t>data element </a:t>
            </a:r>
            <a:r>
              <a:rPr lang="zh-TW" altLang="en-US"/>
              <a:t>包含三個基本的欄位</a:t>
            </a:r>
            <a:r>
              <a:rPr lang="en-US" altLang="zh-TW"/>
              <a:t>tag</a:t>
            </a:r>
            <a:r>
              <a:rPr lang="zh-TW" altLang="en-US"/>
              <a:t>、</a:t>
            </a:r>
            <a:r>
              <a:rPr lang="en-US" altLang="zh-TW"/>
              <a:t>value length</a:t>
            </a:r>
            <a:r>
              <a:rPr lang="zh-TW" altLang="en-US"/>
              <a:t>、</a:t>
            </a:r>
            <a:r>
              <a:rPr lang="en-US" altLang="zh-TW"/>
              <a:t>value field</a:t>
            </a:r>
            <a:r>
              <a:rPr lang="zh-TW" altLang="en-US" smtClean="0"/>
              <a:t>。</a:t>
            </a:r>
            <a:endParaRPr lang="en-US" altLang="zh-TW" smtClean="0"/>
          </a:p>
          <a:p>
            <a:r>
              <a:rPr lang="zh-TW" altLang="en-US" smtClean="0"/>
              <a:t>及</a:t>
            </a:r>
            <a:r>
              <a:rPr lang="zh-TW" altLang="en-US"/>
              <a:t>一個</a:t>
            </a:r>
            <a:r>
              <a:rPr lang="zh-TW" altLang="en-US" b="1">
                <a:solidFill>
                  <a:srgbClr val="FF0000"/>
                </a:solidFill>
              </a:rPr>
              <a:t>選擇的欄位</a:t>
            </a:r>
            <a:r>
              <a:rPr lang="en-US" altLang="zh-TW" b="1">
                <a:solidFill>
                  <a:srgbClr val="FF0000"/>
                </a:solidFill>
              </a:rPr>
              <a:t>:(VR:Value Representation)</a:t>
            </a:r>
            <a:r>
              <a:rPr lang="zh-TW" altLang="en-US"/>
              <a:t>，</a:t>
            </a:r>
            <a:r>
              <a:rPr lang="en-US" altLang="zh-TW"/>
              <a:t>VR </a:t>
            </a:r>
            <a:r>
              <a:rPr lang="zh-TW" altLang="en-US"/>
              <a:t>表示此欄位值的資料型態。</a:t>
            </a:r>
          </a:p>
        </p:txBody>
      </p:sp>
    </p:spTree>
    <p:extLst>
      <p:ext uri="{BB962C8B-B14F-4D97-AF65-F5344CB8AC3E}">
        <p14:creationId xmlns:p14="http://schemas.microsoft.com/office/powerpoint/2010/main" val="1616078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/>
              <a:t>Tag</a:t>
            </a:r>
            <a:endParaRPr lang="zh-TW" altLang="en-US"/>
          </a:p>
        </p:txBody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900"/>
              <a:t>Data Element </a:t>
            </a:r>
            <a:r>
              <a:rPr lang="zh-TW" altLang="en-US" sz="2900"/>
              <a:t>中的 </a:t>
            </a:r>
            <a:r>
              <a:rPr lang="en-US" altLang="zh-TW" sz="2900"/>
              <a:t>Tag :</a:t>
            </a:r>
            <a:r>
              <a:rPr lang="zh-TW" altLang="en-US" sz="2900"/>
              <a:t>為一組 </a:t>
            </a:r>
            <a:r>
              <a:rPr lang="en-US" altLang="zh-TW" sz="2900"/>
              <a:t>4 Bytes </a:t>
            </a:r>
            <a:r>
              <a:rPr lang="zh-TW" altLang="en-US" sz="2900"/>
              <a:t>的數字，以作為</a:t>
            </a:r>
            <a:r>
              <a:rPr lang="en-US" altLang="zh-TW" sz="2900"/>
              <a:t>DICOM </a:t>
            </a:r>
            <a:r>
              <a:rPr lang="zh-TW" altLang="en-US" sz="2900"/>
              <a:t>物件中 </a:t>
            </a:r>
            <a:r>
              <a:rPr lang="en-US" altLang="zh-TW" sz="2900"/>
              <a:t>Data Element </a:t>
            </a:r>
            <a:r>
              <a:rPr lang="zh-TW" altLang="en-US" sz="2900"/>
              <a:t>的標籤，通常以 </a:t>
            </a:r>
            <a:r>
              <a:rPr lang="en-US" altLang="zh-TW" sz="2900"/>
              <a:t>(xxxx, xxxx) </a:t>
            </a:r>
            <a:r>
              <a:rPr lang="zh-TW" altLang="en-US" sz="2900"/>
              <a:t>之</a:t>
            </a:r>
            <a:r>
              <a:rPr lang="en-US" altLang="zh-TW" sz="2900"/>
              <a:t>16</a:t>
            </a:r>
            <a:r>
              <a:rPr lang="zh-TW" altLang="en-US" sz="2900"/>
              <a:t>進位碼表示</a:t>
            </a:r>
            <a:r>
              <a:rPr lang="zh-TW" altLang="en-US" sz="2900" smtClean="0"/>
              <a:t>。</a:t>
            </a:r>
            <a:endParaRPr lang="en-US" altLang="zh-TW" sz="2900" smtClean="0"/>
          </a:p>
          <a:p>
            <a:r>
              <a:rPr lang="zh-TW" altLang="en-US" sz="2900" smtClean="0"/>
              <a:t>前兩</a:t>
            </a:r>
            <a:r>
              <a:rPr lang="zh-TW" altLang="en-US" sz="2900"/>
              <a:t>個 </a:t>
            </a:r>
            <a:r>
              <a:rPr lang="en-US" altLang="zh-TW" sz="2900"/>
              <a:t>Bytes</a:t>
            </a:r>
            <a:r>
              <a:rPr lang="zh-TW" altLang="en-US" sz="2900"/>
              <a:t>稱為</a:t>
            </a:r>
            <a:r>
              <a:rPr lang="en-US" altLang="zh-TW" sz="2900"/>
              <a:t>Group Number</a:t>
            </a:r>
            <a:r>
              <a:rPr lang="zh-TW" altLang="en-US" sz="2900"/>
              <a:t>，後兩個 </a:t>
            </a:r>
            <a:r>
              <a:rPr lang="en-US" altLang="zh-TW" sz="2900"/>
              <a:t>Bytes</a:t>
            </a:r>
            <a:r>
              <a:rPr lang="zh-TW" altLang="en-US" sz="2900"/>
              <a:t>稱為</a:t>
            </a:r>
            <a:r>
              <a:rPr lang="en-US" altLang="zh-TW" sz="2900"/>
              <a:t>Element Number</a:t>
            </a:r>
            <a:r>
              <a:rPr lang="zh-TW" altLang="en-US" sz="2900"/>
              <a:t>。</a:t>
            </a:r>
          </a:p>
          <a:p>
            <a:pPr lvl="1"/>
            <a:r>
              <a:rPr lang="zh-TW" altLang="en-US"/>
              <a:t>例如 </a:t>
            </a:r>
            <a:r>
              <a:rPr lang="en-US" altLang="zh-TW"/>
              <a:t>(0010,0010) </a:t>
            </a:r>
            <a:r>
              <a:rPr lang="zh-TW" altLang="en-US"/>
              <a:t>為 </a:t>
            </a:r>
            <a:r>
              <a:rPr lang="en-US" altLang="zh-TW"/>
              <a:t>DICOM </a:t>
            </a:r>
            <a:r>
              <a:rPr lang="zh-TW" altLang="en-US"/>
              <a:t>物件中 </a:t>
            </a:r>
            <a:r>
              <a:rPr lang="en-US" altLang="zh-TW"/>
              <a:t>Patient Name Element</a:t>
            </a:r>
            <a:r>
              <a:rPr lang="zh-TW" altLang="en-US"/>
              <a:t>的標籤</a:t>
            </a:r>
            <a:r>
              <a:rPr lang="en-US" altLang="zh-TW"/>
              <a:t>, </a:t>
            </a:r>
            <a:r>
              <a:rPr lang="en-US" altLang="zh-TW">
                <a:solidFill>
                  <a:srgbClr val="FF0000"/>
                </a:solidFill>
              </a:rPr>
              <a:t>(7fe0,0010) </a:t>
            </a:r>
            <a:r>
              <a:rPr lang="zh-TW" altLang="en-US">
                <a:solidFill>
                  <a:srgbClr val="FF0000"/>
                </a:solidFill>
              </a:rPr>
              <a:t>為 </a:t>
            </a:r>
            <a:r>
              <a:rPr lang="en-US" altLang="zh-TW">
                <a:solidFill>
                  <a:srgbClr val="FF0000"/>
                </a:solidFill>
              </a:rPr>
              <a:t>Pixel Data Element</a:t>
            </a:r>
            <a:r>
              <a:rPr lang="zh-TW" altLang="en-US">
                <a:solidFill>
                  <a:srgbClr val="FF0000"/>
                </a:solidFill>
              </a:rPr>
              <a:t>的標籤</a:t>
            </a: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3208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/>
              <a:t>VR: </a:t>
            </a:r>
            <a:r>
              <a:rPr lang="en-US" altLang="zh-TW" sz="4100"/>
              <a:t>Value Representation</a:t>
            </a:r>
            <a:endParaRPr lang="zh-TW" altLang="en-US" sz="4100"/>
          </a:p>
        </p:txBody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900"/>
              <a:t>VR (Value Representation):</a:t>
            </a:r>
            <a:r>
              <a:rPr lang="zh-TW" altLang="en-US" sz="2900"/>
              <a:t>表示此物件欄位值</a:t>
            </a:r>
            <a:r>
              <a:rPr lang="en-US" altLang="zh-TW" sz="2900"/>
              <a:t>(Value Field)</a:t>
            </a:r>
            <a:r>
              <a:rPr lang="zh-TW" altLang="en-US" sz="2900"/>
              <a:t>的資料型態。</a:t>
            </a:r>
            <a:r>
              <a:rPr lang="en-US" altLang="zh-TW" sz="2900"/>
              <a:t>VR </a:t>
            </a:r>
            <a:r>
              <a:rPr lang="zh-TW" altLang="en-US" sz="2900"/>
              <a:t>以兩個 </a:t>
            </a:r>
            <a:r>
              <a:rPr lang="en-US" altLang="zh-TW" sz="2900"/>
              <a:t>Bytes </a:t>
            </a:r>
            <a:r>
              <a:rPr lang="zh-TW" altLang="en-US" sz="2900"/>
              <a:t>表示這個資料元件的資料型態</a:t>
            </a:r>
            <a:r>
              <a:rPr lang="en-US" altLang="zh-TW" sz="2900"/>
              <a:t>(data type)</a:t>
            </a:r>
            <a:r>
              <a:rPr lang="zh-TW" altLang="en-US" sz="2900"/>
              <a:t>。</a:t>
            </a:r>
          </a:p>
          <a:p>
            <a:pPr lvl="1">
              <a:lnSpc>
                <a:spcPct val="90000"/>
              </a:lnSpc>
            </a:pPr>
            <a:r>
              <a:rPr lang="zh-TW" altLang="en-US">
                <a:latin typeface="新細明體" panose="02020500000000000000" pitchFamily="18" charset="-120"/>
              </a:rPr>
              <a:t>例如日期的</a:t>
            </a:r>
            <a:r>
              <a:rPr lang="en-US" altLang="zh-TW">
                <a:latin typeface="新細明體" panose="02020500000000000000" pitchFamily="18" charset="-120"/>
              </a:rPr>
              <a:t>VR</a:t>
            </a:r>
            <a:r>
              <a:rPr lang="zh-TW" altLang="en-US">
                <a:latin typeface="新細明體" panose="02020500000000000000" pitchFamily="18" charset="-120"/>
              </a:rPr>
              <a:t>用</a:t>
            </a:r>
            <a:r>
              <a:rPr lang="en-US" altLang="zh-TW">
                <a:latin typeface="新細明體" panose="02020500000000000000" pitchFamily="18" charset="-120"/>
              </a:rPr>
              <a:t>DA (Date)</a:t>
            </a:r>
            <a:r>
              <a:rPr lang="zh-TW" altLang="en-US">
                <a:latin typeface="新細明體" panose="02020500000000000000" pitchFamily="18" charset="-120"/>
              </a:rPr>
              <a:t>表示。</a:t>
            </a:r>
          </a:p>
          <a:p>
            <a:pPr lvl="1">
              <a:lnSpc>
                <a:spcPct val="90000"/>
              </a:lnSpc>
            </a:pPr>
            <a:r>
              <a:rPr lang="zh-TW" altLang="en-US">
                <a:latin typeface="新細明體" panose="02020500000000000000" pitchFamily="18" charset="-120"/>
              </a:rPr>
              <a:t>浮點數則用</a:t>
            </a:r>
            <a:r>
              <a:rPr lang="en-US" altLang="zh-TW">
                <a:latin typeface="新細明體" panose="02020500000000000000" pitchFamily="18" charset="-120"/>
              </a:rPr>
              <a:t>FP(Float Point)</a:t>
            </a:r>
            <a:r>
              <a:rPr lang="zh-TW" altLang="en-US">
                <a:latin typeface="新細明體" panose="02020500000000000000" pitchFamily="18" charset="-120"/>
              </a:rPr>
              <a:t>表示。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latin typeface="新細明體" panose="02020500000000000000" pitchFamily="18" charset="-120"/>
              </a:rPr>
              <a:t>PN</a:t>
            </a:r>
            <a:r>
              <a:rPr lang="zh-TW" altLang="en-US">
                <a:latin typeface="新細明體" panose="02020500000000000000" pitchFamily="18" charset="-120"/>
              </a:rPr>
              <a:t>，表示有關名字的描述</a:t>
            </a:r>
            <a:r>
              <a:rPr lang="en-US" altLang="zh-TW">
                <a:latin typeface="新細明體" panose="02020500000000000000" pitchFamily="18" charset="-12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latin typeface="新細明體" panose="02020500000000000000" pitchFamily="18" charset="-120"/>
              </a:rPr>
              <a:t>VR = TM  </a:t>
            </a:r>
            <a:r>
              <a:rPr lang="zh-TW" altLang="en-US">
                <a:latin typeface="新細明體" panose="02020500000000000000" pitchFamily="18" charset="-120"/>
              </a:rPr>
              <a:t>表示 </a:t>
            </a:r>
            <a:r>
              <a:rPr lang="en-US" altLang="zh-TW">
                <a:latin typeface="新細明體" panose="02020500000000000000" pitchFamily="18" charset="-120"/>
              </a:rPr>
              <a:t>time</a:t>
            </a:r>
            <a:r>
              <a:rPr lang="zh-TW" altLang="en-US">
                <a:latin typeface="新細明體" panose="02020500000000000000" pitchFamily="18" charset="-120"/>
              </a:rPr>
              <a:t>，為時間的資料型別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latin typeface="新細明體" panose="02020500000000000000" pitchFamily="18" charset="-120"/>
              </a:rPr>
              <a:t>VR = UI  </a:t>
            </a:r>
            <a:r>
              <a:rPr lang="zh-TW" altLang="en-US">
                <a:latin typeface="新細明體" panose="02020500000000000000" pitchFamily="18" charset="-120"/>
              </a:rPr>
              <a:t>為表示 </a:t>
            </a:r>
            <a:r>
              <a:rPr lang="en-US" altLang="zh-TW">
                <a:latin typeface="新細明體" panose="02020500000000000000" pitchFamily="18" charset="-120"/>
              </a:rPr>
              <a:t>UID </a:t>
            </a:r>
            <a:r>
              <a:rPr lang="zh-TW" altLang="en-US">
                <a:latin typeface="新細明體" panose="02020500000000000000" pitchFamily="18" charset="-120"/>
              </a:rPr>
              <a:t>為唯一識別碼的資料型別</a:t>
            </a:r>
          </a:p>
          <a:p>
            <a:pPr>
              <a:lnSpc>
                <a:spcPct val="90000"/>
              </a:lnSpc>
            </a:pPr>
            <a:r>
              <a:rPr lang="zh-TW" altLang="en-US" sz="3100" smtClean="0"/>
              <a:t>參考</a:t>
            </a:r>
            <a:r>
              <a:rPr lang="en-US" altLang="zh-TW" sz="310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zh-TW" smtClean="0"/>
              <a:t>http</a:t>
            </a:r>
            <a:r>
              <a:rPr lang="en-US" altLang="zh-TW"/>
              <a:t>://dicom.nema.org/dicom/2013/output/chtml/part05/sect_6.2.html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3957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>
          <a:xfrm>
            <a:off x="2495550" y="1"/>
            <a:ext cx="7772400" cy="836613"/>
          </a:xfrm>
        </p:spPr>
        <p:txBody>
          <a:bodyPr/>
          <a:lstStyle/>
          <a:p>
            <a:pPr algn="ctr"/>
            <a:r>
              <a:rPr lang="en-US" altLang="zh-TW"/>
              <a:t>Value Length</a:t>
            </a:r>
            <a:endParaRPr lang="zh-TW" altLang="en-US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991" y="1341438"/>
            <a:ext cx="9806609" cy="4678362"/>
          </a:xfrm>
        </p:spPr>
        <p:txBody>
          <a:bodyPr/>
          <a:lstStyle/>
          <a:p>
            <a:r>
              <a:rPr lang="en-US" altLang="zh-TW"/>
              <a:t>Value Length </a:t>
            </a:r>
          </a:p>
          <a:p>
            <a:pPr lvl="1"/>
            <a:r>
              <a:rPr lang="zh-TW" altLang="en-US"/>
              <a:t>每個 </a:t>
            </a:r>
            <a:r>
              <a:rPr lang="en-US" altLang="zh-TW"/>
              <a:t>data element </a:t>
            </a:r>
            <a:r>
              <a:rPr lang="zh-TW" altLang="en-US"/>
              <a:t>包含一 </a:t>
            </a:r>
            <a:r>
              <a:rPr lang="en-US" altLang="zh-TW"/>
              <a:t>Value Length</a:t>
            </a:r>
            <a:r>
              <a:rPr lang="zh-TW" altLang="en-US"/>
              <a:t>，以此指定實際數值 </a:t>
            </a:r>
            <a:r>
              <a:rPr lang="en-US" altLang="zh-TW"/>
              <a:t>(Value Field </a:t>
            </a:r>
            <a:r>
              <a:rPr lang="zh-TW" altLang="en-US"/>
              <a:t>的長度</a:t>
            </a:r>
            <a:r>
              <a:rPr lang="en-US" altLang="zh-TW"/>
              <a:t>)</a:t>
            </a:r>
          </a:p>
          <a:p>
            <a:pPr lvl="2"/>
            <a:r>
              <a:rPr lang="en-US" altLang="zh-TW">
                <a:solidFill>
                  <a:srgbClr val="FF0000"/>
                </a:solidFill>
              </a:rPr>
              <a:t>Implicit VR</a:t>
            </a:r>
            <a:r>
              <a:rPr lang="en-US" altLang="zh-TW"/>
              <a:t>: Value Length </a:t>
            </a:r>
            <a:r>
              <a:rPr lang="zh-TW" altLang="en-US"/>
              <a:t>固定為 </a:t>
            </a:r>
            <a:r>
              <a:rPr lang="en-US" altLang="zh-TW"/>
              <a:t>4bytes</a:t>
            </a:r>
          </a:p>
          <a:p>
            <a:pPr lvl="2"/>
            <a:r>
              <a:rPr lang="en-US" altLang="zh-TW" b="1">
                <a:solidFill>
                  <a:srgbClr val="FF0000"/>
                </a:solidFill>
              </a:rPr>
              <a:t>explicit VR </a:t>
            </a:r>
            <a:r>
              <a:rPr lang="en-US" altLang="zh-TW"/>
              <a:t>: Value Length </a:t>
            </a:r>
            <a:r>
              <a:rPr lang="zh-TW" altLang="en-US"/>
              <a:t>依據 </a:t>
            </a:r>
            <a:r>
              <a:rPr lang="en-US" altLang="zh-TW"/>
              <a:t>VR(</a:t>
            </a:r>
            <a:r>
              <a:rPr lang="zh-TW" altLang="en-US"/>
              <a:t>資料型態</a:t>
            </a:r>
            <a:r>
              <a:rPr lang="en-US" altLang="zh-TW"/>
              <a:t>)</a:t>
            </a:r>
            <a:r>
              <a:rPr lang="zh-TW" altLang="en-US"/>
              <a:t>可為 </a:t>
            </a:r>
            <a:r>
              <a:rPr lang="en-US" altLang="zh-TW"/>
              <a:t>2 or 4 bytes</a:t>
            </a:r>
          </a:p>
          <a:p>
            <a:pPr lvl="1"/>
            <a:r>
              <a:rPr lang="en-US" altLang="zh-TW"/>
              <a:t>Value Length </a:t>
            </a:r>
            <a:r>
              <a:rPr lang="zh-TW" altLang="en-US"/>
              <a:t>不包含 </a:t>
            </a:r>
            <a:r>
              <a:rPr lang="en-US" altLang="zh-TW"/>
              <a:t>Tag </a:t>
            </a:r>
            <a:r>
              <a:rPr lang="zh-TW" altLang="en-US"/>
              <a:t>、</a:t>
            </a:r>
            <a:r>
              <a:rPr lang="en-US" altLang="zh-TW"/>
              <a:t>VR</a:t>
            </a:r>
            <a:r>
              <a:rPr lang="zh-TW" altLang="en-US"/>
              <a:t>、和</a:t>
            </a:r>
            <a:r>
              <a:rPr lang="en-US" altLang="zh-TW"/>
              <a:t>Value Length</a:t>
            </a:r>
            <a:r>
              <a:rPr lang="zh-TW" altLang="en-US"/>
              <a:t>本身長度。</a:t>
            </a:r>
          </a:p>
        </p:txBody>
      </p:sp>
    </p:spTree>
    <p:extLst>
      <p:ext uri="{BB962C8B-B14F-4D97-AF65-F5344CB8AC3E}">
        <p14:creationId xmlns:p14="http://schemas.microsoft.com/office/powerpoint/2010/main" val="4209711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674687"/>
          </a:xfrm>
        </p:spPr>
        <p:txBody>
          <a:bodyPr/>
          <a:lstStyle/>
          <a:p>
            <a:pPr algn="ctr"/>
            <a:r>
              <a:rPr lang="zh-TW" altLang="en-US" sz="3400">
                <a:latin typeface="細明體" panose="02020509000000000000" pitchFamily="49" charset="-120"/>
                <a:ea typeface="細明體" panose="02020509000000000000" pitchFamily="49" charset="-120"/>
              </a:rPr>
              <a:t>基本 </a:t>
            </a:r>
            <a:r>
              <a:rPr lang="en-US" altLang="zh-TW" sz="3400">
                <a:latin typeface="細明體" panose="02020509000000000000" pitchFamily="49" charset="-120"/>
                <a:ea typeface="細明體" panose="02020509000000000000" pitchFamily="49" charset="-120"/>
              </a:rPr>
              <a:t>DICOM </a:t>
            </a:r>
            <a:r>
              <a:rPr lang="zh-TW" altLang="en-US" sz="3400">
                <a:latin typeface="細明體" panose="02020509000000000000" pitchFamily="49" charset="-120"/>
                <a:ea typeface="細明體" panose="02020509000000000000" pitchFamily="49" charset="-120"/>
              </a:rPr>
              <a:t>物件解讀</a:t>
            </a:r>
          </a:p>
        </p:txBody>
      </p:sp>
      <p:graphicFrame>
        <p:nvGraphicFramePr>
          <p:cNvPr id="614403" name="Object 3"/>
          <p:cNvGraphicFramePr>
            <a:graphicFrameLocks noChangeAspect="1"/>
          </p:cNvGraphicFramePr>
          <p:nvPr/>
        </p:nvGraphicFramePr>
        <p:xfrm>
          <a:off x="1992314" y="333375"/>
          <a:ext cx="7921625" cy="476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文件" r:id="rId3" imgW="5713216" imgH="4487569" progId="Word.Document.8">
                  <p:embed/>
                </p:oleObj>
              </mc:Choice>
              <mc:Fallback>
                <p:oleObj name="文件" r:id="rId3" imgW="5713216" imgH="4487569" progId="Word.Document.8">
                  <p:embed/>
                  <p:pic>
                    <p:nvPicPr>
                      <p:cNvPr id="6144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4" y="333375"/>
                        <a:ext cx="7921625" cy="476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04" name="Text Box 4"/>
          <p:cNvSpPr txBox="1">
            <a:spLocks noChangeArrowheads="1"/>
          </p:cNvSpPr>
          <p:nvPr/>
        </p:nvSpPr>
        <p:spPr bwMode="auto">
          <a:xfrm>
            <a:off x="2316164" y="4652964"/>
            <a:ext cx="8351837" cy="237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2000">
                <a:latin typeface="Tahoma" panose="020B0604030504040204" pitchFamily="34" charset="0"/>
              </a:rPr>
              <a:t>以</a:t>
            </a:r>
            <a:r>
              <a:rPr lang="en-US" altLang="zh-TW" sz="2000">
                <a:latin typeface="Tahoma" panose="020B0604030504040204" pitchFamily="34" charset="0"/>
              </a:rPr>
              <a:t>Implicit VR </a:t>
            </a:r>
            <a:r>
              <a:rPr lang="zh-TW" altLang="en-US" sz="2000">
                <a:latin typeface="Tahoma" panose="020B0604030504040204" pitchFamily="34" charset="0"/>
              </a:rPr>
              <a:t>組合成的 </a:t>
            </a:r>
            <a:r>
              <a:rPr lang="en-US" altLang="zh-TW" sz="2000">
                <a:latin typeface="Tahoma" panose="020B0604030504040204" pitchFamily="34" charset="0"/>
              </a:rPr>
              <a:t>DICOM </a:t>
            </a:r>
            <a:r>
              <a:rPr lang="zh-TW" altLang="en-US" sz="2000">
                <a:latin typeface="Tahoma" panose="020B0604030504040204" pitchFamily="34" charset="0"/>
              </a:rPr>
              <a:t>物件實體，其每個 </a:t>
            </a:r>
          </a:p>
          <a:p>
            <a:pPr>
              <a:spcBef>
                <a:spcPct val="50000"/>
              </a:spcBef>
            </a:pPr>
            <a:r>
              <a:rPr lang="en-US" altLang="zh-TW" sz="2000">
                <a:latin typeface="Tahoma" panose="020B0604030504040204" pitchFamily="34" charset="0"/>
              </a:rPr>
              <a:t>Data Element </a:t>
            </a:r>
            <a:r>
              <a:rPr lang="zh-TW" altLang="en-US" sz="2000">
                <a:latin typeface="Tahoma" panose="020B0604030504040204" pitchFamily="34" charset="0"/>
              </a:rPr>
              <a:t>包含三個欄位</a:t>
            </a:r>
            <a:r>
              <a:rPr lang="en-US" altLang="zh-TW" sz="2000">
                <a:latin typeface="Tahoma" panose="020B0604030504040204" pitchFamily="34" charset="0"/>
              </a:rPr>
              <a:t>: tag</a:t>
            </a:r>
            <a:r>
              <a:rPr lang="zh-TW" altLang="en-US" sz="2000">
                <a:latin typeface="Tahoma" panose="020B0604030504040204" pitchFamily="34" charset="0"/>
              </a:rPr>
              <a:t>、</a:t>
            </a:r>
            <a:r>
              <a:rPr lang="en-US" altLang="zh-TW" sz="2000">
                <a:latin typeface="Tahoma" panose="020B0604030504040204" pitchFamily="34" charset="0"/>
              </a:rPr>
              <a:t>value length</a:t>
            </a:r>
            <a:r>
              <a:rPr lang="zh-TW" altLang="en-US" sz="2000">
                <a:latin typeface="Tahoma" panose="020B0604030504040204" pitchFamily="34" charset="0"/>
              </a:rPr>
              <a:t>、</a:t>
            </a:r>
            <a:r>
              <a:rPr lang="en-US" altLang="zh-TW" sz="2000">
                <a:latin typeface="Tahoma" panose="020B0604030504040204" pitchFamily="34" charset="0"/>
              </a:rPr>
              <a:t>value field</a:t>
            </a:r>
            <a:r>
              <a:rPr lang="zh-TW" altLang="en-US" sz="2000">
                <a:latin typeface="Tahoma" panose="020B0604030504040204" pitchFamily="34" charset="0"/>
              </a:rPr>
              <a:t>。</a:t>
            </a:r>
          </a:p>
          <a:p>
            <a:pPr>
              <a:spcBef>
                <a:spcPct val="50000"/>
              </a:spcBef>
            </a:pPr>
            <a:r>
              <a:rPr lang="en-US" altLang="zh-TW" sz="2000">
                <a:latin typeface="Tahoma" panose="020B0604030504040204" pitchFamily="34" charset="0"/>
              </a:rPr>
              <a:t>Tag: 4 bytes</a:t>
            </a:r>
            <a:r>
              <a:rPr lang="zh-TW" altLang="en-US" sz="2000">
                <a:latin typeface="Tahoma" panose="020B0604030504040204" pitchFamily="34" charset="0"/>
              </a:rPr>
              <a:t>，</a:t>
            </a:r>
            <a:r>
              <a:rPr lang="en-US" altLang="zh-TW" sz="2000">
                <a:latin typeface="Tahoma" panose="020B0604030504040204" pitchFamily="34" charset="0"/>
              </a:rPr>
              <a:t>value length: 4 bytes</a:t>
            </a:r>
            <a:r>
              <a:rPr lang="zh-TW" altLang="en-US" sz="2000">
                <a:latin typeface="Tahoma" panose="020B0604030504040204" pitchFamily="34" charset="0"/>
              </a:rPr>
              <a:t>， </a:t>
            </a:r>
            <a:r>
              <a:rPr lang="en-US" altLang="zh-TW" sz="2000">
                <a:latin typeface="Tahoma" panose="020B0604030504040204" pitchFamily="34" charset="0"/>
              </a:rPr>
              <a:t>value field </a:t>
            </a:r>
            <a:r>
              <a:rPr lang="zh-TW" altLang="en-US" sz="2000">
                <a:latin typeface="Tahoma" panose="020B0604030504040204" pitchFamily="34" charset="0"/>
              </a:rPr>
              <a:t>的長度由 </a:t>
            </a:r>
            <a:r>
              <a:rPr lang="en-US" altLang="zh-TW" sz="2000">
                <a:latin typeface="Tahoma" panose="020B0604030504040204" pitchFamily="34" charset="0"/>
              </a:rPr>
              <a:t>value length</a:t>
            </a:r>
            <a:r>
              <a:rPr lang="zh-TW" altLang="en-US" sz="2000">
                <a:latin typeface="Tahoma" panose="020B0604030504040204" pitchFamily="34" charset="0"/>
              </a:rPr>
              <a:t>。因此從</a:t>
            </a:r>
            <a:r>
              <a:rPr lang="en-US" altLang="zh-TW" sz="2000">
                <a:latin typeface="Tahoma" panose="020B0604030504040204" pitchFamily="34" charset="0"/>
              </a:rPr>
              <a:t>DICOM </a:t>
            </a:r>
            <a:r>
              <a:rPr lang="zh-TW" altLang="en-US" sz="2000">
                <a:latin typeface="Tahoma" panose="020B0604030504040204" pitchFamily="34" charset="0"/>
              </a:rPr>
              <a:t>物件的第一個 </a:t>
            </a:r>
            <a:r>
              <a:rPr lang="en-US" altLang="zh-TW" sz="2000">
                <a:latin typeface="Tahoma" panose="020B0604030504040204" pitchFamily="34" charset="0"/>
              </a:rPr>
              <a:t>Data Element </a:t>
            </a:r>
            <a:r>
              <a:rPr lang="zh-TW" altLang="en-US" sz="2000">
                <a:latin typeface="Tahoma" panose="020B0604030504040204" pitchFamily="34" charset="0"/>
              </a:rPr>
              <a:t>開始，</a:t>
            </a:r>
            <a:r>
              <a:rPr lang="en-US" altLang="zh-TW" sz="2000">
                <a:latin typeface="Tahoma" panose="020B0604030504040204" pitchFamily="34" charset="0"/>
              </a:rPr>
              <a:t>DICOM </a:t>
            </a:r>
            <a:r>
              <a:rPr lang="zh-TW" altLang="en-US" sz="2000">
                <a:latin typeface="Tahoma" panose="020B0604030504040204" pitchFamily="34" charset="0"/>
              </a:rPr>
              <a:t>物件解讀程式可依序解讀物件各欄位的內容。 </a:t>
            </a:r>
          </a:p>
          <a:p>
            <a:pPr>
              <a:spcBef>
                <a:spcPct val="50000"/>
              </a:spcBef>
            </a:pPr>
            <a:endParaRPr lang="zh-TW" altLang="en-US" sz="20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0799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458787"/>
          </a:xfrm>
        </p:spPr>
        <p:txBody>
          <a:bodyPr/>
          <a:lstStyle/>
          <a:p>
            <a:pPr algn="ctr"/>
            <a:r>
              <a:rPr lang="en-US" altLang="zh-TW" sz="3800"/>
              <a:t>Explicit VR or Implicit VR</a:t>
            </a:r>
            <a:r>
              <a:rPr lang="zh-TW" altLang="en-US" sz="3800"/>
              <a:t/>
            </a:r>
            <a:br>
              <a:rPr lang="zh-TW" altLang="en-US" sz="3800"/>
            </a:br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51088" y="1412876"/>
            <a:ext cx="7772400" cy="4752975"/>
          </a:xfrm>
        </p:spPr>
        <p:txBody>
          <a:bodyPr/>
          <a:lstStyle/>
          <a:p>
            <a:r>
              <a:rPr lang="en-US" altLang="zh-TW"/>
              <a:t>DICOM data set </a:t>
            </a:r>
            <a:r>
              <a:rPr lang="zh-TW" altLang="en-US"/>
              <a:t>有兩種編碼方式</a:t>
            </a:r>
          </a:p>
          <a:p>
            <a:pPr lvl="1"/>
            <a:r>
              <a:rPr lang="en-US" altLang="zh-TW"/>
              <a:t>explicit VR and implicit VR</a:t>
            </a:r>
            <a:endParaRPr lang="zh-TW" altLang="en-US"/>
          </a:p>
          <a:p>
            <a:pPr lvl="1"/>
            <a:r>
              <a:rPr lang="en-US" altLang="zh-TW"/>
              <a:t>VR</a:t>
            </a:r>
            <a:r>
              <a:rPr lang="zh-TW" altLang="en-US"/>
              <a:t>只出現在外顯示</a:t>
            </a:r>
            <a:r>
              <a:rPr lang="en-US" altLang="zh-TW"/>
              <a:t>(explicit VR)</a:t>
            </a:r>
            <a:r>
              <a:rPr lang="zh-TW" altLang="en-US"/>
              <a:t>編碼方式的 </a:t>
            </a:r>
            <a:r>
              <a:rPr lang="en-US" altLang="zh-TW"/>
              <a:t>DICOM </a:t>
            </a:r>
            <a:r>
              <a:rPr lang="zh-TW" altLang="en-US"/>
              <a:t>物件中。隱含式</a:t>
            </a:r>
            <a:r>
              <a:rPr lang="en-US" altLang="zh-TW"/>
              <a:t>(implicit VR)</a:t>
            </a:r>
            <a:r>
              <a:rPr lang="zh-TW" altLang="en-US"/>
              <a:t>編碼方式組成的 </a:t>
            </a:r>
            <a:r>
              <a:rPr lang="en-US" altLang="zh-TW"/>
              <a:t>DICOM </a:t>
            </a:r>
            <a:r>
              <a:rPr lang="zh-TW" altLang="en-US"/>
              <a:t>物件並不包含 </a:t>
            </a:r>
            <a:r>
              <a:rPr lang="en-US" altLang="zh-TW"/>
              <a:t>VR </a:t>
            </a:r>
            <a:r>
              <a:rPr lang="zh-TW" altLang="en-US"/>
              <a:t>此欄位。</a:t>
            </a:r>
            <a:endParaRPr lang="en-US" altLang="zh-TW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3723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1794" y="0"/>
            <a:ext cx="10972800" cy="1143000"/>
          </a:xfrm>
        </p:spPr>
        <p:txBody>
          <a:bodyPr/>
          <a:lstStyle/>
          <a:p>
            <a:r>
              <a:rPr lang="en-US" altLang="zh-TW"/>
              <a:t>Implicit VR </a:t>
            </a:r>
            <a:r>
              <a:rPr lang="zh-TW" altLang="en-US" smtClean="0"/>
              <a:t> </a:t>
            </a:r>
            <a:r>
              <a:rPr lang="en-US" altLang="zh-TW" smtClean="0"/>
              <a:t>data element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86310" y="5835721"/>
            <a:ext cx="10972800" cy="1022279"/>
          </a:xfrm>
        </p:spPr>
        <p:txBody>
          <a:bodyPr/>
          <a:lstStyle/>
          <a:p>
            <a:r>
              <a:rPr lang="en-US" altLang="zh-TW"/>
              <a:t>http://dicom.nema.org/dicom/2013/output/chtml/part05/chapter_7.html#sect_7.1.3</a:t>
            </a:r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40" y="921356"/>
            <a:ext cx="1178047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7002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Explicit VR of OB, OW, OF, SQ, UT or UN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2481"/>
            <a:ext cx="1219200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312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Data Element with Explicit VR </a:t>
            </a:r>
            <a:r>
              <a:rPr lang="en-US" altLang="zh-TW" smtClean="0"/>
              <a:t>others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48" y="1486698"/>
            <a:ext cx="12052852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668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9113" y="-73232"/>
            <a:ext cx="10972800" cy="1143000"/>
          </a:xfrm>
        </p:spPr>
        <p:txBody>
          <a:bodyPr/>
          <a:lstStyle/>
          <a:p>
            <a:r>
              <a:rPr lang="zh-TW" altLang="en-US" smtClean="0"/>
              <a:t>繪製醫學影像初體驗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9575" y="884588"/>
            <a:ext cx="3617844" cy="2835965"/>
          </a:xfrm>
        </p:spPr>
        <p:txBody>
          <a:bodyPr/>
          <a:lstStyle/>
          <a:p>
            <a:r>
              <a:rPr lang="zh-TW" altLang="en-US" smtClean="0"/>
              <a:t>設定圖片來源</a:t>
            </a:r>
            <a:endParaRPr lang="en-US" altLang="zh-TW" smtClean="0"/>
          </a:p>
          <a:p>
            <a:pPr lvl="1"/>
            <a:r>
              <a:rPr lang="zh-TW" altLang="en-US" smtClean="0"/>
              <a:t> </a:t>
            </a:r>
            <a:r>
              <a:rPr lang="en-US" altLang="zh-TW" smtClean="0"/>
              <a:t>HTTPGetBinaryData</a:t>
            </a:r>
            <a:r>
              <a:rPr lang="en-US" altLang="zh-TW"/>
              <a:t>("imgDir/US1.dcm"); </a:t>
            </a:r>
          </a:p>
          <a:p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853" y="884588"/>
            <a:ext cx="7867650" cy="2650785"/>
          </a:xfrm>
          <a:prstGeom prst="rect">
            <a:avLst/>
          </a:prstGeom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0" y="3777230"/>
            <a:ext cx="12122425" cy="3568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mtClean="0"/>
              <a:t>設定來源資料陣列</a:t>
            </a:r>
            <a:endParaRPr lang="en-US" altLang="zh-TW" smtClean="0"/>
          </a:p>
          <a:p>
            <a:pPr lvl="1"/>
            <a:r>
              <a:rPr lang="en-US" altLang="zh-TW" smtClean="0"/>
              <a:t>dicomData= DataView(ret);</a:t>
            </a:r>
          </a:p>
          <a:p>
            <a:pPr lvl="1"/>
            <a:r>
              <a:rPr lang="zh-TW" altLang="en-US" smtClean="0"/>
              <a:t>參考 </a:t>
            </a:r>
            <a:r>
              <a:rPr lang="en-US" altLang="zh-TW" smtClean="0"/>
              <a:t>JS</a:t>
            </a:r>
            <a:r>
              <a:rPr lang="zh-TW" altLang="en-US" smtClean="0"/>
              <a:t> </a:t>
            </a:r>
            <a:r>
              <a:rPr lang="en-US" altLang="zh-TW" smtClean="0"/>
              <a:t>DataView</a:t>
            </a:r>
            <a:r>
              <a:rPr lang="zh-TW" altLang="en-US" smtClean="0"/>
              <a:t> 函式</a:t>
            </a:r>
            <a:endParaRPr lang="en-US" altLang="zh-TW" smtClean="0"/>
          </a:p>
          <a:p>
            <a:pPr lvl="2"/>
            <a:r>
              <a:rPr lang="en-US" altLang="zh-TW"/>
              <a:t>https://</a:t>
            </a:r>
            <a:r>
              <a:rPr lang="en-US" altLang="zh-TW" smtClean="0"/>
              <a:t>developer.mozilla.org/zh-TW/docs/Web/JavaScript/Reference/Global_Objects/DataView</a:t>
            </a:r>
          </a:p>
          <a:p>
            <a:pPr lvl="2"/>
            <a:r>
              <a:rPr lang="en-US" altLang="zh-TW"/>
              <a:t>https://www.puritys.me/docs-blog/article-294-Javascript-%E8%99%95%E7%90%86-Binary-%E8%B3%87%E6%96%99---ArrayBuffer.html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63915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分析</a:t>
            </a:r>
            <a:r>
              <a:rPr lang="en-US" altLang="zh-TW"/>
              <a:t>DICOM </a:t>
            </a:r>
            <a:r>
              <a:rPr lang="zh-TW" altLang="en-US"/>
              <a:t>影像規格</a:t>
            </a:r>
            <a:r>
              <a:rPr lang="zh-TW" altLang="en-US" smtClean="0"/>
              <a:t>練習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smtClean="0"/>
              <a:t>下載一個 </a:t>
            </a:r>
            <a:r>
              <a:rPr lang="en-US" altLang="zh-TW" smtClean="0"/>
              <a:t>DICOM</a:t>
            </a:r>
            <a:r>
              <a:rPr lang="zh-TW" altLang="en-US" smtClean="0"/>
              <a:t> 檔</a:t>
            </a:r>
            <a:endParaRPr lang="en-US" altLang="zh-TW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mtClean="0"/>
              <a:t>使用工具解析 </a:t>
            </a:r>
            <a:r>
              <a:rPr lang="en-US" altLang="zh-TW" smtClean="0"/>
              <a:t>DICOM</a:t>
            </a:r>
            <a:r>
              <a:rPr lang="zh-TW" altLang="en-US" smtClean="0"/>
              <a:t> </a:t>
            </a:r>
            <a:r>
              <a:rPr lang="en-US" altLang="zh-TW" smtClean="0"/>
              <a:t>tags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mtClean="0"/>
              <a:t>使用 </a:t>
            </a:r>
            <a:r>
              <a:rPr lang="en-US" altLang="zh-TW" smtClean="0"/>
              <a:t>VS</a:t>
            </a:r>
            <a:r>
              <a:rPr lang="zh-TW" altLang="en-US" smtClean="0"/>
              <a:t> </a:t>
            </a:r>
            <a:r>
              <a:rPr lang="en-US" altLang="zh-TW" smtClean="0"/>
              <a:t>code hexDump </a:t>
            </a:r>
            <a:r>
              <a:rPr lang="zh-TW" altLang="en-US" smtClean="0"/>
              <a:t>推算 </a:t>
            </a:r>
            <a:r>
              <a:rPr lang="en-US" altLang="zh-TW" smtClean="0"/>
              <a:t>(7feo,0010) </a:t>
            </a:r>
            <a:r>
              <a:rPr lang="zh-TW" altLang="en-US" smtClean="0"/>
              <a:t>標籤的起始位置</a:t>
            </a:r>
            <a:endParaRPr lang="en-US" altLang="zh-TW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mtClean="0"/>
              <a:t>修改影像呈現程式</a:t>
            </a:r>
            <a:endParaRPr lang="en-US" altLang="zh-TW" smtClean="0"/>
          </a:p>
          <a:p>
            <a:pPr marL="914400" lvl="1" indent="-514350">
              <a:buFont typeface="+mj-lt"/>
              <a:buAutoNum type="arabicPeriod"/>
            </a:pPr>
            <a:r>
              <a:rPr lang="zh-TW" altLang="en-US" smtClean="0"/>
              <a:t>影像資料來源</a:t>
            </a:r>
            <a:endParaRPr lang="en-US" altLang="zh-TW" smtClean="0"/>
          </a:p>
          <a:p>
            <a:pPr marL="914400" lvl="1" indent="-514350">
              <a:buFont typeface="+mj-lt"/>
              <a:buAutoNum type="arabicPeriod"/>
            </a:pPr>
            <a:r>
              <a:rPr lang="zh-TW" altLang="en-US" smtClean="0"/>
              <a:t>影像規格參數</a:t>
            </a:r>
            <a:endParaRPr lang="en-US" altLang="zh-TW" smtClean="0"/>
          </a:p>
          <a:p>
            <a:pPr marL="914400" lvl="1" indent="-514350">
              <a:buFont typeface="+mj-lt"/>
              <a:buAutoNum type="arabicPeriod"/>
            </a:pPr>
            <a:r>
              <a:rPr lang="zh-TW" altLang="en-US" smtClean="0"/>
              <a:t>像素起始位置</a:t>
            </a:r>
            <a:endParaRPr lang="en-US" altLang="zh-TW" smtClean="0"/>
          </a:p>
          <a:p>
            <a:pPr marL="914400" lvl="1" indent="-514350">
              <a:buFont typeface="+mj-lt"/>
              <a:buAutoNum type="arabicPeriod"/>
            </a:pPr>
            <a:r>
              <a:rPr lang="zh-TW" altLang="en-US" smtClean="0"/>
              <a:t>看看可否恰當呈現下載之影</a:t>
            </a:r>
            <a:r>
              <a:rPr lang="zh-TW" altLang="en-US"/>
              <a:t>像</a:t>
            </a:r>
          </a:p>
        </p:txBody>
      </p:sp>
    </p:spTree>
    <p:extLst>
      <p:ext uri="{BB962C8B-B14F-4D97-AF65-F5344CB8AC3E}">
        <p14:creationId xmlns:p14="http://schemas.microsoft.com/office/powerpoint/2010/main" val="34597516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影像縮放、平移大挑戰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現行範例中影像長寬與 </a:t>
            </a:r>
            <a:r>
              <a:rPr lang="en-US" altLang="zh-TW" smtClean="0"/>
              <a:t>canvas </a:t>
            </a:r>
            <a:r>
              <a:rPr lang="zh-TW" altLang="en-US" smtClean="0"/>
              <a:t>一樣大</a:t>
            </a:r>
            <a:endParaRPr lang="en-US" altLang="zh-TW" smtClean="0"/>
          </a:p>
          <a:p>
            <a:r>
              <a:rPr lang="zh-TW" altLang="en-US" b="1" smtClean="0">
                <a:solidFill>
                  <a:srgbClr val="FF0000"/>
                </a:solidFill>
              </a:rPr>
              <a:t>實務上，影像會平移及縮放</a:t>
            </a:r>
            <a:endParaRPr lang="en-US" altLang="zh-TW" b="1" smtClean="0">
              <a:solidFill>
                <a:srgbClr val="FF0000"/>
              </a:solidFill>
            </a:endParaRPr>
          </a:p>
          <a:p>
            <a:r>
              <a:rPr lang="zh-TW" altLang="en-US" smtClean="0"/>
              <a:t>可分析</a:t>
            </a:r>
            <a:r>
              <a:rPr lang="en-US" altLang="zh-TW" smtClean="0"/>
              <a:t>:</a:t>
            </a:r>
            <a:r>
              <a:rPr lang="zh-TW" altLang="en-US" smtClean="0"/>
              <a:t>  </a:t>
            </a:r>
            <a:endParaRPr lang="en-US" altLang="zh-TW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mtClean="0"/>
              <a:t>其轉換公式</a:t>
            </a:r>
            <a:endParaRPr lang="en-US" altLang="zh-TW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mtClean="0"/>
              <a:t>寫在程式當中</a:t>
            </a:r>
            <a:endParaRPr lang="en-US" altLang="zh-TW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mtClean="0"/>
              <a:t>設計輸入參數的介面</a:t>
            </a:r>
            <a:endParaRPr lang="en-US" altLang="zh-TW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mtClean="0"/>
              <a:t>看看可否依據參數調整繪製影像</a:t>
            </a:r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8230880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DICOM</a:t>
            </a:r>
            <a:r>
              <a:rPr lang="zh-TW" altLang="en-US" smtClean="0"/>
              <a:t> </a:t>
            </a:r>
            <a:r>
              <a:rPr lang="en-US" altLang="zh-TW" smtClean="0"/>
              <a:t>WADO</a:t>
            </a:r>
            <a:r>
              <a:rPr lang="zh-TW" altLang="en-US" smtClean="0"/>
              <a:t> </a:t>
            </a:r>
            <a:r>
              <a:rPr lang="en-US" altLang="zh-TW" smtClean="0"/>
              <a:t>viewport </a:t>
            </a:r>
            <a:r>
              <a:rPr lang="zh-TW" altLang="en-US" smtClean="0"/>
              <a:t>參數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3564" y="6215865"/>
            <a:ext cx="11448836" cy="523982"/>
          </a:xfrm>
        </p:spPr>
        <p:txBody>
          <a:bodyPr>
            <a:noAutofit/>
          </a:bodyPr>
          <a:lstStyle/>
          <a:p>
            <a:r>
              <a:rPr lang="en-US" altLang="zh-TW" sz="2400"/>
              <a:t>http://dicom.nema.org/medical/dicom/2016a/output/chtml/part18/sect_6.5.8.html</a:t>
            </a:r>
            <a:endParaRPr lang="zh-TW" altLang="en-US" sz="240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65" y="1232898"/>
            <a:ext cx="12144054" cy="481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5070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virtual slide pathology </a:t>
            </a:r>
            <a:r>
              <a:rPr lang="zh-TW" altLang="en-US" smtClean="0"/>
              <a:t>範例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038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9113" y="-73232"/>
            <a:ext cx="10972800" cy="1143000"/>
          </a:xfrm>
        </p:spPr>
        <p:txBody>
          <a:bodyPr/>
          <a:lstStyle/>
          <a:p>
            <a:r>
              <a:rPr lang="zh-TW" altLang="en-US" smtClean="0"/>
              <a:t>繪製醫學影像初體驗</a:t>
            </a:r>
            <a:endParaRPr lang="zh-TW" altLang="en-US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0" y="6450496"/>
            <a:ext cx="12122425" cy="894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mtClean="0"/>
              <a:t>將彩色超音波影像資料轉換成像素顏色。</a:t>
            </a:r>
            <a:endParaRPr lang="en-US" altLang="zh-TW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50" y="876749"/>
            <a:ext cx="1203007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176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9113" y="-73232"/>
            <a:ext cx="10972800" cy="1143000"/>
          </a:xfrm>
        </p:spPr>
        <p:txBody>
          <a:bodyPr/>
          <a:lstStyle/>
          <a:p>
            <a:r>
              <a:rPr lang="zh-TW" altLang="en-US" smtClean="0"/>
              <a:t>繪製醫學影像初體驗</a:t>
            </a:r>
            <a:endParaRPr lang="zh-TW" altLang="en-US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0" y="6450496"/>
            <a:ext cx="12122425" cy="89487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mtClean="0"/>
              <a:t>將</a:t>
            </a:r>
            <a:r>
              <a:rPr lang="en-US" altLang="zh-TW" smtClean="0"/>
              <a:t>MR</a:t>
            </a:r>
            <a:r>
              <a:rPr lang="zh-TW" altLang="en-US" smtClean="0"/>
              <a:t> 資料轉換成 </a:t>
            </a:r>
            <a:r>
              <a:rPr lang="en-US" altLang="zh-TW" smtClean="0"/>
              <a:t>256 </a:t>
            </a:r>
            <a:r>
              <a:rPr lang="zh-TW" altLang="en-US" smtClean="0"/>
              <a:t>像素灰階</a:t>
            </a:r>
            <a:endParaRPr lang="en-US" altLang="zh-TW" smtClean="0"/>
          </a:p>
          <a:p>
            <a:r>
              <a:rPr lang="zh-TW" altLang="en-US" smtClean="0"/>
              <a:t>另一種迴圈寫</a:t>
            </a:r>
            <a:r>
              <a:rPr lang="zh-TW" altLang="en-US"/>
              <a:t>法</a:t>
            </a:r>
            <a:endParaRPr lang="en-US" altLang="zh-TW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4583"/>
            <a:ext cx="12068175" cy="521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56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TW" altLang="en-US" smtClean="0"/>
              <a:t>醫學影像繪圖步驟</a:t>
            </a:r>
            <a:endParaRPr lang="zh-TW" alt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27503"/>
            <a:ext cx="10972800" cy="4188726"/>
          </a:xfrm>
        </p:spPr>
        <p:txBody>
          <a:bodyPr/>
          <a:lstStyle/>
          <a:p>
            <a:pPr eaLnBrk="1" hangingPunct="1"/>
            <a:r>
              <a:rPr lang="zh-TW" altLang="en-US" smtClean="0"/>
              <a:t>設定 </a:t>
            </a:r>
            <a:r>
              <a:rPr lang="en-US" altLang="zh-TW" smtClean="0"/>
              <a:t>DICOM</a:t>
            </a:r>
            <a:r>
              <a:rPr lang="zh-TW" altLang="en-US" smtClean="0"/>
              <a:t> 資料來源</a:t>
            </a:r>
            <a:endParaRPr lang="en-US" altLang="zh-TW" dirty="0" smtClean="0"/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zh-TW" altLang="en-US" smtClean="0"/>
              <a:t>取得 </a:t>
            </a:r>
            <a:r>
              <a:rPr lang="en-US" altLang="zh-TW" smtClean="0"/>
              <a:t>DICOM</a:t>
            </a:r>
            <a:r>
              <a:rPr lang="zh-TW" altLang="en-US" smtClean="0"/>
              <a:t> 檔規格參數 </a:t>
            </a:r>
            <a:r>
              <a:rPr lang="en-US" altLang="zh-TW" smtClean="0"/>
              <a:t>(</a:t>
            </a:r>
            <a:r>
              <a:rPr lang="zh-TW" altLang="en-US" smtClean="0"/>
              <a:t>如大小、灰階或彩色等</a:t>
            </a:r>
            <a:r>
              <a:rPr lang="en-US" altLang="zh-TW" smtClean="0"/>
              <a:t>)</a:t>
            </a:r>
          </a:p>
          <a:p>
            <a:pPr lvl="1"/>
            <a:r>
              <a:rPr lang="zh-TW" altLang="en-US" smtClean="0"/>
              <a:t>最難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依據參數設定程式變數及轉換公式</a:t>
            </a:r>
            <a:endParaRPr lang="en-US" altLang="zh-TW" smtClean="0"/>
          </a:p>
          <a:p>
            <a:pPr lvl="1"/>
            <a:r>
              <a:rPr lang="zh-TW" altLang="en-US" smtClean="0"/>
              <a:t> 小心推算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迴圈畫點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9429832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05673"/>
            <a:ext cx="10972800" cy="1143000"/>
          </a:xfrm>
        </p:spPr>
        <p:txBody>
          <a:bodyPr/>
          <a:lstStyle/>
          <a:p>
            <a:r>
              <a:rPr lang="zh-TW" altLang="en-US" smtClean="0"/>
              <a:t>下載 </a:t>
            </a:r>
            <a:r>
              <a:rPr lang="en-US" altLang="zh-TW" smtClean="0"/>
              <a:t>DICOM </a:t>
            </a:r>
            <a:r>
              <a:rPr lang="zh-TW" altLang="en-US" smtClean="0"/>
              <a:t>資料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9113" y="854771"/>
            <a:ext cx="10972800" cy="4525963"/>
          </a:xfrm>
        </p:spPr>
        <p:txBody>
          <a:bodyPr/>
          <a:lstStyle/>
          <a:p>
            <a:r>
              <a:rPr lang="en-US" altLang="zh-TW" smtClean="0"/>
              <a:t>MEMA DICOM</a:t>
            </a:r>
            <a:r>
              <a:rPr lang="zh-TW" altLang="en-US" smtClean="0"/>
              <a:t> </a:t>
            </a:r>
            <a:endParaRPr lang="en-US" altLang="zh-TW" smtClean="0"/>
          </a:p>
          <a:p>
            <a:pPr lvl="1"/>
            <a:r>
              <a:rPr lang="en-US" altLang="zh-TW" smtClean="0"/>
              <a:t>ftp</a:t>
            </a:r>
            <a:r>
              <a:rPr lang="en-US" altLang="zh-TW"/>
              <a:t>://medical.nema.org/medical/dicom/DataSets/</a:t>
            </a:r>
          </a:p>
          <a:p>
            <a:pPr lvl="1"/>
            <a:r>
              <a:rPr lang="en-US" altLang="zh-TW" smtClean="0"/>
              <a:t>WGs :</a:t>
            </a:r>
            <a:r>
              <a:rPr lang="zh-TW" altLang="en-US" smtClean="0"/>
              <a:t> </a:t>
            </a:r>
            <a:r>
              <a:rPr lang="en-US" altLang="zh-TW" smtClean="0"/>
              <a:t>https</a:t>
            </a:r>
            <a:r>
              <a:rPr lang="en-US" altLang="zh-TW"/>
              <a:t>://www.dicomstandard.org/wgs/</a:t>
            </a:r>
          </a:p>
          <a:p>
            <a:r>
              <a:rPr lang="en-US" altLang="zh-TW" smtClean="0"/>
              <a:t>sourceforge </a:t>
            </a:r>
            <a:r>
              <a:rPr lang="zh-TW" altLang="en-US" smtClean="0"/>
              <a:t>整理的連結</a:t>
            </a:r>
            <a:endParaRPr lang="en-US" altLang="zh-TW"/>
          </a:p>
          <a:p>
            <a:pPr lvl="1"/>
            <a:r>
              <a:rPr lang="en-US" altLang="zh-TW"/>
              <a:t>http://gdcm.sourceforge.net/wiki/index.php/Sample_DataSet</a:t>
            </a:r>
          </a:p>
          <a:p>
            <a:r>
              <a:rPr lang="en-US" altLang="zh-TW" smtClean="0"/>
              <a:t>IHE</a:t>
            </a:r>
            <a:r>
              <a:rPr lang="zh-TW" altLang="en-US" smtClean="0"/>
              <a:t> </a:t>
            </a:r>
            <a:endParaRPr lang="en-US" altLang="zh-TW" smtClean="0"/>
          </a:p>
          <a:p>
            <a:pPr lvl="1"/>
            <a:r>
              <a:rPr lang="en-US" altLang="zh-TW" smtClean="0"/>
              <a:t>ftp</a:t>
            </a:r>
            <a:r>
              <a:rPr lang="en-US" altLang="zh-TW"/>
              <a:t>://ftp.ihe.net</a:t>
            </a:r>
            <a:r>
              <a:rPr lang="en-US" altLang="zh-TW" smtClean="0"/>
              <a:t>/</a:t>
            </a:r>
          </a:p>
          <a:p>
            <a:pPr lvl="1"/>
            <a:r>
              <a:rPr lang="en-US" altLang="zh-TW"/>
              <a:t>ftp://ftp.ihe.net/Connectathon</a:t>
            </a:r>
            <a:r>
              <a:rPr lang="en-US" altLang="zh-TW" smtClean="0"/>
              <a:t>/</a:t>
            </a:r>
          </a:p>
          <a:p>
            <a:r>
              <a:rPr lang="en-US" altLang="zh-TW" smtClean="0"/>
              <a:t>SlicerRT</a:t>
            </a:r>
            <a:endParaRPr lang="en-US" altLang="zh-TW"/>
          </a:p>
          <a:p>
            <a:pPr lvl="1"/>
            <a:r>
              <a:rPr lang="en-US" altLang="zh-TW"/>
              <a:t>https://github.com/SlicerRt/SlicerRtData/tree/master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8735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安裝及使用 </a:t>
            </a:r>
            <a:r>
              <a:rPr lang="en-US" altLang="zh-TW"/>
              <a:t>DICOM viewer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DICOM </a:t>
            </a:r>
            <a:r>
              <a:rPr lang="en-US" altLang="zh-TW" smtClean="0"/>
              <a:t>radiant</a:t>
            </a:r>
          </a:p>
          <a:p>
            <a:pPr lvl="1"/>
            <a:r>
              <a:rPr lang="en-US" altLang="zh-TW" smtClean="0"/>
              <a:t>https</a:t>
            </a:r>
            <a:r>
              <a:rPr lang="en-US" altLang="zh-TW"/>
              <a:t>://www.radiantviewer.com</a:t>
            </a:r>
            <a:r>
              <a:rPr lang="en-US" altLang="zh-TW" smtClean="0"/>
              <a:t>/</a:t>
            </a:r>
          </a:p>
          <a:p>
            <a:r>
              <a:rPr lang="en-US" altLang="zh-TW" smtClean="0"/>
              <a:t>MicroDicom</a:t>
            </a:r>
            <a:endParaRPr lang="en-US" altLang="zh-TW"/>
          </a:p>
          <a:p>
            <a:pPr lvl="1"/>
            <a:r>
              <a:rPr lang="en-US" altLang="zh-TW"/>
              <a:t>http://www.microdicom.com/downloads.html</a:t>
            </a:r>
          </a:p>
          <a:p>
            <a:r>
              <a:rPr lang="en-US" altLang="zh-TW"/>
              <a:t>https://www.dicomlibrary.com</a:t>
            </a:r>
            <a:r>
              <a:rPr lang="en-US" altLang="zh-TW" smtClean="0"/>
              <a:t>/</a:t>
            </a:r>
          </a:p>
          <a:p>
            <a:pPr lvl="1"/>
            <a:r>
              <a:rPr lang="en-US" altLang="zh-TW" smtClean="0"/>
              <a:t>DICOM</a:t>
            </a:r>
            <a:r>
              <a:rPr lang="zh-TW" altLang="en-US" smtClean="0"/>
              <a:t> 檔上傳、匿名化、檢視、及分享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9050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2730" y="0"/>
            <a:ext cx="10972800" cy="1143000"/>
          </a:xfrm>
        </p:spPr>
        <p:txBody>
          <a:bodyPr/>
          <a:lstStyle/>
          <a:p>
            <a:r>
              <a:rPr lang="en-US" altLang="zh-TW" smtClean="0"/>
              <a:t>VS code </a:t>
            </a:r>
            <a:r>
              <a:rPr lang="zh-TW" altLang="en-US" smtClean="0"/>
              <a:t>檢視 </a:t>
            </a:r>
            <a:r>
              <a:rPr lang="en-US" altLang="zh-TW" smtClean="0"/>
              <a:t>DICOM</a:t>
            </a:r>
            <a:r>
              <a:rPr lang="zh-TW" altLang="en-US" smtClean="0"/>
              <a:t> 及 </a:t>
            </a:r>
            <a:r>
              <a:rPr lang="en-US" altLang="zh-TW" smtClean="0"/>
              <a:t>binary </a:t>
            </a:r>
            <a:r>
              <a:rPr lang="zh-TW" altLang="en-US" smtClean="0"/>
              <a:t>檔套件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222513"/>
            <a:ext cx="10972800" cy="5297557"/>
          </a:xfrm>
        </p:spPr>
        <p:txBody>
          <a:bodyPr/>
          <a:lstStyle/>
          <a:p>
            <a:r>
              <a:rPr lang="en-US" altLang="zh-TW"/>
              <a:t>DICOM Tag </a:t>
            </a:r>
            <a:r>
              <a:rPr lang="en-US" altLang="zh-TW" smtClean="0"/>
              <a:t>Dump</a:t>
            </a:r>
          </a:p>
          <a:p>
            <a:endParaRPr lang="en-US" altLang="zh-TW"/>
          </a:p>
          <a:p>
            <a:endParaRPr lang="en-US" altLang="zh-TW" smtClean="0"/>
          </a:p>
          <a:p>
            <a:endParaRPr lang="en-US" altLang="zh-TW"/>
          </a:p>
          <a:p>
            <a:endParaRPr lang="en-US" altLang="zh-TW" smtClean="0"/>
          </a:p>
          <a:p>
            <a:r>
              <a:rPr lang="en-US" altLang="zh-TW" smtClean="0"/>
              <a:t>hexDump   </a:t>
            </a:r>
            <a:endParaRPr lang="en-US" altLang="zh-TW"/>
          </a:p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828" y="1126262"/>
            <a:ext cx="7456572" cy="263752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733" y="4013940"/>
            <a:ext cx="7328634" cy="284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087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2cae17f381159bf6f023c79094caaec0cca0ed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1865</TotalTime>
  <Words>1168</Words>
  <Application>Microsoft Office PowerPoint</Application>
  <PresentationFormat>寬螢幕</PresentationFormat>
  <Paragraphs>173</Paragraphs>
  <Slides>33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6" baseType="lpstr">
      <vt:lpstr>宋体</vt:lpstr>
      <vt:lpstr>sө</vt:lpstr>
      <vt:lpstr>細明體</vt:lpstr>
      <vt:lpstr>新細明體</vt:lpstr>
      <vt:lpstr>標楷體</vt:lpstr>
      <vt:lpstr>Arial</vt:lpstr>
      <vt:lpstr>Calibri</vt:lpstr>
      <vt:lpstr>Garamond</vt:lpstr>
      <vt:lpstr>Tahoma</vt:lpstr>
      <vt:lpstr>Times New Roman</vt:lpstr>
      <vt:lpstr>Wingdings</vt:lpstr>
      <vt:lpstr>Office 佈景主題</vt:lpstr>
      <vt:lpstr>文件</vt:lpstr>
      <vt:lpstr>PowerPoint 簡報</vt:lpstr>
      <vt:lpstr>課程大綱</vt:lpstr>
      <vt:lpstr>繪製醫學影像初體驗</vt:lpstr>
      <vt:lpstr>繪製醫學影像初體驗</vt:lpstr>
      <vt:lpstr>繪製醫學影像初體驗</vt:lpstr>
      <vt:lpstr>醫學影像繪圖步驟</vt:lpstr>
      <vt:lpstr>下載 DICOM 資料</vt:lpstr>
      <vt:lpstr>安裝及使用 DICOM viewer</vt:lpstr>
      <vt:lpstr>VS code 檢視 DICOM 及 binary 檔套件</vt:lpstr>
      <vt:lpstr>分析DICOM 影像規格練習</vt:lpstr>
      <vt:lpstr>呈現醫學影像所需參數</vt:lpstr>
      <vt:lpstr>呈現醫學影像所需參數</vt:lpstr>
      <vt:lpstr>DICOM　影像資料起始位置推算</vt:lpstr>
      <vt:lpstr>程式顯示 DICOM 影像的步驟</vt:lpstr>
      <vt:lpstr> DICOM part 3: Image Pixel Module</vt:lpstr>
      <vt:lpstr>PowerPoint 簡報</vt:lpstr>
      <vt:lpstr>DICOM 影像物件實例</vt:lpstr>
      <vt:lpstr>程式取得 DICOM data elements 資訊</vt:lpstr>
      <vt:lpstr>PowerPoint 簡報</vt:lpstr>
      <vt:lpstr>PowerPoint 簡報</vt:lpstr>
      <vt:lpstr>data element</vt:lpstr>
      <vt:lpstr>Tag</vt:lpstr>
      <vt:lpstr>VR: Value Representation</vt:lpstr>
      <vt:lpstr>Value Length</vt:lpstr>
      <vt:lpstr>基本 DICOM 物件解讀</vt:lpstr>
      <vt:lpstr>Explicit VR or Implicit VR </vt:lpstr>
      <vt:lpstr>Implicit VR  data element</vt:lpstr>
      <vt:lpstr>Explicit VR of OB, OW, OF, SQ, UT or UN</vt:lpstr>
      <vt:lpstr>Data Element with Explicit VR others</vt:lpstr>
      <vt:lpstr>分析DICOM 影像規格練習</vt:lpstr>
      <vt:lpstr>影像縮放、平移大挑戰</vt:lpstr>
      <vt:lpstr>DICOM WADO viewport 參數</vt:lpstr>
      <vt:lpstr>virtual slide pathology 範例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yeshaojun5056@163.com</dc:creator>
  <cp:lastModifiedBy>chhsiao</cp:lastModifiedBy>
  <cp:revision>100</cp:revision>
  <dcterms:created xsi:type="dcterms:W3CDTF">2015-07-27T07:00:14Z</dcterms:created>
  <dcterms:modified xsi:type="dcterms:W3CDTF">2020-03-22T01:30:41Z</dcterms:modified>
</cp:coreProperties>
</file>