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256" r:id="rId2"/>
    <p:sldId id="303" r:id="rId3"/>
    <p:sldId id="343" r:id="rId4"/>
    <p:sldId id="345" r:id="rId5"/>
    <p:sldId id="347" r:id="rId6"/>
    <p:sldId id="349" r:id="rId7"/>
    <p:sldId id="375" r:id="rId8"/>
    <p:sldId id="346" r:id="rId9"/>
    <p:sldId id="350" r:id="rId10"/>
    <p:sldId id="337" r:id="rId11"/>
    <p:sldId id="351" r:id="rId12"/>
    <p:sldId id="353" r:id="rId13"/>
    <p:sldId id="354" r:id="rId14"/>
    <p:sldId id="370" r:id="rId15"/>
    <p:sldId id="371" r:id="rId16"/>
    <p:sldId id="372" r:id="rId17"/>
    <p:sldId id="373" r:id="rId18"/>
    <p:sldId id="387" r:id="rId19"/>
    <p:sldId id="422" r:id="rId20"/>
    <p:sldId id="424" r:id="rId21"/>
    <p:sldId id="374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52" r:id="rId32"/>
    <p:sldId id="365" r:id="rId33"/>
    <p:sldId id="426" r:id="rId34"/>
    <p:sldId id="393" r:id="rId35"/>
    <p:sldId id="812" r:id="rId36"/>
    <p:sldId id="809" r:id="rId37"/>
    <p:sldId id="366" r:id="rId38"/>
    <p:sldId id="425" r:id="rId39"/>
    <p:sldId id="367" r:id="rId40"/>
    <p:sldId id="368" r:id="rId41"/>
    <p:sldId id="369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42" y="5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E1B4-FBC5-4E0B-804A-9B830061DD0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icom.nema.org/medical/dicom/2014c/output/chtml/part03/sect_C.7.6.3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apteryx.fr/dicom/dicom_conformanc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dm.nchc.org.tw/dataset?res_format=application%2Fdicom" TargetMode="External"/><Relationship Id="rId2" Type="http://schemas.openxmlformats.org/officeDocument/2006/relationships/hyperlink" Target="https://github.com/SlicerRt/SlicerRtData/tree/mas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/>
              <a:t>Getting Started with JS draw DICOM</a:t>
            </a:r>
            <a:endParaRPr lang="en-US" altLang="zh-TW" sz="4800" b="1" dirty="0"/>
          </a:p>
          <a:p>
            <a:pPr algn="ctr"/>
            <a:r>
              <a:rPr lang="en-US" altLang="zh-TW" sz="4800" b="1"/>
              <a:t>JS </a:t>
            </a:r>
            <a:r>
              <a:rPr lang="zh-TW" altLang="en-US" sz="4800" b="1"/>
              <a:t>繪製醫學影像初體驗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4" y="-49697"/>
            <a:ext cx="10972800" cy="1143000"/>
          </a:xfrm>
        </p:spPr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68" y="1311971"/>
            <a:ext cx="2494723" cy="4525963"/>
          </a:xfrm>
        </p:spPr>
        <p:txBody>
          <a:bodyPr/>
          <a:lstStyle/>
          <a:p>
            <a:r>
              <a:rPr lang="en-US" altLang="zh-TW"/>
              <a:t>hexDump </a:t>
            </a:r>
            <a:r>
              <a:rPr lang="zh-TW" altLang="en-US"/>
              <a:t>看 </a:t>
            </a:r>
            <a:r>
              <a:rPr lang="en-US" altLang="zh-TW"/>
              <a:t>DCM</a:t>
            </a:r>
            <a:r>
              <a:rPr lang="zh-TW" altLang="en-US"/>
              <a:t> 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6" y="884583"/>
            <a:ext cx="9124122" cy="61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(0028,0002)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8</a:t>
            </a:r>
          </a:p>
          <a:p>
            <a:r>
              <a:rPr lang="en-US" altLang="zh-TW"/>
              <a:t>(0028,0101) US BitsStored = 8</a:t>
            </a:r>
          </a:p>
          <a:p>
            <a:r>
              <a:rPr lang="en-US" altLang="zh-TW"/>
              <a:t>(0028,0102) US HighBit = 7</a:t>
            </a:r>
          </a:p>
          <a:p>
            <a:r>
              <a:rPr lang="en-US" altLang="zh-TW"/>
              <a:t>(0028,0103) US PixelRepresentation = 0</a:t>
            </a:r>
          </a:p>
          <a:p>
            <a:r>
              <a:rPr lang="en-US" altLang="zh-TW">
                <a:solidFill>
                  <a:srgbClr val="00B050"/>
                </a:solidFill>
              </a:rPr>
              <a:t>(7FE0,0010)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/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070" y="1600205"/>
            <a:ext cx="2435087" cy="4525963"/>
          </a:xfrm>
        </p:spPr>
        <p:txBody>
          <a:bodyPr/>
          <a:lstStyle/>
          <a:p>
            <a:r>
              <a:rPr lang="en-US" altLang="zh-TW"/>
              <a:t>CT_A </a:t>
            </a:r>
            <a:r>
              <a:rPr lang="zh-TW" altLang="en-US"/>
              <a:t>之繪圖相關參數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4" y="1243811"/>
            <a:ext cx="8210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DICOM</a:t>
            </a:r>
            <a:r>
              <a:rPr lang="zh-TW" altLang="en-US"/>
              <a:t>　影像資料起始位置推算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下列標籤包含像素資料</a:t>
            </a:r>
            <a:endParaRPr lang="en-US" altLang="zh-TW"/>
          </a:p>
          <a:p>
            <a:pPr lvl="1"/>
            <a:r>
              <a:rPr lang="en-US" altLang="zh-TW"/>
              <a:t>(7FE0,0010) OW PixelData = &lt;binary data of length: 524288&gt;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標籤之後第幾個 </a:t>
            </a:r>
            <a:r>
              <a:rPr lang="en-US" altLang="zh-TW">
                <a:solidFill>
                  <a:srgbClr val="FF0000"/>
                </a:solidFill>
              </a:rPr>
              <a:t>byte</a:t>
            </a:r>
            <a:r>
              <a:rPr lang="zh-TW" altLang="en-US">
                <a:solidFill>
                  <a:srgbClr val="FF0000"/>
                </a:solidFill>
              </a:rPr>
              <a:t> 為像素資料</a:t>
            </a:r>
            <a:r>
              <a:rPr lang="en-US" altLang="zh-TW">
                <a:solidFill>
                  <a:srgbClr val="FF0000"/>
                </a:solidFill>
              </a:rPr>
              <a:t>?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1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526" y="354435"/>
            <a:ext cx="10363200" cy="1143000"/>
          </a:xfrm>
        </p:spPr>
        <p:txBody>
          <a:bodyPr/>
          <a:lstStyle/>
          <a:p>
            <a:pPr algn="ctr" eaLnBrk="1" hangingPunct="1"/>
            <a:r>
              <a:rPr lang="zh-TW" altLang="en-US" dirty="0"/>
              <a:t>程式顯示 </a:t>
            </a:r>
            <a:r>
              <a:rPr lang="en-US" altLang="zh-TW" dirty="0"/>
              <a:t>DICOM </a:t>
            </a:r>
            <a:r>
              <a:rPr lang="zh-TW" altLang="en-US" dirty="0"/>
              <a:t>影像的步驟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317073" y="1571538"/>
            <a:ext cx="10137206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讀取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物件影像的格式相關參數</a:t>
            </a:r>
            <a:r>
              <a:rPr lang="en-US" altLang="zh-TW" sz="2800" dirty="0">
                <a:latin typeface="+mn-ea"/>
              </a:rPr>
              <a:t>(Image Pixel Module)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判斷影像格式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>
                <a:latin typeface="+mn-ea"/>
              </a:rPr>
              <a:t>單色或彩色</a:t>
            </a:r>
            <a:r>
              <a:rPr lang="en-US" altLang="zh-TW" sz="2200" dirty="0">
                <a:latin typeface="+mn-ea"/>
              </a:rPr>
              <a:t>, </a:t>
            </a:r>
            <a:r>
              <a:rPr lang="zh-TW" altLang="en-US" sz="2200" dirty="0">
                <a:latin typeface="+mn-ea"/>
              </a:rPr>
              <a:t>有無壓縮</a:t>
            </a:r>
            <a:r>
              <a:rPr lang="en-US" altLang="zh-TW" sz="2200" dirty="0">
                <a:latin typeface="+mn-ea"/>
              </a:rPr>
              <a:t>…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>
                <a:latin typeface="+mn-ea"/>
              </a:rPr>
              <a:t>儲存格式</a:t>
            </a:r>
            <a:r>
              <a:rPr lang="en-US" altLang="zh-TW" sz="2200" dirty="0">
                <a:latin typeface="+mn-ea"/>
              </a:rPr>
              <a:t>(Raw, column, </a:t>
            </a:r>
            <a:r>
              <a:rPr lang="en-US" altLang="zh-TW" sz="2200">
                <a:latin typeface="+mn-ea"/>
              </a:rPr>
              <a:t>Bit allociate...)</a:t>
            </a:r>
            <a:endParaRPr lang="en-US" altLang="zh-TW" sz="22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+mn-ea"/>
              </a:rPr>
              <a:t> </a:t>
            </a:r>
            <a:r>
              <a:rPr lang="zh-TW" altLang="en-US" sz="2800" dirty="0">
                <a:latin typeface="+mn-ea"/>
              </a:rPr>
              <a:t>取得 </a:t>
            </a:r>
            <a:r>
              <a:rPr lang="en-US" altLang="zh-TW" sz="2800" dirty="0">
                <a:latin typeface="+mn-ea"/>
              </a:rPr>
              <a:t>pixel </a:t>
            </a:r>
            <a:r>
              <a:rPr lang="zh-TW" altLang="en-US" sz="2800" dirty="0">
                <a:latin typeface="+mn-ea"/>
              </a:rPr>
              <a:t>資料 </a:t>
            </a:r>
            <a:r>
              <a:rPr lang="en-US" altLang="zh-TW" sz="2800" dirty="0">
                <a:latin typeface="+mn-ea"/>
              </a:rPr>
              <a:t>(</a:t>
            </a:r>
            <a:r>
              <a:rPr lang="zh-TW" altLang="en-US" sz="2800" dirty="0">
                <a:latin typeface="+mn-ea"/>
              </a:rPr>
              <a:t>位於 </a:t>
            </a:r>
            <a:r>
              <a:rPr lang="en-US" altLang="zh-TW" sz="2800" dirty="0">
                <a:latin typeface="+mn-ea"/>
              </a:rPr>
              <a:t>7FE0,0010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tag element)</a:t>
            </a:r>
            <a:endParaRPr lang="zh-TW" altLang="en-US" sz="28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準備畫布物件</a:t>
            </a:r>
            <a:r>
              <a:rPr lang="en-US" altLang="zh-TW" sz="2800" dirty="0">
                <a:latin typeface="+mn-ea"/>
              </a:rPr>
              <a:t>(canvas  object)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依據影像格式，產生二維畫點迴圈</a:t>
            </a:r>
            <a:endParaRPr lang="en-US" altLang="zh-TW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>
                <a:latin typeface="+mn-ea"/>
              </a:rPr>
              <a:t>取得每個像素資料</a:t>
            </a:r>
            <a:endParaRPr lang="en-US" altLang="zh-TW" sz="26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>
                <a:latin typeface="+mn-ea"/>
              </a:rPr>
              <a:t>依據亮度轉換公式 </a:t>
            </a:r>
            <a:r>
              <a:rPr lang="en-US" altLang="zh-TW" sz="2600" dirty="0">
                <a:latin typeface="+mn-ea"/>
              </a:rPr>
              <a:t>Pixel value -&gt;Grave value</a:t>
            </a:r>
            <a:r>
              <a:rPr lang="zh-TW" altLang="en-US" sz="2600" dirty="0">
                <a:latin typeface="+mn-ea"/>
              </a:rPr>
              <a:t> </a:t>
            </a:r>
            <a:r>
              <a:rPr kumimoji="0" lang="zh-TW" altLang="en-US" sz="2600" dirty="0">
                <a:latin typeface="+mn-ea"/>
              </a:rPr>
              <a:t>畫圖點</a:t>
            </a:r>
            <a:endParaRPr kumimoji="0" lang="en-US" altLang="zh-TW" sz="26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TW" altLang="en-US" sz="2800" dirty="0">
                <a:latin typeface="+mn-ea"/>
              </a:rPr>
              <a:t>顯示影像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10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DICOM</a:t>
            </a:r>
            <a:r>
              <a:rPr lang="zh-TW" altLang="en-US" dirty="0"/>
              <a:t> </a:t>
            </a:r>
            <a:r>
              <a:rPr lang="en-US" altLang="zh-TW" dirty="0"/>
              <a:t>part 3: Image Pixel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http://dicom.nema.org/medical/dicom/2014c/output/chtml/part03/sect_C.7.6.3.html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81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5383" y="-242888"/>
            <a:ext cx="15832668" cy="71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8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188914"/>
            <a:ext cx="10972800" cy="719137"/>
          </a:xfrm>
        </p:spPr>
        <p:txBody>
          <a:bodyPr/>
          <a:lstStyle/>
          <a:p>
            <a:pPr eaLnBrk="1" hangingPunct="1"/>
            <a:r>
              <a:rPr lang="en-US" altLang="zh-TW" sz="3800"/>
              <a:t>DICOM </a:t>
            </a:r>
            <a:r>
              <a:rPr lang="zh-TW" altLang="en-US" sz="3800"/>
              <a:t>影像物件實例</a:t>
            </a:r>
          </a:p>
        </p:txBody>
      </p:sp>
      <p:pic>
        <p:nvPicPr>
          <p:cNvPr id="7171" name="Picture 4" descr="DICOMTagsImage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6"/>
            <a:ext cx="1085003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DICOMTagsPixel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5157788"/>
            <a:ext cx="1085003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8"/>
          <p:cNvSpPr>
            <a:spLocks/>
          </p:cNvSpPr>
          <p:nvPr/>
        </p:nvSpPr>
        <p:spPr bwMode="auto">
          <a:xfrm>
            <a:off x="6769101" y="1628776"/>
            <a:ext cx="480484" cy="3095625"/>
          </a:xfrm>
          <a:prstGeom prst="rightBrace">
            <a:avLst>
              <a:gd name="adj1" fmla="val 7158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7535334" y="2636838"/>
            <a:ext cx="26881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latin typeface="Tahoma" pitchFamily="34" charset="0"/>
              </a:rPr>
              <a:t>影像格式參數</a:t>
            </a:r>
          </a:p>
        </p:txBody>
      </p:sp>
      <p:sp>
        <p:nvSpPr>
          <p:cNvPr id="7175" name="AutoShape 10"/>
          <p:cNvSpPr>
            <a:spLocks/>
          </p:cNvSpPr>
          <p:nvPr/>
        </p:nvSpPr>
        <p:spPr bwMode="auto">
          <a:xfrm>
            <a:off x="2734733" y="5516563"/>
            <a:ext cx="2497667" cy="576262"/>
          </a:xfrm>
          <a:prstGeom prst="borderCallout2">
            <a:avLst>
              <a:gd name="adj1" fmla="val 19833"/>
              <a:gd name="adj2" fmla="val -4069"/>
              <a:gd name="adj3" fmla="val 19833"/>
              <a:gd name="adj4" fmla="val -19662"/>
              <a:gd name="adj5" fmla="val 138292"/>
              <a:gd name="adj6" fmla="val -36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2832100" y="5445125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b="1">
                <a:solidFill>
                  <a:srgbClr val="FF0000"/>
                </a:solidFill>
                <a:latin typeface="Tahoma" pitchFamily="34" charset="0"/>
              </a:rPr>
              <a:t>Data element of p</a:t>
            </a:r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ixel values</a:t>
            </a:r>
            <a:r>
              <a:rPr lang="en-US" altLang="zh-TW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1860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FA8B6B0-CC9A-4A44-BC6A-2EA4BF52B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765175"/>
            <a:ext cx="7772400" cy="990600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資料物件格式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A7691D1B-F10A-4629-A19E-9DCB9705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2349500"/>
            <a:ext cx="7772400" cy="1811338"/>
          </a:xfrm>
        </p:spPr>
        <p:txBody>
          <a:bodyPr/>
          <a:lstStyle/>
          <a:p>
            <a:pPr algn="just"/>
            <a:r>
              <a:rPr lang="de-DE" altLang="zh-TW" sz="2600">
                <a:latin typeface="細明體" panose="02020509000000000000" pitchFamily="49" charset="-120"/>
                <a:ea typeface="細明體" panose="02020509000000000000" pitchFamily="49" charset="-120"/>
              </a:rPr>
              <a:t>Part </a:t>
            </a:r>
            <a:r>
              <a:rPr lang="en-US" altLang="zh-TW" sz="2600"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de-DE" sz="260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Data Structure and Encoding </a:t>
            </a:r>
            <a:r>
              <a:rPr lang="zh-TW" altLang="en-US">
                <a:latin typeface="細明體" panose="02020509000000000000" pitchFamily="49" charset="-120"/>
                <a:ea typeface="細明體" panose="02020509000000000000" pitchFamily="49" charset="-120"/>
              </a:rPr>
              <a:t>定義資料物件的結構及編碼方式 </a:t>
            </a:r>
            <a:endParaRPr lang="zh-TW" altLang="en-US" sz="260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>
            <a:extLst>
              <a:ext uri="{FF2B5EF4-FFF2-40B4-BE49-F238E27FC236}">
                <a16:creationId xmlns:a16="http://schemas.microsoft.com/office/drawing/2014/main" id="{E80912C2-125F-400A-A1E4-94C5C68D4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DICOM </a:t>
            </a:r>
            <a:r>
              <a:rPr lang="zh-TW" altLang="en-US"/>
              <a:t>與 </a:t>
            </a:r>
            <a:r>
              <a:rPr lang="en-US" altLang="zh-TW"/>
              <a:t>HL7 </a:t>
            </a:r>
            <a:r>
              <a:rPr lang="zh-TW" altLang="en-US"/>
              <a:t>編碼格式差異</a:t>
            </a: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7B0B3284-E460-44ED-ABEC-BC1445AAE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HL7 </a:t>
            </a:r>
            <a:r>
              <a:rPr lang="zh-TW" altLang="en-US" dirty="0"/>
              <a:t>文字格式，一般文字編輯器可檢視。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DICOM </a:t>
            </a:r>
            <a:r>
              <a:rPr lang="zh-TW" altLang="en-US" dirty="0"/>
              <a:t>數位與文字混雜，以 </a:t>
            </a:r>
            <a:r>
              <a:rPr lang="en-US" altLang="zh-TW" dirty="0"/>
              <a:t>Binary </a:t>
            </a:r>
            <a:r>
              <a:rPr lang="zh-TW" altLang="en-US" dirty="0"/>
              <a:t>形式儲存與傳輸，文字編輯器無法檢視。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醫學影像不合適轉成文字資料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HL 7 </a:t>
            </a:r>
            <a:r>
              <a:rPr lang="zh-TW" altLang="en-US" dirty="0"/>
              <a:t>以文字符號區隔各欄位， </a:t>
            </a:r>
            <a:r>
              <a:rPr lang="en-US" altLang="zh-TW" dirty="0"/>
              <a:t>DICOM </a:t>
            </a:r>
            <a:r>
              <a:rPr lang="zh-TW" altLang="en-US" dirty="0"/>
              <a:t>每個欄位中包含資料長度資訊，指定其實際資料長度。</a:t>
            </a:r>
          </a:p>
          <a:p>
            <a:pPr>
              <a:lnSpc>
                <a:spcPct val="90000"/>
              </a:lnSpc>
            </a:pPr>
            <a:endParaRPr lang="zh-TW" altLang="en-US" i="1" dirty="0"/>
          </a:p>
          <a:p>
            <a:pPr>
              <a:lnSpc>
                <a:spcPct val="90000"/>
              </a:lnSpc>
            </a:pPr>
            <a:endParaRPr lang="zh-TW" alt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/>
              <a:t>繪製醫學影像圖形初體驗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/>
              <a:t>DICOM</a:t>
            </a:r>
            <a:r>
              <a:rPr lang="zh-TW" altLang="en-US"/>
              <a:t> 圖檔來源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安裝及使用 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viewer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分析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zh-TW" altLang="en-US" b="1"/>
              <a:t>影像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規格</a:t>
            </a:r>
            <a:r>
              <a:rPr lang="zh-TW" altLang="en-US"/>
              <a:t>練習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46082C48-C032-4106-B382-9B94530CE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07B874DE-28A1-4068-B8AD-7D1BDEEC3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1600201"/>
            <a:ext cx="5410200" cy="4530725"/>
          </a:xfrm>
        </p:spPr>
        <p:txBody>
          <a:bodyPr/>
          <a:lstStyle/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Object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實例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(instance)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組成一個資料集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(data set)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。</a:t>
            </a:r>
          </a:p>
          <a:p>
            <a:endParaRPr lang="zh-TW" altLang="en-US" sz="2000" b="1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Part3 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定義每個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object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包含哪些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element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。</a:t>
            </a:r>
            <a:b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lang="zh-TW" altLang="en-US" sz="2000" b="1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Part5 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定義由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element</a:t>
            </a:r>
            <a:b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串接成實際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set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的方式。</a:t>
            </a:r>
          </a:p>
        </p:txBody>
      </p:sp>
      <p:pic>
        <p:nvPicPr>
          <p:cNvPr id="645124" name="Picture 4" descr="DicomObject">
            <a:extLst>
              <a:ext uri="{FF2B5EF4-FFF2-40B4-BE49-F238E27FC236}">
                <a16:creationId xmlns:a16="http://schemas.microsoft.com/office/drawing/2014/main" id="{5A10D03E-D0A0-4F58-9D61-19182FC5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8913"/>
            <a:ext cx="269557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程式取得 </a:t>
            </a:r>
            <a:r>
              <a:rPr lang="en-US" altLang="zh-TW"/>
              <a:t>DICOM data elements</a:t>
            </a:r>
            <a:r>
              <a:rPr lang="zh-TW" altLang="en-US"/>
              <a:t> 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現行工具大多可顯示 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tags</a:t>
            </a:r>
            <a:r>
              <a:rPr lang="zh-TW" altLang="en-US"/>
              <a:t>，但是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無法整合應用</a:t>
            </a:r>
            <a:endParaRPr lang="en-US" altLang="zh-TW"/>
          </a:p>
          <a:p>
            <a:pPr lvl="1"/>
            <a:r>
              <a:rPr lang="zh-TW" altLang="en-US"/>
              <a:t>提供的資訊不足，如沒提供各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element </a:t>
            </a:r>
            <a:r>
              <a:rPr lang="zh-TW" altLang="en-US"/>
              <a:t>資料起始位置</a:t>
            </a:r>
            <a:endParaRPr lang="en-US" altLang="zh-TW"/>
          </a:p>
          <a:p>
            <a:pPr lvl="2"/>
            <a:r>
              <a:rPr lang="zh-TW" altLang="en-US"/>
              <a:t>如 </a:t>
            </a:r>
            <a:r>
              <a:rPr lang="en-US" altLang="zh-TW"/>
              <a:t>7fe00010 </a:t>
            </a:r>
            <a:r>
              <a:rPr lang="zh-TW" altLang="en-US"/>
              <a:t>像素資料起始位置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需要網頁前後端程式解析 </a:t>
            </a:r>
            <a:r>
              <a:rPr lang="en-US" altLang="zh-TW"/>
              <a:t>DICOM</a:t>
            </a:r>
            <a:r>
              <a:rPr lang="zh-TW" altLang="en-US"/>
              <a:t> 資料，需了解</a:t>
            </a:r>
            <a:endParaRPr lang="en-US" altLang="zh-TW"/>
          </a:p>
          <a:p>
            <a:pPr lvl="1"/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data set </a:t>
            </a:r>
            <a:r>
              <a:rPr lang="zh-TW" altLang="en-US"/>
              <a:t>及 </a:t>
            </a:r>
            <a:r>
              <a:rPr lang="en-US" altLang="zh-TW"/>
              <a:t>data element </a:t>
            </a:r>
            <a:r>
              <a:rPr lang="zh-TW" altLang="en-US"/>
              <a:t>結構</a:t>
            </a:r>
          </a:p>
        </p:txBody>
      </p:sp>
    </p:spTree>
    <p:extLst>
      <p:ext uri="{BB962C8B-B14F-4D97-AF65-F5344CB8AC3E}">
        <p14:creationId xmlns:p14="http://schemas.microsoft.com/office/powerpoint/2010/main" val="328688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72574"/>
              </p:ext>
            </p:extLst>
          </p:nvPr>
        </p:nvGraphicFramePr>
        <p:xfrm>
          <a:off x="2053119" y="1681232"/>
          <a:ext cx="80772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文件" r:id="rId3" imgW="5703858" imgH="4487569" progId="Word.Document.8">
                  <p:embed/>
                </p:oleObj>
              </mc:Choice>
              <mc:Fallback>
                <p:oleObj name="文件" r:id="rId3" imgW="5703858" imgH="4487569" progId="Word.Document.8">
                  <p:embed/>
                  <p:pic>
                    <p:nvPicPr>
                      <p:cNvPr id="595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19" y="1681232"/>
                        <a:ext cx="80772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2696" y="0"/>
            <a:ext cx="10455966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DICOM Object </a:t>
            </a:r>
            <a:r>
              <a:rPr lang="zh-TW" altLang="en-US"/>
              <a:t>實例</a:t>
            </a:r>
            <a:r>
              <a:rPr lang="en-US" altLang="zh-TW"/>
              <a:t>(instance) </a:t>
            </a:r>
            <a:r>
              <a:rPr lang="zh-TW" altLang="en-US"/>
              <a:t>組成一個資料集</a:t>
            </a:r>
            <a:r>
              <a:rPr lang="en-US" altLang="zh-TW"/>
              <a:t>(data set)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en-US" altLang="zh-TW"/>
              <a:t>Data set </a:t>
            </a:r>
            <a:r>
              <a:rPr lang="zh-TW" altLang="en-US"/>
              <a:t>包含許多資料元件</a:t>
            </a:r>
            <a:r>
              <a:rPr lang="en-US" altLang="zh-TW"/>
              <a:t>(data element)</a:t>
            </a:r>
          </a:p>
          <a:p>
            <a:pPr lvl="2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表示 </a:t>
            </a:r>
            <a:r>
              <a:rPr lang="en-US" altLang="zh-TW"/>
              <a:t>DICOM object </a:t>
            </a:r>
            <a:r>
              <a:rPr lang="zh-TW" altLang="en-US"/>
              <a:t>的某個特性</a:t>
            </a:r>
            <a:endParaRPr lang="en-US" altLang="zh-TW"/>
          </a:p>
          <a:p>
            <a:pPr lvl="3"/>
            <a:r>
              <a:rPr lang="en-US" altLang="zh-TW"/>
              <a:t>(Exp. Patient ID</a:t>
            </a:r>
            <a:r>
              <a:rPr lang="zh-TW" altLang="en-US"/>
              <a:t>、</a:t>
            </a:r>
            <a:r>
              <a:rPr lang="en-US" altLang="zh-TW"/>
              <a:t>Image Rows</a:t>
            </a:r>
            <a:r>
              <a:rPr lang="zh-TW" altLang="en-US"/>
              <a:t>、 </a:t>
            </a:r>
            <a:r>
              <a:rPr lang="en-US" altLang="zh-TW"/>
              <a:t>Image columns…)</a:t>
            </a:r>
            <a:r>
              <a:rPr lang="zh-TW" altLang="en-US"/>
              <a:t>。</a:t>
            </a:r>
            <a:endParaRPr lang="en-US" altLang="zh-TW"/>
          </a:p>
          <a:p>
            <a:r>
              <a:rPr lang="en-US" altLang="zh-TW"/>
              <a:t>Data element </a:t>
            </a:r>
            <a:r>
              <a:rPr lang="zh-TW" altLang="en-US"/>
              <a:t>以其標籤</a:t>
            </a:r>
            <a:r>
              <a:rPr lang="en-US" altLang="zh-TW"/>
              <a:t>(Tag) </a:t>
            </a:r>
            <a:r>
              <a:rPr lang="zh-TW" altLang="en-US"/>
              <a:t>的大小依序排列。</a:t>
            </a:r>
          </a:p>
        </p:txBody>
      </p:sp>
    </p:spTree>
    <p:extLst>
      <p:ext uri="{BB962C8B-B14F-4D97-AF65-F5344CB8AC3E}">
        <p14:creationId xmlns:p14="http://schemas.microsoft.com/office/powerpoint/2010/main" val="345909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2495550" y="76517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之結構</a:t>
            </a:r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8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2063750" y="1905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的組成：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Tag, VR, VL, Value</a:t>
            </a: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Tag(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) : (group number, element number)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進位數字表示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( 0010, 0010  )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Patient Name</a:t>
            </a:r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/>
        </p:nvGraphicFramePr>
        <p:xfrm>
          <a:off x="2590800" y="3505200"/>
          <a:ext cx="6781800" cy="60960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6482366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68699959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0856038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98131577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100438"/>
                  </a:ext>
                </a:extLst>
              </a:tr>
            </a:tbl>
          </a:graphicData>
        </a:graphic>
      </p:graphicFrame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656138" y="24209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Data element</a:t>
            </a:r>
          </a:p>
        </p:txBody>
      </p:sp>
      <p:sp>
        <p:nvSpPr>
          <p:cNvPr id="615441" name="AutoShape 17"/>
          <p:cNvSpPr>
            <a:spLocks/>
          </p:cNvSpPr>
          <p:nvPr/>
        </p:nvSpPr>
        <p:spPr bwMode="auto">
          <a:xfrm rot="16200000">
            <a:off x="5638800" y="-152400"/>
            <a:ext cx="533400" cy="6629400"/>
          </a:xfrm>
          <a:prstGeom prst="rightBrace">
            <a:avLst>
              <a:gd name="adj1" fmla="val 72212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49285"/>
      </p:ext>
    </p:extLst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data element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</a:t>
            </a:r>
            <a:r>
              <a:rPr lang="zh-TW" altLang="en-US"/>
              <a:t>物件實例 </a:t>
            </a:r>
            <a:r>
              <a:rPr lang="en-US" altLang="zh-TW"/>
              <a:t>data set </a:t>
            </a:r>
            <a:r>
              <a:rPr lang="zh-TW" altLang="en-US"/>
              <a:t>包含許多 </a:t>
            </a:r>
            <a:r>
              <a:rPr lang="en-US" altLang="zh-TW"/>
              <a:t>Data element</a:t>
            </a:r>
          </a:p>
          <a:p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包含三個基本的欄位</a:t>
            </a:r>
            <a:r>
              <a:rPr lang="en-US" altLang="zh-TW"/>
              <a:t>tag</a:t>
            </a:r>
            <a:r>
              <a:rPr lang="zh-TW" altLang="en-US"/>
              <a:t>、</a:t>
            </a:r>
            <a:r>
              <a:rPr lang="en-US" altLang="zh-TW"/>
              <a:t>value length</a:t>
            </a:r>
            <a:r>
              <a:rPr lang="zh-TW" altLang="en-US"/>
              <a:t>、</a:t>
            </a:r>
            <a:r>
              <a:rPr lang="en-US" altLang="zh-TW"/>
              <a:t>value field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及一個</a:t>
            </a:r>
            <a:r>
              <a:rPr lang="zh-TW" altLang="en-US" b="1">
                <a:solidFill>
                  <a:srgbClr val="FF0000"/>
                </a:solidFill>
              </a:rPr>
              <a:t>選擇的欄位</a:t>
            </a:r>
            <a:r>
              <a:rPr lang="en-US" altLang="zh-TW" b="1">
                <a:solidFill>
                  <a:srgbClr val="FF0000"/>
                </a:solidFill>
              </a:rPr>
              <a:t>:(VR:Value Representation)</a:t>
            </a:r>
            <a:r>
              <a:rPr lang="zh-TW" altLang="en-US"/>
              <a:t>，</a:t>
            </a:r>
            <a:r>
              <a:rPr lang="en-US" altLang="zh-TW"/>
              <a:t>VR </a:t>
            </a:r>
            <a:r>
              <a:rPr lang="zh-TW" altLang="en-US"/>
              <a:t>表示此欄位值的資料型態。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16078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Tag</a:t>
            </a:r>
            <a:endParaRPr lang="zh-TW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900"/>
              <a:t>Data Element </a:t>
            </a:r>
            <a:r>
              <a:rPr lang="zh-TW" altLang="en-US" sz="2900"/>
              <a:t>中的 </a:t>
            </a:r>
            <a:r>
              <a:rPr lang="en-US" altLang="zh-TW" sz="2900"/>
              <a:t>Tag :</a:t>
            </a:r>
            <a:r>
              <a:rPr lang="zh-TW" altLang="en-US" sz="2900"/>
              <a:t>為一組 </a:t>
            </a:r>
            <a:r>
              <a:rPr lang="en-US" altLang="zh-TW" sz="2900"/>
              <a:t>4 Bytes </a:t>
            </a:r>
            <a:r>
              <a:rPr lang="zh-TW" altLang="en-US" sz="2900"/>
              <a:t>的數字，以作為</a:t>
            </a:r>
            <a:r>
              <a:rPr lang="en-US" altLang="zh-TW" sz="2900"/>
              <a:t>DICOM </a:t>
            </a:r>
            <a:r>
              <a:rPr lang="zh-TW" altLang="en-US" sz="2900"/>
              <a:t>物件中 </a:t>
            </a:r>
            <a:r>
              <a:rPr lang="en-US" altLang="zh-TW" sz="2900"/>
              <a:t>Data Element </a:t>
            </a:r>
            <a:r>
              <a:rPr lang="zh-TW" altLang="en-US" sz="2900"/>
              <a:t>的標籤，通常以 </a:t>
            </a:r>
            <a:r>
              <a:rPr lang="en-US" altLang="zh-TW" sz="2900"/>
              <a:t>(xxxx, xxxx) </a:t>
            </a:r>
            <a:r>
              <a:rPr lang="zh-TW" altLang="en-US" sz="2900"/>
              <a:t>之</a:t>
            </a:r>
            <a:r>
              <a:rPr lang="en-US" altLang="zh-TW" sz="2900"/>
              <a:t>16</a:t>
            </a:r>
            <a:r>
              <a:rPr lang="zh-TW" altLang="en-US" sz="2900"/>
              <a:t>進位碼表示。</a:t>
            </a:r>
            <a:endParaRPr lang="en-US" altLang="zh-TW" sz="2900"/>
          </a:p>
          <a:p>
            <a:r>
              <a:rPr lang="zh-TW" altLang="en-US" sz="2900"/>
              <a:t>前兩個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Group Number</a:t>
            </a:r>
            <a:r>
              <a:rPr lang="zh-TW" altLang="en-US" sz="2900"/>
              <a:t>，後兩個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Element Number</a:t>
            </a:r>
            <a:r>
              <a:rPr lang="zh-TW" altLang="en-US" sz="2900"/>
              <a:t>。</a:t>
            </a:r>
          </a:p>
          <a:p>
            <a:pPr lvl="1"/>
            <a:r>
              <a:rPr lang="zh-TW" altLang="en-US"/>
              <a:t>例如 </a:t>
            </a:r>
            <a:r>
              <a:rPr lang="en-US" altLang="zh-TW"/>
              <a:t>(0010,0010) </a:t>
            </a:r>
            <a:r>
              <a:rPr lang="zh-TW" altLang="en-US"/>
              <a:t>為 </a:t>
            </a:r>
            <a:r>
              <a:rPr lang="en-US" altLang="zh-TW"/>
              <a:t>DICOM </a:t>
            </a:r>
            <a:r>
              <a:rPr lang="zh-TW" altLang="en-US"/>
              <a:t>物件中 </a:t>
            </a:r>
            <a:r>
              <a:rPr lang="en-US" altLang="zh-TW"/>
              <a:t>Patient Name Element</a:t>
            </a:r>
            <a:r>
              <a:rPr lang="zh-TW" altLang="en-US"/>
              <a:t>的標籤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(7fe0,0010) </a:t>
            </a:r>
            <a:r>
              <a:rPr lang="zh-TW" altLang="en-US">
                <a:solidFill>
                  <a:srgbClr val="FF0000"/>
                </a:solidFill>
              </a:rPr>
              <a:t>為 </a:t>
            </a:r>
            <a:r>
              <a:rPr lang="en-US" altLang="zh-TW">
                <a:solidFill>
                  <a:srgbClr val="FF0000"/>
                </a:solidFill>
              </a:rPr>
              <a:t>Pixel Data Element</a:t>
            </a:r>
            <a:r>
              <a:rPr lang="zh-TW" altLang="en-US">
                <a:solidFill>
                  <a:srgbClr val="FF0000"/>
                </a:solidFill>
              </a:rPr>
              <a:t>的標籤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0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VR: </a:t>
            </a:r>
            <a:r>
              <a:rPr lang="en-US" altLang="zh-TW" sz="4100"/>
              <a:t>Value Representation</a:t>
            </a:r>
            <a:endParaRPr lang="zh-TW" altLang="en-US" sz="41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900"/>
              <a:t>VR (Value Representation):</a:t>
            </a:r>
            <a:r>
              <a:rPr lang="zh-TW" altLang="en-US" sz="2900"/>
              <a:t>表示此物件欄位值</a:t>
            </a:r>
            <a:r>
              <a:rPr lang="en-US" altLang="zh-TW" sz="2900"/>
              <a:t>(Value Field)</a:t>
            </a:r>
            <a:r>
              <a:rPr lang="zh-TW" altLang="en-US" sz="2900"/>
              <a:t>的資料型態。</a:t>
            </a:r>
            <a:r>
              <a:rPr lang="en-US" altLang="zh-TW" sz="2900"/>
              <a:t>VR </a:t>
            </a:r>
            <a:r>
              <a:rPr lang="zh-TW" altLang="en-US" sz="2900"/>
              <a:t>以兩個 </a:t>
            </a:r>
            <a:r>
              <a:rPr lang="en-US" altLang="zh-TW" sz="2900"/>
              <a:t>Bytes </a:t>
            </a:r>
            <a:r>
              <a:rPr lang="zh-TW" altLang="en-US" sz="2900"/>
              <a:t>表示這個資料元件的資料型態</a:t>
            </a:r>
            <a:r>
              <a:rPr lang="en-US" altLang="zh-TW" sz="2900"/>
              <a:t>(data type)</a:t>
            </a:r>
            <a:r>
              <a:rPr lang="zh-TW" altLang="en-US" sz="2900"/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例如日期的</a:t>
            </a:r>
            <a:r>
              <a:rPr lang="en-US" altLang="zh-TW">
                <a:latin typeface="新細明體" panose="02020500000000000000" pitchFamily="18" charset="-120"/>
              </a:rPr>
              <a:t>VR</a:t>
            </a:r>
            <a:r>
              <a:rPr lang="zh-TW" altLang="en-US">
                <a:latin typeface="新細明體" panose="02020500000000000000" pitchFamily="18" charset="-120"/>
              </a:rPr>
              <a:t>用</a:t>
            </a:r>
            <a:r>
              <a:rPr lang="en-US" altLang="zh-TW">
                <a:latin typeface="新細明體" panose="02020500000000000000" pitchFamily="18" charset="-120"/>
              </a:rPr>
              <a:t>DA (Date)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浮點數則用</a:t>
            </a:r>
            <a:r>
              <a:rPr lang="en-US" altLang="zh-TW">
                <a:latin typeface="新細明體" panose="02020500000000000000" pitchFamily="18" charset="-120"/>
              </a:rPr>
              <a:t>FP(Float Point)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PN</a:t>
            </a:r>
            <a:r>
              <a:rPr lang="zh-TW" altLang="en-US">
                <a:latin typeface="新細明體" panose="02020500000000000000" pitchFamily="18" charset="-120"/>
              </a:rPr>
              <a:t>，表示有關名字的描述</a:t>
            </a:r>
            <a:r>
              <a:rPr lang="en-US" altLang="zh-TW">
                <a:latin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TM  </a:t>
            </a:r>
            <a:r>
              <a:rPr lang="zh-TW" altLang="en-US">
                <a:latin typeface="新細明體" panose="02020500000000000000" pitchFamily="18" charset="-120"/>
              </a:rPr>
              <a:t>表示 </a:t>
            </a:r>
            <a:r>
              <a:rPr lang="en-US" altLang="zh-TW">
                <a:latin typeface="新細明體" panose="02020500000000000000" pitchFamily="18" charset="-120"/>
              </a:rPr>
              <a:t>time</a:t>
            </a:r>
            <a:r>
              <a:rPr lang="zh-TW" altLang="en-US">
                <a:latin typeface="新細明體" panose="02020500000000000000" pitchFamily="18" charset="-120"/>
              </a:rPr>
              <a:t>，為時間的資料型別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UI  </a:t>
            </a:r>
            <a:r>
              <a:rPr lang="zh-TW" altLang="en-US">
                <a:latin typeface="新細明體" panose="02020500000000000000" pitchFamily="18" charset="-120"/>
              </a:rPr>
              <a:t>為表示 </a:t>
            </a:r>
            <a:r>
              <a:rPr lang="en-US" altLang="zh-TW">
                <a:latin typeface="新細明體" panose="02020500000000000000" pitchFamily="18" charset="-120"/>
              </a:rPr>
              <a:t>UID </a:t>
            </a:r>
            <a:r>
              <a:rPr lang="zh-TW" altLang="en-US">
                <a:latin typeface="新細明體" panose="02020500000000000000" pitchFamily="18" charset="-120"/>
              </a:rPr>
              <a:t>為唯一識別碼的資料型別</a:t>
            </a:r>
          </a:p>
          <a:p>
            <a:pPr>
              <a:lnSpc>
                <a:spcPct val="90000"/>
              </a:lnSpc>
            </a:pPr>
            <a:r>
              <a:rPr lang="zh-TW" altLang="en-US" sz="3100"/>
              <a:t>參考</a:t>
            </a:r>
            <a:r>
              <a:rPr lang="en-US" altLang="zh-TW" sz="31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http://dicom.nema.org/dicom/2013/output/chtml/part05/sect_6.2.html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1"/>
            <a:ext cx="7772400" cy="836613"/>
          </a:xfrm>
        </p:spPr>
        <p:txBody>
          <a:bodyPr/>
          <a:lstStyle/>
          <a:p>
            <a:pPr algn="ctr"/>
            <a:r>
              <a:rPr lang="en-US" altLang="zh-TW"/>
              <a:t>Value Length</a:t>
            </a:r>
            <a:endParaRPr lang="zh-TW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1" y="1341438"/>
            <a:ext cx="9806609" cy="4678362"/>
          </a:xfrm>
        </p:spPr>
        <p:txBody>
          <a:bodyPr/>
          <a:lstStyle/>
          <a:p>
            <a:r>
              <a:rPr lang="en-US" altLang="zh-TW"/>
              <a:t>Value Length 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包含一 </a:t>
            </a:r>
            <a:r>
              <a:rPr lang="en-US" altLang="zh-TW"/>
              <a:t>Value Length</a:t>
            </a:r>
            <a:r>
              <a:rPr lang="zh-TW" altLang="en-US"/>
              <a:t>，以此指定實際數值 </a:t>
            </a:r>
            <a:r>
              <a:rPr lang="en-US" altLang="zh-TW"/>
              <a:t>(Value Field </a:t>
            </a:r>
            <a:r>
              <a:rPr lang="zh-TW" altLang="en-US"/>
              <a:t>的長度</a:t>
            </a:r>
            <a:r>
              <a:rPr lang="en-US" altLang="zh-TW"/>
              <a:t>)</a:t>
            </a:r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Implicit VR</a:t>
            </a:r>
            <a:r>
              <a:rPr lang="en-US" altLang="zh-TW"/>
              <a:t>: Value Length </a:t>
            </a:r>
            <a:r>
              <a:rPr lang="zh-TW" altLang="en-US"/>
              <a:t>固定為 </a:t>
            </a:r>
            <a:r>
              <a:rPr lang="en-US" altLang="zh-TW"/>
              <a:t>4bytes</a:t>
            </a:r>
          </a:p>
          <a:p>
            <a:pPr lvl="2"/>
            <a:r>
              <a:rPr lang="en-US" altLang="zh-TW" b="1">
                <a:solidFill>
                  <a:srgbClr val="FF0000"/>
                </a:solidFill>
              </a:rPr>
              <a:t>explicit VR </a:t>
            </a:r>
            <a:r>
              <a:rPr lang="en-US" altLang="zh-TW"/>
              <a:t>: Value Length </a:t>
            </a:r>
            <a:r>
              <a:rPr lang="zh-TW" altLang="en-US"/>
              <a:t>依據 </a:t>
            </a:r>
            <a:r>
              <a:rPr lang="en-US" altLang="zh-TW"/>
              <a:t>VR(</a:t>
            </a:r>
            <a:r>
              <a:rPr lang="zh-TW" altLang="en-US"/>
              <a:t>資料型態</a:t>
            </a:r>
            <a:r>
              <a:rPr lang="en-US" altLang="zh-TW"/>
              <a:t>)</a:t>
            </a:r>
            <a:r>
              <a:rPr lang="zh-TW" altLang="en-US"/>
              <a:t>可為 </a:t>
            </a:r>
            <a:r>
              <a:rPr lang="en-US" altLang="zh-TW"/>
              <a:t>2 or 4 bytes</a:t>
            </a:r>
          </a:p>
          <a:p>
            <a:pPr lvl="1"/>
            <a:r>
              <a:rPr lang="en-US" altLang="zh-TW"/>
              <a:t>Value Length </a:t>
            </a:r>
            <a:r>
              <a:rPr lang="zh-TW" altLang="en-US"/>
              <a:t>不包含 </a:t>
            </a:r>
            <a:r>
              <a:rPr lang="en-US" altLang="zh-TW"/>
              <a:t>Tag </a:t>
            </a:r>
            <a:r>
              <a:rPr lang="zh-TW" altLang="en-US"/>
              <a:t>、</a:t>
            </a:r>
            <a:r>
              <a:rPr lang="en-US" altLang="zh-TW"/>
              <a:t>VR</a:t>
            </a:r>
            <a:r>
              <a:rPr lang="zh-TW" altLang="en-US"/>
              <a:t>、和</a:t>
            </a:r>
            <a:r>
              <a:rPr lang="en-US" altLang="zh-TW"/>
              <a:t>Value Length</a:t>
            </a:r>
            <a:r>
              <a:rPr lang="zh-TW" altLang="en-US"/>
              <a:t>本身長度。</a:t>
            </a:r>
          </a:p>
        </p:txBody>
      </p:sp>
    </p:spTree>
    <p:extLst>
      <p:ext uri="{BB962C8B-B14F-4D97-AF65-F5344CB8AC3E}">
        <p14:creationId xmlns:p14="http://schemas.microsoft.com/office/powerpoint/2010/main" val="420971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74687"/>
          </a:xfrm>
        </p:spPr>
        <p:txBody>
          <a:bodyPr/>
          <a:lstStyle/>
          <a:p>
            <a:pPr algn="ctr"/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基本 </a:t>
            </a:r>
            <a:r>
              <a:rPr lang="en-US" altLang="zh-TW" sz="3400"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物件解讀</a:t>
            </a:r>
          </a:p>
        </p:txBody>
      </p:sp>
      <p:graphicFrame>
        <p:nvGraphicFramePr>
          <p:cNvPr id="614403" name="Object 3"/>
          <p:cNvGraphicFramePr>
            <a:graphicFrameLocks noChangeAspect="1"/>
          </p:cNvGraphicFramePr>
          <p:nvPr/>
        </p:nvGraphicFramePr>
        <p:xfrm>
          <a:off x="1992314" y="333375"/>
          <a:ext cx="7921625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文件" r:id="rId3" imgW="5713216" imgH="4487569" progId="Word.Document.8">
                  <p:embed/>
                </p:oleObj>
              </mc:Choice>
              <mc:Fallback>
                <p:oleObj name="文件" r:id="rId3" imgW="5713216" imgH="4487569" progId="Word.Document.8">
                  <p:embed/>
                  <p:pic>
                    <p:nvPicPr>
                      <p:cNvPr id="614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33375"/>
                        <a:ext cx="7921625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316164" y="4652964"/>
            <a:ext cx="835183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Tahoma" panose="020B0604030504040204" pitchFamily="34" charset="0"/>
              </a:rPr>
              <a:t>以</a:t>
            </a:r>
            <a:r>
              <a:rPr lang="en-US" altLang="zh-TW" sz="2000">
                <a:latin typeface="Tahoma" panose="020B0604030504040204" pitchFamily="34" charset="0"/>
              </a:rPr>
              <a:t>Implicit VR </a:t>
            </a:r>
            <a:r>
              <a:rPr lang="zh-TW" altLang="en-US" sz="2000">
                <a:latin typeface="Tahoma" panose="020B0604030504040204" pitchFamily="34" charset="0"/>
              </a:rPr>
              <a:t>組合成的 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物件實體，其每個 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包含三個欄位</a:t>
            </a:r>
            <a:r>
              <a:rPr lang="en-US" altLang="zh-TW" sz="2000">
                <a:latin typeface="Tahoma" panose="020B0604030504040204" pitchFamily="34" charset="0"/>
              </a:rPr>
              <a:t>: tag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field</a:t>
            </a:r>
            <a:r>
              <a:rPr lang="zh-TW" altLang="en-US" sz="2000">
                <a:latin typeface="Tahoma" panose="020B0604030504040204" pitchFamily="34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Tag: 4 bytes</a:t>
            </a:r>
            <a:r>
              <a:rPr lang="zh-TW" altLang="en-US" sz="2000">
                <a:latin typeface="Tahoma" panose="020B0604030504040204" pitchFamily="34" charset="0"/>
              </a:rPr>
              <a:t>，</a:t>
            </a:r>
            <a:r>
              <a:rPr lang="en-US" altLang="zh-TW" sz="2000">
                <a:latin typeface="Tahoma" panose="020B0604030504040204" pitchFamily="34" charset="0"/>
              </a:rPr>
              <a:t>value length: 4 bytes</a:t>
            </a:r>
            <a:r>
              <a:rPr lang="zh-TW" altLang="en-US" sz="2000">
                <a:latin typeface="Tahoma" panose="020B0604030504040204" pitchFamily="34" charset="0"/>
              </a:rPr>
              <a:t>， </a:t>
            </a:r>
            <a:r>
              <a:rPr lang="en-US" altLang="zh-TW" sz="2000">
                <a:latin typeface="Tahoma" panose="020B0604030504040204" pitchFamily="34" charset="0"/>
              </a:rPr>
              <a:t>value field </a:t>
            </a:r>
            <a:r>
              <a:rPr lang="zh-TW" altLang="en-US" sz="2000">
                <a:latin typeface="Tahoma" panose="020B0604030504040204" pitchFamily="34" charset="0"/>
              </a:rPr>
              <a:t>的長度由 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。因此從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物件的第一個 </a:t>
            </a: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開始，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物件解讀程式可依序解讀物件各欄位的內容。 </a:t>
            </a:r>
          </a:p>
          <a:p>
            <a:pPr>
              <a:spcBef>
                <a:spcPct val="50000"/>
              </a:spcBef>
            </a:pPr>
            <a:endParaRPr lang="zh-TW" alt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9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 sz="3800"/>
              <a:t>Explicit VR or Implicit VR</a:t>
            </a:r>
            <a:br>
              <a:rPr lang="zh-TW" altLang="en-US" sz="3800"/>
            </a:b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data set </a:t>
            </a:r>
            <a:r>
              <a:rPr lang="zh-TW" altLang="en-US"/>
              <a:t>有兩種編碼方式</a:t>
            </a:r>
          </a:p>
          <a:p>
            <a:pPr lvl="1"/>
            <a:r>
              <a:rPr lang="en-US" altLang="zh-TW"/>
              <a:t>explicit VR and implicit VR</a:t>
            </a:r>
            <a:endParaRPr lang="zh-TW" altLang="en-US"/>
          </a:p>
          <a:p>
            <a:pPr lvl="1"/>
            <a:r>
              <a:rPr lang="en-US" altLang="zh-TW"/>
              <a:t>VR</a:t>
            </a:r>
            <a:r>
              <a:rPr lang="zh-TW" altLang="en-US"/>
              <a:t>只出現在外顯示</a:t>
            </a:r>
            <a:r>
              <a:rPr lang="en-US" altLang="zh-TW"/>
              <a:t>(explicit VR)</a:t>
            </a:r>
            <a:r>
              <a:rPr lang="zh-TW" altLang="en-US"/>
              <a:t>編碼方式的 </a:t>
            </a:r>
            <a:r>
              <a:rPr lang="en-US" altLang="zh-TW"/>
              <a:t>DICOM </a:t>
            </a:r>
            <a:r>
              <a:rPr lang="zh-TW" altLang="en-US"/>
              <a:t>物件中。隱含式</a:t>
            </a:r>
            <a:r>
              <a:rPr lang="en-US" altLang="zh-TW"/>
              <a:t>(implicit VR)</a:t>
            </a:r>
            <a:r>
              <a:rPr lang="zh-TW" altLang="en-US"/>
              <a:t>編碼方式組成的 </a:t>
            </a:r>
            <a:r>
              <a:rPr lang="en-US" altLang="zh-TW"/>
              <a:t>DICOM </a:t>
            </a:r>
            <a:r>
              <a:rPr lang="zh-TW" altLang="en-US"/>
              <a:t>物件並不包含 </a:t>
            </a:r>
            <a:r>
              <a:rPr lang="en-US" altLang="zh-TW"/>
              <a:t>VR </a:t>
            </a:r>
            <a:r>
              <a:rPr lang="zh-TW" altLang="en-US"/>
              <a:t>此欄位。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2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75" y="884588"/>
            <a:ext cx="3617844" cy="2835965"/>
          </a:xfrm>
        </p:spPr>
        <p:txBody>
          <a:bodyPr/>
          <a:lstStyle/>
          <a:p>
            <a:r>
              <a:rPr lang="zh-TW" altLang="en-US"/>
              <a:t>設定圖片來源</a:t>
            </a:r>
            <a:endParaRPr lang="en-US" altLang="zh-TW"/>
          </a:p>
          <a:p>
            <a:pPr lvl="1"/>
            <a:r>
              <a:rPr lang="zh-TW" altLang="en-US"/>
              <a:t> </a:t>
            </a:r>
            <a:r>
              <a:rPr lang="en-US" altLang="zh-TW"/>
              <a:t>HTTPGetBinaryData("imgDir/US1.dcm"); </a:t>
            </a:r>
          </a:p>
          <a:p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53" y="884588"/>
            <a:ext cx="7867650" cy="265078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3777230"/>
            <a:ext cx="12122425" cy="356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設定來源資料陣列</a:t>
            </a:r>
            <a:endParaRPr lang="en-US" altLang="zh-TW"/>
          </a:p>
          <a:p>
            <a:pPr lvl="1"/>
            <a:r>
              <a:rPr lang="en-US" altLang="zh-TW"/>
              <a:t>dicomData= DataView(ret);</a:t>
            </a:r>
          </a:p>
          <a:p>
            <a:pPr lvl="1"/>
            <a:r>
              <a:rPr lang="zh-TW" altLang="en-US"/>
              <a:t>參考 </a:t>
            </a:r>
            <a:r>
              <a:rPr lang="en-US" altLang="zh-TW"/>
              <a:t>JS</a:t>
            </a:r>
            <a:r>
              <a:rPr lang="zh-TW" altLang="en-US"/>
              <a:t> </a:t>
            </a:r>
            <a:r>
              <a:rPr lang="en-US" altLang="zh-TW"/>
              <a:t>DataView</a:t>
            </a:r>
            <a:r>
              <a:rPr lang="zh-TW" altLang="en-US"/>
              <a:t> 函式</a:t>
            </a:r>
            <a:endParaRPr lang="en-US" altLang="zh-TW"/>
          </a:p>
          <a:p>
            <a:pPr lvl="2"/>
            <a:r>
              <a:rPr lang="en-US" altLang="zh-TW"/>
              <a:t>https://developer.mozilla.org/zh-TW/docs/Web/JavaScript/Reference/Global_Objects/DataView</a:t>
            </a:r>
          </a:p>
          <a:p>
            <a:pPr lvl="2"/>
            <a:r>
              <a:rPr lang="en-US" altLang="zh-TW"/>
              <a:t>https://www.puritys.me/docs-blog/article-294-Javascript-%E8%99%95%E7%90%86-Binary-%E8%B3%87%E6%96%99---ArrayBuffer.html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91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794" y="0"/>
            <a:ext cx="10972800" cy="1143000"/>
          </a:xfrm>
        </p:spPr>
        <p:txBody>
          <a:bodyPr/>
          <a:lstStyle/>
          <a:p>
            <a:r>
              <a:rPr lang="en-US" altLang="zh-TW"/>
              <a:t>Implicit VR </a:t>
            </a:r>
            <a:r>
              <a:rPr lang="zh-TW" altLang="en-US"/>
              <a:t> </a:t>
            </a:r>
            <a:r>
              <a:rPr lang="en-US" altLang="zh-TW"/>
              <a:t>data element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10" y="5835721"/>
            <a:ext cx="10972800" cy="1022279"/>
          </a:xfrm>
        </p:spPr>
        <p:txBody>
          <a:bodyPr/>
          <a:lstStyle/>
          <a:p>
            <a:r>
              <a:rPr lang="en-US" altLang="zh-TW"/>
              <a:t>http://dicom.nema.org/dicom/2013/output/chtml/part05/chapter_7.html#sect_7.1.3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921356"/>
            <a:ext cx="1178047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0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Explicit VR of OB, OW, OF, SQ, UT or UN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2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Element with Explicit VR others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86698"/>
            <a:ext cx="120528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DICOM </a:t>
            </a:r>
            <a:r>
              <a:rPr lang="zh-TW" altLang="en-US" dirty="0"/>
              <a:t>影像規格練習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下載一個 </a:t>
            </a:r>
            <a:r>
              <a:rPr lang="en-US" altLang="zh-TW" dirty="0"/>
              <a:t>DICOM</a:t>
            </a:r>
            <a:r>
              <a:rPr lang="zh-TW" altLang="en-US" dirty="0"/>
              <a:t> 檔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解析 </a:t>
            </a:r>
            <a:r>
              <a:rPr lang="en-US" altLang="zh-TW" dirty="0"/>
              <a:t>DICOM</a:t>
            </a:r>
            <a:r>
              <a:rPr lang="zh-TW" altLang="en-US" dirty="0"/>
              <a:t> </a:t>
            </a:r>
            <a:r>
              <a:rPr lang="en-US" altLang="zh-TW" dirty="0"/>
              <a:t>tags</a:t>
            </a:r>
          </a:p>
          <a:p>
            <a:pPr marL="914400" lvl="1" indent="-514350"/>
            <a:r>
              <a:rPr lang="zh-TW" altLang="en-US" dirty="0"/>
              <a:t>使用工具或程式</a:t>
            </a:r>
            <a:endParaRPr lang="en-US" altLang="zh-TW" dirty="0"/>
          </a:p>
          <a:p>
            <a:pPr marL="914400" lvl="1" indent="-514350"/>
            <a:r>
              <a:rPr lang="en-US" altLang="zh-TW" dirty="0"/>
              <a:t>Viewer</a:t>
            </a:r>
            <a:r>
              <a:rPr lang="zh-TW" altLang="en-US" dirty="0"/>
              <a:t>、 </a:t>
            </a:r>
            <a:r>
              <a:rPr lang="en-US" altLang="zh-TW" dirty="0"/>
              <a:t>VS code </a:t>
            </a:r>
            <a:r>
              <a:rPr lang="en-US" altLang="zh-TW" dirty="0" err="1"/>
              <a:t>hexDump</a:t>
            </a:r>
            <a:r>
              <a:rPr lang="zh-TW" altLang="en-US" dirty="0"/>
              <a:t>、及解析程式</a:t>
            </a: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找到</a:t>
            </a:r>
            <a:r>
              <a:rPr lang="en-US" altLang="zh-TW" dirty="0"/>
              <a:t>DICOM</a:t>
            </a:r>
            <a:r>
              <a:rPr lang="zh-TW" altLang="en-US" dirty="0"/>
              <a:t> </a:t>
            </a:r>
            <a:r>
              <a:rPr lang="en-US" altLang="zh-TW" dirty="0"/>
              <a:t>tags </a:t>
            </a:r>
            <a:r>
              <a:rPr lang="zh-TW" altLang="en-US" dirty="0"/>
              <a:t>，解析資料型態</a:t>
            </a:r>
            <a:r>
              <a:rPr lang="en-US" altLang="zh-TW" dirty="0"/>
              <a:t>(VR)</a:t>
            </a:r>
            <a:r>
              <a:rPr lang="zh-TW" altLang="en-US" dirty="0"/>
              <a:t>、資料長度、及資料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呈現標籤資料</a:t>
            </a:r>
            <a:endParaRPr lang="en-US" altLang="zh-TW" dirty="0"/>
          </a:p>
          <a:p>
            <a:pPr marL="914400" lvl="1" indent="-514350"/>
            <a:r>
              <a:rPr lang="zh-TW" altLang="en-US" dirty="0"/>
              <a:t>病人基本資料及 </a:t>
            </a:r>
            <a:r>
              <a:rPr lang="en-US" altLang="zh-TW" dirty="0"/>
              <a:t>UIDs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呈現影像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807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(0028,0002) US </a:t>
            </a:r>
            <a:r>
              <a:rPr lang="en-US" altLang="zh-TW" dirty="0" err="1">
                <a:solidFill>
                  <a:srgbClr val="FF0000"/>
                </a:solidFill>
              </a:rPr>
              <a:t>SamplesPerPixel</a:t>
            </a:r>
            <a:r>
              <a:rPr lang="en-US" altLang="zh-TW" dirty="0">
                <a:solidFill>
                  <a:srgbClr val="FF0000"/>
                </a:solidFill>
              </a:rPr>
              <a:t> = 3</a:t>
            </a:r>
          </a:p>
          <a:p>
            <a:r>
              <a:rPr lang="en-US" altLang="zh-TW" dirty="0"/>
              <a:t>(0028,0004) CS </a:t>
            </a:r>
            <a:r>
              <a:rPr lang="en-US" altLang="zh-TW" dirty="0" err="1"/>
              <a:t>PhotometricInterpretation</a:t>
            </a:r>
            <a:r>
              <a:rPr lang="en-US" altLang="zh-TW" dirty="0"/>
              <a:t> = RGB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(0028,0010) US Rows = 486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(0028,0100) US </a:t>
            </a:r>
            <a:r>
              <a:rPr lang="en-US" altLang="zh-TW" dirty="0" err="1">
                <a:solidFill>
                  <a:srgbClr val="FF0000"/>
                </a:solidFill>
              </a:rPr>
              <a:t>BitsAllocated</a:t>
            </a:r>
            <a:r>
              <a:rPr lang="en-US" altLang="zh-TW" dirty="0">
                <a:solidFill>
                  <a:srgbClr val="FF0000"/>
                </a:solidFill>
              </a:rPr>
              <a:t> = 8</a:t>
            </a:r>
          </a:p>
          <a:p>
            <a:r>
              <a:rPr lang="en-US" altLang="zh-TW" dirty="0"/>
              <a:t>(0028,0101) US </a:t>
            </a:r>
            <a:r>
              <a:rPr lang="en-US" altLang="zh-TW" dirty="0" err="1"/>
              <a:t>BitsStored</a:t>
            </a:r>
            <a:r>
              <a:rPr lang="en-US" altLang="zh-TW" dirty="0"/>
              <a:t> = 8</a:t>
            </a:r>
          </a:p>
          <a:p>
            <a:r>
              <a:rPr lang="en-US" altLang="zh-TW" dirty="0"/>
              <a:t>(0028,0102) US </a:t>
            </a:r>
            <a:r>
              <a:rPr lang="en-US" altLang="zh-TW" dirty="0" err="1"/>
              <a:t>HighBit</a:t>
            </a:r>
            <a:r>
              <a:rPr lang="en-US" altLang="zh-TW" dirty="0"/>
              <a:t> = 7</a:t>
            </a:r>
          </a:p>
          <a:p>
            <a:r>
              <a:rPr lang="en-US" altLang="zh-TW" dirty="0"/>
              <a:t>(0028,0103) US </a:t>
            </a:r>
            <a:r>
              <a:rPr lang="en-US" altLang="zh-TW" dirty="0" err="1"/>
              <a:t>PixelRepresentation</a:t>
            </a:r>
            <a:r>
              <a:rPr lang="en-US" altLang="zh-TW" dirty="0"/>
              <a:t> = 0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(7FE0,0010) OB </a:t>
            </a:r>
            <a:r>
              <a:rPr lang="en-US" altLang="zh-TW" dirty="0" err="1">
                <a:solidFill>
                  <a:srgbClr val="00B050"/>
                </a:solidFill>
              </a:rPr>
              <a:t>PixelData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= &lt;binary data of length: </a:t>
            </a:r>
            <a:r>
              <a:rPr lang="en-US" altLang="zh-TW" dirty="0">
                <a:solidFill>
                  <a:srgbClr val="00B050"/>
                </a:solidFill>
              </a:rPr>
              <a:t>933120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827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BA5E339-1AF0-4B11-9811-53EB69CB5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影像物件中看到的 </a:t>
            </a:r>
            <a:r>
              <a:rPr lang="en-US" altLang="zh-TW"/>
              <a:t>UIDs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F0A86B-3319-42A9-AD47-09FB252B2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676" y="3990974"/>
            <a:ext cx="8229600" cy="2592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Instance UIDs :</a:t>
            </a:r>
            <a:r>
              <a:rPr lang="zh-TW" altLang="en-US" sz="2100" dirty="0"/>
              <a:t>資訊實體的 </a:t>
            </a:r>
            <a:r>
              <a:rPr lang="en-US" altLang="zh-TW" sz="2100" dirty="0"/>
              <a:t>UID</a:t>
            </a:r>
            <a:r>
              <a:rPr lang="zh-TW" altLang="en-US" sz="2100" dirty="0"/>
              <a:t>，資訊作業當種產生給定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err="1"/>
              <a:t>Exps</a:t>
            </a:r>
            <a:r>
              <a:rPr lang="en-US" altLang="zh-TW" sz="2000" dirty="0"/>
              <a:t>: Study instance UID, Series instance UID, SOP instance UID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Class UIDs:</a:t>
            </a:r>
            <a:r>
              <a:rPr lang="zh-TW" altLang="en-US" sz="2100" dirty="0"/>
              <a:t>類別的 </a:t>
            </a:r>
            <a:r>
              <a:rPr lang="en-US" altLang="zh-TW" sz="2100" dirty="0"/>
              <a:t>UID</a:t>
            </a:r>
            <a:r>
              <a:rPr lang="zh-TW" altLang="en-US" sz="2100" dirty="0"/>
              <a:t>，</a:t>
            </a:r>
            <a:r>
              <a:rPr lang="en-US" altLang="zh-TW" sz="2100" dirty="0"/>
              <a:t>DICOM standard </a:t>
            </a:r>
            <a:r>
              <a:rPr lang="zh-TW" altLang="en-US" sz="2100" dirty="0"/>
              <a:t>制定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err="1"/>
              <a:t>Exps:Media</a:t>
            </a:r>
            <a:r>
              <a:rPr lang="en-US" altLang="zh-TW" sz="2000" dirty="0"/>
              <a:t> Storage SOP Class UID, Transfer Syntax UID(</a:t>
            </a:r>
            <a:r>
              <a:rPr lang="zh-TW" altLang="en-US" sz="2000" dirty="0"/>
              <a:t>儲存及傳輸時編碼方式</a:t>
            </a:r>
            <a:r>
              <a:rPr lang="en-US" altLang="zh-TW" sz="2000" dirty="0"/>
              <a:t>), SOP Class UID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Class UIDs list example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>
                <a:hlinkClick r:id="rId2"/>
              </a:rPr>
              <a:t>http://www.apteryx.fr/dicom/dicom_conformance</a:t>
            </a:r>
            <a:endParaRPr lang="en-US" altLang="zh-TW" sz="1800" dirty="0"/>
          </a:p>
          <a:p>
            <a:pPr lvl="2" eaLnBrk="1" hangingPunct="1">
              <a:lnSpc>
                <a:spcPct val="90000"/>
              </a:lnSpc>
            </a:pPr>
            <a:endParaRPr lang="en-US" altLang="zh-TW" sz="1800" dirty="0"/>
          </a:p>
        </p:txBody>
      </p:sp>
      <p:pic>
        <p:nvPicPr>
          <p:cNvPr id="6148" name="Picture 4" descr="DICOM_UIDs">
            <a:extLst>
              <a:ext uri="{FF2B5EF4-FFF2-40B4-BE49-F238E27FC236}">
                <a16:creationId xmlns:a16="http://schemas.microsoft.com/office/drawing/2014/main" id="{642DBD84-47E7-40C0-8290-4B7496A8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90" y="1125539"/>
            <a:ext cx="10200610" cy="276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495E723-4492-46F1-93A7-D002C7B92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1"/>
            <a:ext cx="8229600" cy="1139825"/>
          </a:xfrm>
        </p:spPr>
        <p:txBody>
          <a:bodyPr/>
          <a:lstStyle/>
          <a:p>
            <a:pPr algn="ctr" eaLnBrk="1" hangingPunct="1"/>
            <a:r>
              <a:rPr lang="zh-TW" altLang="en-US"/>
              <a:t>影像物件當中包含的 </a:t>
            </a:r>
            <a:r>
              <a:rPr lang="en-US" altLang="zh-TW"/>
              <a:t>IDs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A1DEA77-7AE6-4E21-BDF8-4BE90B4A8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600"/>
              <a:t>在影像檢查流程</a:t>
            </a:r>
            <a:r>
              <a:rPr lang="en-US" altLang="zh-TW" sz="2600"/>
              <a:t>(IHE_RAD_SWF)</a:t>
            </a:r>
            <a:r>
              <a:rPr lang="zh-TW" altLang="en-US" sz="2600"/>
              <a:t>當中，儀器利用 </a:t>
            </a:r>
            <a:r>
              <a:rPr lang="en-US" altLang="zh-TW" sz="2600"/>
              <a:t>MWL </a:t>
            </a:r>
            <a:r>
              <a:rPr lang="zh-TW" altLang="en-US" sz="2600"/>
              <a:t>接受病人基本資料、看診檢查，搭配造影資料合併成影像物件。每個病人、每次看診、每次造影、影像本身皆可看成一資料實體</a:t>
            </a:r>
            <a:r>
              <a:rPr lang="en-US" altLang="zh-TW" sz="2600"/>
              <a:t>(Instance)</a:t>
            </a:r>
            <a:r>
              <a:rPr lang="zh-TW" altLang="en-US" sz="2600"/>
              <a:t>，每個資料實體皆有 </a:t>
            </a:r>
            <a:r>
              <a:rPr lang="en-US" altLang="zh-TW" sz="2600"/>
              <a:t>IDs </a:t>
            </a:r>
            <a:r>
              <a:rPr lang="zh-TW" altLang="en-US" sz="2600"/>
              <a:t>以方便區別處理。</a:t>
            </a:r>
          </a:p>
          <a:p>
            <a:pPr eaLnBrk="1" hangingPunct="1"/>
            <a:r>
              <a:rPr lang="en-US" altLang="zh-TW" sz="2600"/>
              <a:t>IDs </a:t>
            </a:r>
            <a:r>
              <a:rPr lang="zh-TW" altLang="en-US" sz="2600"/>
              <a:t>的劃分 </a:t>
            </a:r>
          </a:p>
          <a:p>
            <a:pPr lvl="1" eaLnBrk="1" hangingPunct="1"/>
            <a:r>
              <a:rPr lang="zh-TW" altLang="en-US" sz="2200"/>
              <a:t>病人</a:t>
            </a:r>
            <a:r>
              <a:rPr lang="en-US" altLang="zh-TW" sz="2200"/>
              <a:t>(Patient): PatientID,Other patientID</a:t>
            </a:r>
          </a:p>
          <a:p>
            <a:pPr lvl="1" eaLnBrk="1" hangingPunct="1"/>
            <a:r>
              <a:rPr lang="zh-TW" altLang="en-US" sz="2200"/>
              <a:t>看診</a:t>
            </a:r>
            <a:r>
              <a:rPr lang="en-US" altLang="zh-TW" sz="2200"/>
              <a:t>(Study)</a:t>
            </a:r>
            <a:r>
              <a:rPr lang="zh-TW" altLang="en-US" sz="2200"/>
              <a:t>：</a:t>
            </a:r>
            <a:r>
              <a:rPr lang="en-US" altLang="zh-TW" sz="2200"/>
              <a:t>Study instance UID, Accession number</a:t>
            </a:r>
          </a:p>
          <a:p>
            <a:pPr lvl="1" eaLnBrk="1" hangingPunct="1"/>
            <a:r>
              <a:rPr lang="zh-TW" altLang="en-US" sz="2200"/>
              <a:t>造影</a:t>
            </a:r>
            <a:r>
              <a:rPr lang="en-US" altLang="zh-TW" sz="2200"/>
              <a:t>(Series): Series instance UID</a:t>
            </a:r>
          </a:p>
          <a:p>
            <a:pPr lvl="1" eaLnBrk="1" hangingPunct="1"/>
            <a:r>
              <a:rPr lang="zh-TW" altLang="en-US" sz="2200"/>
              <a:t>影像</a:t>
            </a:r>
            <a:r>
              <a:rPr lang="en-US" altLang="zh-TW" sz="2200"/>
              <a:t>(Image): SOP instance UID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呈現影像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修改影像呈現程式，修改</a:t>
            </a:r>
            <a:r>
              <a:rPr lang="en-US" altLang="zh-TW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影像資料來源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影像規格參數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像素起始位置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看看可否恰當呈現影像</a:t>
            </a:r>
          </a:p>
        </p:txBody>
      </p:sp>
    </p:spTree>
    <p:extLst>
      <p:ext uri="{BB962C8B-B14F-4D97-AF65-F5344CB8AC3E}">
        <p14:creationId xmlns:p14="http://schemas.microsoft.com/office/powerpoint/2010/main" val="3459751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4DCE7-2567-44C2-8446-9819A8D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3619B-38AD-498F-8937-82A57123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106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影像縮放、平移大挑戰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現行範例中影像長寬與 </a:t>
            </a:r>
            <a:r>
              <a:rPr lang="en-US" altLang="zh-TW"/>
              <a:t>canvas </a:t>
            </a:r>
            <a:r>
              <a:rPr lang="zh-TW" altLang="en-US"/>
              <a:t>一樣大</a:t>
            </a:r>
            <a:endParaRPr lang="en-US" altLang="zh-TW"/>
          </a:p>
          <a:p>
            <a:r>
              <a:rPr lang="zh-TW" altLang="en-US" b="1">
                <a:solidFill>
                  <a:srgbClr val="FF0000"/>
                </a:solidFill>
              </a:rPr>
              <a:t>實務上，影像會平移及縮放</a:t>
            </a:r>
            <a:endParaRPr lang="en-US" altLang="zh-TW" b="1">
              <a:solidFill>
                <a:srgbClr val="FF0000"/>
              </a:solidFill>
            </a:endParaRPr>
          </a:p>
          <a:p>
            <a:r>
              <a:rPr lang="zh-TW" altLang="en-US"/>
              <a:t>可分析</a:t>
            </a:r>
            <a:r>
              <a:rPr lang="en-US" altLang="zh-TW"/>
              <a:t>:</a:t>
            </a:r>
            <a:r>
              <a:rPr lang="zh-TW" altLang="en-US"/>
              <a:t>  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其轉換公式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寫在程式當中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設計輸入參數的介面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看看可否依據參數調整繪製影像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30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將彩色超音波影像資料轉換成像素顏色。</a:t>
            </a:r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" y="876749"/>
            <a:ext cx="12030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6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WADO</a:t>
            </a:r>
            <a:r>
              <a:rPr lang="zh-TW" altLang="en-US"/>
              <a:t> </a:t>
            </a:r>
            <a:r>
              <a:rPr lang="en-US" altLang="zh-TW"/>
              <a:t>viewport </a:t>
            </a:r>
            <a:r>
              <a:rPr lang="zh-TW" altLang="en-US"/>
              <a:t>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564" y="6215865"/>
            <a:ext cx="11448836" cy="523982"/>
          </a:xfrm>
        </p:spPr>
        <p:txBody>
          <a:bodyPr>
            <a:noAutofit/>
          </a:bodyPr>
          <a:lstStyle/>
          <a:p>
            <a:r>
              <a:rPr lang="en-US" altLang="zh-TW" sz="2400"/>
              <a:t>http://dicom.nema.org/medical/dicom/2016a/output/chtml/part18/sect_6.5.8.html</a:t>
            </a:r>
            <a:endParaRPr lang="zh-TW" altLang="en-US" sz="24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5" y="1232898"/>
            <a:ext cx="12144054" cy="48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7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slide pathology </a:t>
            </a:r>
            <a:r>
              <a:rPr lang="zh-TW" altLang="en-US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3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786" y="5862667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將</a:t>
            </a:r>
            <a:r>
              <a:rPr lang="en-US" altLang="zh-TW" dirty="0"/>
              <a:t>MR</a:t>
            </a:r>
            <a:r>
              <a:rPr lang="zh-TW" altLang="en-US" dirty="0"/>
              <a:t> 資料轉換成 </a:t>
            </a:r>
            <a:r>
              <a:rPr lang="en-US" altLang="zh-TW" dirty="0"/>
              <a:t>256 </a:t>
            </a:r>
            <a:r>
              <a:rPr lang="zh-TW" altLang="en-US" dirty="0"/>
              <a:t>像素灰階</a:t>
            </a:r>
            <a:endParaRPr lang="en-US" altLang="zh-TW" dirty="0"/>
          </a:p>
          <a:p>
            <a:r>
              <a:rPr lang="zh-TW" altLang="en-US" dirty="0"/>
              <a:t>另一種迴圈寫法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408722"/>
            <a:ext cx="12068175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/>
              <a:t>醫學影像繪圖步驟</a:t>
            </a:r>
            <a:endParaRPr lang="zh-TW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7503"/>
            <a:ext cx="10972800" cy="4188726"/>
          </a:xfrm>
        </p:spPr>
        <p:txBody>
          <a:bodyPr/>
          <a:lstStyle/>
          <a:p>
            <a:pPr eaLnBrk="1" hangingPunct="1"/>
            <a:r>
              <a:rPr lang="zh-TW" altLang="en-US"/>
              <a:t>設定 </a:t>
            </a:r>
            <a:r>
              <a:rPr lang="en-US" altLang="zh-TW"/>
              <a:t>DICOM</a:t>
            </a:r>
            <a:r>
              <a:rPr lang="zh-TW" altLang="en-US"/>
              <a:t> 資料來源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取得 </a:t>
            </a:r>
            <a:r>
              <a:rPr lang="en-US" altLang="zh-TW"/>
              <a:t>DICOM</a:t>
            </a:r>
            <a:r>
              <a:rPr lang="zh-TW" altLang="en-US"/>
              <a:t> 檔規格參數 </a:t>
            </a:r>
            <a:r>
              <a:rPr lang="en-US" altLang="zh-TW"/>
              <a:t>(</a:t>
            </a:r>
            <a:r>
              <a:rPr lang="zh-TW" altLang="en-US"/>
              <a:t>如大小、灰階或彩色等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最難</a:t>
            </a:r>
            <a:endParaRPr lang="en-US" altLang="zh-TW"/>
          </a:p>
          <a:p>
            <a:pPr eaLnBrk="1" hangingPunct="1"/>
            <a:r>
              <a:rPr lang="zh-TW" altLang="en-US"/>
              <a:t>依據參數設定程式變數及轉換公式</a:t>
            </a:r>
            <a:endParaRPr lang="en-US" altLang="zh-TW"/>
          </a:p>
          <a:p>
            <a:pPr lvl="1"/>
            <a:r>
              <a:rPr lang="zh-TW" altLang="en-US"/>
              <a:t> 小心推算</a:t>
            </a:r>
            <a:endParaRPr lang="en-US" altLang="zh-TW"/>
          </a:p>
          <a:p>
            <a:pPr eaLnBrk="1" hangingPunct="1"/>
            <a:r>
              <a:rPr lang="zh-TW" altLang="en-US"/>
              <a:t>迴圈畫點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2983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05673"/>
            <a:ext cx="10972800" cy="1143000"/>
          </a:xfrm>
        </p:spPr>
        <p:txBody>
          <a:bodyPr/>
          <a:lstStyle/>
          <a:p>
            <a:r>
              <a:rPr lang="zh-TW" altLang="en-US"/>
              <a:t>下載 </a:t>
            </a:r>
            <a:r>
              <a:rPr lang="en-US" altLang="zh-TW"/>
              <a:t>DICOM </a:t>
            </a:r>
            <a:r>
              <a:rPr lang="zh-TW" altLang="en-US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13" y="854771"/>
            <a:ext cx="10972800" cy="4525963"/>
          </a:xfrm>
        </p:spPr>
        <p:txBody>
          <a:bodyPr/>
          <a:lstStyle/>
          <a:p>
            <a:r>
              <a:rPr lang="en-US" altLang="zh-TW" dirty="0"/>
              <a:t>http://www.osirix-viewer.com/resources/dicom-image-library/</a:t>
            </a:r>
          </a:p>
          <a:p>
            <a:endParaRPr lang="en-US" altLang="zh-TW" dirty="0"/>
          </a:p>
          <a:p>
            <a:r>
              <a:rPr lang="en-US" altLang="zh-TW" dirty="0" err="1"/>
              <a:t>SlicerRT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https://github.com/SlicerRt/SlicerRtData/tree/master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國網範例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https://scidm.nchc.org.tw/dataset?res_format=application%2Fdicom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sourceforge</a:t>
            </a:r>
            <a:r>
              <a:rPr lang="en-US" altLang="zh-TW" dirty="0"/>
              <a:t> </a:t>
            </a:r>
            <a:r>
              <a:rPr lang="zh-TW" altLang="en-US" dirty="0"/>
              <a:t>整理的連結</a:t>
            </a:r>
          </a:p>
          <a:p>
            <a:pPr lvl="1"/>
            <a:r>
              <a:rPr lang="en-US" altLang="zh-TW" dirty="0"/>
              <a:t>http://gdcm.sourceforge.net/wiki/index.php/Sample_DataSet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安裝及使用 </a:t>
            </a:r>
            <a:r>
              <a:rPr lang="en-US" altLang="zh-TW"/>
              <a:t>DICOM viewer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DICOM radiant</a:t>
            </a:r>
          </a:p>
          <a:p>
            <a:pPr lvl="1"/>
            <a:r>
              <a:rPr lang="en-US" altLang="zh-TW"/>
              <a:t>https://www.radiantviewer.com/</a:t>
            </a:r>
          </a:p>
          <a:p>
            <a:r>
              <a:rPr lang="en-US" altLang="zh-TW"/>
              <a:t>MicroDicom</a:t>
            </a:r>
          </a:p>
          <a:p>
            <a:pPr lvl="1"/>
            <a:r>
              <a:rPr lang="en-US" altLang="zh-TW"/>
              <a:t>http://www.microdicom.com/downloads.html</a:t>
            </a:r>
          </a:p>
          <a:p>
            <a:r>
              <a:rPr lang="en-US" altLang="zh-TW"/>
              <a:t>https://www.dicomlibrary.com/</a:t>
            </a:r>
          </a:p>
          <a:p>
            <a:pPr lvl="1"/>
            <a:r>
              <a:rPr lang="en-US" altLang="zh-TW"/>
              <a:t>DICOM</a:t>
            </a:r>
            <a:r>
              <a:rPr lang="zh-TW" altLang="en-US"/>
              <a:t> 檔上傳、匿名化、檢視、及分享</a:t>
            </a:r>
          </a:p>
        </p:txBody>
      </p:sp>
    </p:spTree>
    <p:extLst>
      <p:ext uri="{BB962C8B-B14F-4D97-AF65-F5344CB8AC3E}">
        <p14:creationId xmlns:p14="http://schemas.microsoft.com/office/powerpoint/2010/main" val="414905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730" y="0"/>
            <a:ext cx="10972800" cy="1143000"/>
          </a:xfrm>
        </p:spPr>
        <p:txBody>
          <a:bodyPr/>
          <a:lstStyle/>
          <a:p>
            <a:r>
              <a:rPr lang="en-US" altLang="zh-TW"/>
              <a:t>VS code </a:t>
            </a:r>
            <a:r>
              <a:rPr lang="zh-TW" altLang="en-US"/>
              <a:t>檢視 </a:t>
            </a:r>
            <a:r>
              <a:rPr lang="en-US" altLang="zh-TW"/>
              <a:t>DICOM</a:t>
            </a:r>
            <a:r>
              <a:rPr lang="zh-TW" altLang="en-US"/>
              <a:t> 及 </a:t>
            </a:r>
            <a:r>
              <a:rPr lang="en-US" altLang="zh-TW"/>
              <a:t>binary </a:t>
            </a:r>
            <a:r>
              <a:rPr lang="zh-TW" altLang="en-US"/>
              <a:t>檔套件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22513"/>
            <a:ext cx="10972800" cy="5297557"/>
          </a:xfrm>
        </p:spPr>
        <p:txBody>
          <a:bodyPr/>
          <a:lstStyle/>
          <a:p>
            <a:r>
              <a:rPr lang="en-US" altLang="zh-TW"/>
              <a:t>DICOM Tag Dump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hexDump   </a:t>
            </a:r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28" y="1126262"/>
            <a:ext cx="7456572" cy="2637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3" y="4013940"/>
            <a:ext cx="7328634" cy="28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8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</TotalTime>
  <Words>1796</Words>
  <Application>Microsoft Office PowerPoint</Application>
  <PresentationFormat>寬螢幕</PresentationFormat>
  <Paragraphs>215</Paragraphs>
  <Slides>41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4" baseType="lpstr">
      <vt:lpstr>SimSun</vt:lpstr>
      <vt:lpstr>sө</vt:lpstr>
      <vt:lpstr>細明體</vt:lpstr>
      <vt:lpstr>新細明體</vt:lpstr>
      <vt:lpstr>標楷體</vt:lpstr>
      <vt:lpstr>Arial</vt:lpstr>
      <vt:lpstr>Calibri</vt:lpstr>
      <vt:lpstr>Garamond</vt:lpstr>
      <vt:lpstr>Tahoma</vt:lpstr>
      <vt:lpstr>Times New Roman</vt:lpstr>
      <vt:lpstr>Wingdings</vt:lpstr>
      <vt:lpstr>Office 佈景主題</vt:lpstr>
      <vt:lpstr>文件</vt:lpstr>
      <vt:lpstr>PowerPoint 簡報</vt:lpstr>
      <vt:lpstr>課程大綱</vt:lpstr>
      <vt:lpstr>繪製醫學影像初體驗</vt:lpstr>
      <vt:lpstr>繪製醫學影像初體驗</vt:lpstr>
      <vt:lpstr>繪製醫學影像初體驗</vt:lpstr>
      <vt:lpstr>醫學影像繪圖步驟</vt:lpstr>
      <vt:lpstr>下載 DICOM 資料</vt:lpstr>
      <vt:lpstr>安裝及使用 DICOM viewer</vt:lpstr>
      <vt:lpstr>VS code 檢視 DICOM 及 binary 檔套件</vt:lpstr>
      <vt:lpstr>分析DICOM 影像規格練習</vt:lpstr>
      <vt:lpstr>呈現醫學影像所需參數</vt:lpstr>
      <vt:lpstr>呈現醫學影像所需參數</vt:lpstr>
      <vt:lpstr>DICOM　影像資料起始位置推算</vt:lpstr>
      <vt:lpstr>程式顯示 DICOM 影像的步驟</vt:lpstr>
      <vt:lpstr> DICOM part 3: Image Pixel Module</vt:lpstr>
      <vt:lpstr>PowerPoint 簡報</vt:lpstr>
      <vt:lpstr>DICOM 影像物件實例</vt:lpstr>
      <vt:lpstr>DICOM 資料物件格式</vt:lpstr>
      <vt:lpstr>DICOM 與 HL7 編碼格式差異</vt:lpstr>
      <vt:lpstr>PowerPoint 簡報</vt:lpstr>
      <vt:lpstr>程式取得 DICOM data elements 資訊</vt:lpstr>
      <vt:lpstr>PowerPoint 簡報</vt:lpstr>
      <vt:lpstr>PowerPoint 簡報</vt:lpstr>
      <vt:lpstr>data element</vt:lpstr>
      <vt:lpstr>Tag</vt:lpstr>
      <vt:lpstr>VR: Value Representation</vt:lpstr>
      <vt:lpstr>Value Length</vt:lpstr>
      <vt:lpstr>基本 DICOM 物件解讀</vt:lpstr>
      <vt:lpstr>Explicit VR or Implicit VR </vt:lpstr>
      <vt:lpstr>Implicit VR  data element</vt:lpstr>
      <vt:lpstr>Explicit VR of OB, OW, OF, SQ, UT or UN</vt:lpstr>
      <vt:lpstr>Data Element with Explicit VR others</vt:lpstr>
      <vt:lpstr>分析DICOM 影像規格練習</vt:lpstr>
      <vt:lpstr>呈現醫學影像所需參數</vt:lpstr>
      <vt:lpstr>影像物件中看到的 UIDs</vt:lpstr>
      <vt:lpstr>影像物件當中包含的 IDs</vt:lpstr>
      <vt:lpstr>呈現影像</vt:lpstr>
      <vt:lpstr>PowerPoint 簡報</vt:lpstr>
      <vt:lpstr>影像縮放、平移大挑戰</vt:lpstr>
      <vt:lpstr>DICOM WADO viewport 參數</vt:lpstr>
      <vt:lpstr>virtual slide pathology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User</cp:lastModifiedBy>
  <cp:revision>106</cp:revision>
  <dcterms:created xsi:type="dcterms:W3CDTF">2015-07-27T07:00:14Z</dcterms:created>
  <dcterms:modified xsi:type="dcterms:W3CDTF">2021-04-09T05:05:35Z</dcterms:modified>
</cp:coreProperties>
</file>