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87" r:id="rId3"/>
    <p:sldId id="289" r:id="rId4"/>
    <p:sldId id="305" r:id="rId5"/>
    <p:sldId id="306" r:id="rId6"/>
    <p:sldId id="309" r:id="rId7"/>
    <p:sldId id="307" r:id="rId8"/>
    <p:sldId id="308" r:id="rId9"/>
    <p:sldId id="310" r:id="rId10"/>
    <p:sldId id="312" r:id="rId11"/>
    <p:sldId id="314" r:id="rId12"/>
    <p:sldId id="311" r:id="rId13"/>
    <p:sldId id="317" r:id="rId14"/>
    <p:sldId id="315" r:id="rId15"/>
    <p:sldId id="318" r:id="rId16"/>
    <p:sldId id="316" r:id="rId17"/>
    <p:sldId id="313" r:id="rId18"/>
    <p:sldId id="296" r:id="rId19"/>
    <p:sldId id="302" r:id="rId20"/>
    <p:sldId id="319" r:id="rId21"/>
    <p:sldId id="320" r:id="rId22"/>
    <p:sldId id="303" r:id="rId2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2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ractitionerrole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8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從業者關係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http://hl7.org/fhir/practitionerrole.html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9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smtClean="0">
                <a:latin typeface="+mj-ea"/>
              </a:rPr>
              <a:t>FHIR</a:t>
            </a:r>
            <a:r>
              <a:rPr lang="zh-TW" altLang="en-US" sz="6600" smtClean="0">
                <a:latin typeface="+mj-ea"/>
              </a:rPr>
              <a:t> </a:t>
            </a:r>
            <a:r>
              <a:rPr lang="en-US" altLang="zh-TW" sz="6600" smtClean="0">
                <a:latin typeface="+mj-ea"/>
              </a:rPr>
              <a:t>Administration</a:t>
            </a:r>
            <a:br>
              <a:rPr lang="en-US" altLang="zh-TW" sz="6600" smtClean="0">
                <a:latin typeface="+mj-ea"/>
              </a:rPr>
            </a:br>
            <a:r>
              <a:rPr lang="en-US" altLang="zh-TW" sz="6600" smtClean="0">
                <a:latin typeface="+mj-ea"/>
              </a:rPr>
              <a:t/>
            </a:r>
            <a:br>
              <a:rPr lang="en-US" altLang="zh-TW" sz="6600" smtClean="0">
                <a:latin typeface="+mj-ea"/>
              </a:rPr>
            </a:br>
            <a:r>
              <a:rPr lang="zh-TW" altLang="en-US" smtClean="0">
                <a:latin typeface="+mj-ea"/>
              </a:rPr>
              <a:t>機</a:t>
            </a:r>
            <a:r>
              <a:rPr lang="zh-TW" altLang="en-US">
                <a:latin typeface="+mj-ea"/>
              </a:rPr>
              <a:t>構</a:t>
            </a:r>
            <a:r>
              <a:rPr lang="zh-TW" altLang="en-US" smtClean="0">
                <a:latin typeface="+mj-ea"/>
              </a:rPr>
              <a:t>管理相關 </a:t>
            </a:r>
            <a:r>
              <a:rPr lang="en-US" altLang="zh-TW" smtClean="0">
                <a:latin typeface="+mj-ea"/>
              </a:rPr>
              <a:t>resources</a:t>
            </a:r>
            <a:endParaRPr lang="zh-TW" altLang="en-US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9017" y="4959991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root organization of </a:t>
            </a:r>
            <a:r>
              <a:rPr lang="en-US" altLang="zh-TW"/>
              <a:t>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61" y="1489133"/>
            <a:ext cx="5962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839" y="2279607"/>
            <a:ext cx="8229600" cy="1143000"/>
          </a:xfrm>
        </p:spPr>
        <p:txBody>
          <a:bodyPr/>
          <a:lstStyle/>
          <a:p>
            <a:r>
              <a:rPr lang="zh-TW" altLang="en-US" smtClean="0"/>
              <a:t>建立樹狀的組織架</a:t>
            </a:r>
            <a:r>
              <a:rPr lang="zh-TW" altLang="en-US"/>
              <a:t>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39112"/>
            <a:ext cx="8229600" cy="1487051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8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org. part of 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510506"/>
            <a:ext cx="65055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2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Patient </a:t>
            </a:r>
            <a:r>
              <a:rPr lang="en-US" altLang="zh-TW" dirty="0" smtClean="0"/>
              <a:t>Organization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355084" y="3198783"/>
            <a:ext cx="1692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Patient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b="1" dirty="0" err="1" smtClean="0">
                <a:solidFill>
                  <a:srgbClr val="FF0000"/>
                </a:solidFill>
              </a:rPr>
              <a:t>managingOrganization</a:t>
            </a:r>
            <a:r>
              <a:rPr lang="zh-TW" altLang="en-US" sz="27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reference to </a:t>
            </a:r>
            <a:endParaRPr lang="en-US" altLang="zh-TW" sz="27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411863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病人資料保管組織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先有組織</a:t>
            </a:r>
            <a:endParaRPr lang="en-US" altLang="zh-TW" b="1" dirty="0" smtClean="0"/>
          </a:p>
          <a:p>
            <a:r>
              <a:rPr lang="zh-TW" altLang="en-US" b="1" dirty="0" smtClean="0"/>
              <a:t>再新增病人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480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Organization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89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新增病人到組織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14" y="1417638"/>
            <a:ext cx="6521872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4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使用者端產生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252" y="1143000"/>
            <a:ext cx="8229600" cy="58143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       </a:t>
            </a:r>
            <a:r>
              <a:rPr lang="en-US" altLang="zh-TW" dirty="0"/>
              <a:t>"</a:t>
            </a:r>
            <a:r>
              <a:rPr lang="en-US" altLang="zh-TW" dirty="0" err="1"/>
              <a:t>resourceType</a:t>
            </a:r>
            <a:r>
              <a:rPr lang="en-US" altLang="zh-TW" dirty="0"/>
              <a:t>": "Patient",     </a:t>
            </a:r>
          </a:p>
          <a:p>
            <a:pPr marL="0" indent="0">
              <a:buNone/>
            </a:pPr>
            <a:r>
              <a:rPr lang="en-US" altLang="zh-TW" dirty="0"/>
              <a:t>        "identifier":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"system": "</a:t>
            </a:r>
            <a:r>
              <a:rPr lang="zh-TW" altLang="en-US" dirty="0"/>
              <a:t>身分證字號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"value": "U12341111111111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"name":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 "text": "</a:t>
            </a:r>
            <a:r>
              <a:rPr lang="zh-TW" altLang="en-US" dirty="0"/>
              <a:t>林小妹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"family": "</a:t>
            </a:r>
            <a:r>
              <a:rPr lang="zh-TW" altLang="en-US" dirty="0"/>
              <a:t>林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"given": ["</a:t>
            </a:r>
            <a:r>
              <a:rPr lang="zh-TW" altLang="en-US" dirty="0"/>
              <a:t>林小妹</a:t>
            </a:r>
            <a:r>
              <a:rPr lang="en-US" altLang="zh-TW" dirty="0"/>
              <a:t>"]</a:t>
            </a:r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"gender": "female",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birthDate</a:t>
            </a:r>
            <a:r>
              <a:rPr lang="en-US" altLang="zh-TW" dirty="0"/>
              <a:t>": "1973-01-21",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managingOrganization</a:t>
            </a:r>
            <a:r>
              <a:rPr lang="en-US" altLang="zh-TW" dirty="0"/>
              <a:t>": {</a:t>
            </a:r>
          </a:p>
          <a:p>
            <a:pPr marL="0" indent="0">
              <a:buNone/>
            </a:pPr>
            <a:r>
              <a:rPr lang="en-US" altLang="zh-TW" dirty="0"/>
              <a:t>          "reference": "Organization/4"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83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查詢組織所屬病人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82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4672" y="90178"/>
            <a:ext cx="6826315" cy="857250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>
                <a:latin typeface="+mn-ea"/>
                <a:ea typeface="+mn-ea"/>
              </a:rPr>
              <a:t>人員組織 </a:t>
            </a:r>
            <a:r>
              <a:rPr lang="en-US" altLang="zh-TW" sz="3600" b="1" dirty="0">
                <a:latin typeface="+mn-ea"/>
                <a:ea typeface="+mn-ea"/>
              </a:rPr>
              <a:t>resources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165" y="1483415"/>
            <a:ext cx="8079092" cy="3246350"/>
          </a:xfrm>
        </p:spPr>
        <p:txBody>
          <a:bodyPr>
            <a:noAutofit/>
          </a:bodyPr>
          <a:lstStyle/>
          <a:p>
            <a:r>
              <a:rPr lang="en-US" altLang="zh-TW" sz="2500" b="1" dirty="0" smtClean="0">
                <a:latin typeface="+mn-ea"/>
              </a:rPr>
              <a:t>Organization </a:t>
            </a:r>
            <a:r>
              <a:rPr lang="zh-TW" altLang="en-US" sz="2500" b="1" dirty="0">
                <a:latin typeface="+mn-ea"/>
              </a:rPr>
              <a:t>組織</a:t>
            </a:r>
          </a:p>
          <a:p>
            <a:r>
              <a:rPr lang="en-US" altLang="zh-TW" sz="2500" b="1" dirty="0">
                <a:latin typeface="+mn-ea"/>
              </a:rPr>
              <a:t>Patient </a:t>
            </a:r>
            <a:r>
              <a:rPr lang="zh-TW" altLang="en-US" sz="2500" b="1" dirty="0">
                <a:latin typeface="+mn-ea"/>
              </a:rPr>
              <a:t>病人基本資料 </a:t>
            </a:r>
            <a:r>
              <a:rPr lang="en-US" altLang="zh-TW" sz="2500" b="1" dirty="0">
                <a:latin typeface="+mn-ea"/>
              </a:rPr>
              <a:t>(</a:t>
            </a:r>
            <a:r>
              <a:rPr lang="zh-TW" altLang="en-US" sz="2500" b="1" dirty="0">
                <a:latin typeface="+mn-ea"/>
              </a:rPr>
              <a:t>不含帳號</a:t>
            </a:r>
            <a:r>
              <a:rPr lang="en-US" altLang="zh-TW" sz="2500" b="1" dirty="0">
                <a:latin typeface="+mn-ea"/>
              </a:rPr>
              <a:t>)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>
                <a:latin typeface="+mn-ea"/>
              </a:rPr>
              <a:t>Practitioner</a:t>
            </a:r>
            <a:r>
              <a:rPr lang="zh-TW" altLang="en-US" sz="2500" dirty="0">
                <a:latin typeface="+mn-ea"/>
              </a:rPr>
              <a:t> 醫護從業人員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 err="1" smtClean="0">
                <a:latin typeface="+mn-ea"/>
              </a:rPr>
              <a:t>PractitionerRole</a:t>
            </a:r>
            <a:r>
              <a:rPr lang="en-US" altLang="zh-TW" sz="2500" dirty="0" smtClean="0">
                <a:latin typeface="+mn-ea"/>
              </a:rPr>
              <a:t>:</a:t>
            </a:r>
            <a:r>
              <a:rPr lang="zh-TW" altLang="en-US" sz="2500" dirty="0" smtClean="0">
                <a:latin typeface="+mn-ea"/>
              </a:rPr>
              <a:t>某組織、某醫療情境之工作參與人員</a:t>
            </a:r>
            <a:endParaRPr lang="en-US" altLang="zh-TW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0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新增及查詢人員組織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應用情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新增組織</a:t>
            </a:r>
            <a:endParaRPr lang="en-US" altLang="zh-TW" dirty="0" smtClean="0"/>
          </a:p>
          <a:p>
            <a:r>
              <a:rPr lang="zh-TW" altLang="en-US" dirty="0" smtClean="0"/>
              <a:t>新增組織所屬人員</a:t>
            </a:r>
            <a:endParaRPr lang="en-US" altLang="zh-TW" dirty="0" smtClean="0"/>
          </a:p>
          <a:p>
            <a:r>
              <a:rPr lang="zh-TW" altLang="en-US" dirty="0" smtClean="0"/>
              <a:t>查詢組織所屬人員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259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443" y="0"/>
            <a:ext cx="8229600" cy="974035"/>
          </a:xfrm>
        </p:spPr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什麼是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resource</a:t>
            </a:r>
          </a:p>
          <a:p>
            <a:endParaRPr lang="en-US" altLang="zh-TW" dirty="0"/>
          </a:p>
          <a:p>
            <a:r>
              <a:rPr lang="en-US" altLang="zh-TW" dirty="0" smtClean="0"/>
              <a:t>FHIR resource </a:t>
            </a:r>
            <a:r>
              <a:rPr lang="zh-TW" altLang="en-US" dirty="0" smtClean="0"/>
              <a:t>定義及範例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基礎之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</a:t>
            </a:r>
          </a:p>
          <a:p>
            <a:endParaRPr lang="en-US" altLang="zh-TW" dirty="0"/>
          </a:p>
          <a:p>
            <a:r>
              <a:rPr lang="en-US" altLang="zh-TW" dirty="0" smtClean="0"/>
              <a:t>Resources </a:t>
            </a:r>
            <a:r>
              <a:rPr lang="zh-TW" altLang="en-US" dirty="0" smtClean="0"/>
              <a:t>之相互參考關係 </a:t>
            </a:r>
            <a:r>
              <a:rPr lang="en-US" altLang="zh-TW" dirty="0" smtClean="0"/>
              <a:t>(reference)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identifier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68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157F9-4128-4431-B7D1-1947A71C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86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Practitioner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PractitionerRole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Orgainzation</a:t>
            </a:r>
            <a:r>
              <a:rPr lang="en-US" altLang="zh-TW" dirty="0" smtClean="0"/>
              <a:t> </a:t>
            </a:r>
            <a:r>
              <a:rPr lang="en-US" altLang="zh-TW" dirty="0"/>
              <a:t>Relation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A4D802-49FB-4562-98F2-2D408A1A6150}"/>
              </a:ext>
            </a:extLst>
          </p:cNvPr>
          <p:cNvSpPr txBox="1"/>
          <p:nvPr/>
        </p:nvSpPr>
        <p:spPr>
          <a:xfrm>
            <a:off x="921887" y="4718853"/>
            <a:ext cx="1948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Practitioner</a:t>
            </a:r>
            <a:endParaRPr lang="zh-TW" altLang="en-US" sz="27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4D976B-624F-4E29-A2C5-F4306613C9A6}"/>
              </a:ext>
            </a:extLst>
          </p:cNvPr>
          <p:cNvSpPr txBox="1"/>
          <p:nvPr/>
        </p:nvSpPr>
        <p:spPr>
          <a:xfrm>
            <a:off x="3067945" y="2532819"/>
            <a:ext cx="2597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err="1" smtClean="0"/>
              <a:t>PractitionerRole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824684-3454-43E7-85F0-045960D93306}"/>
              </a:ext>
            </a:extLst>
          </p:cNvPr>
          <p:cNvSpPr txBox="1"/>
          <p:nvPr/>
        </p:nvSpPr>
        <p:spPr>
          <a:xfrm>
            <a:off x="5908933" y="4701264"/>
            <a:ext cx="1948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Organization</a:t>
            </a:r>
            <a:endParaRPr lang="zh-TW" altLang="en-US" sz="27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B278676-5ED4-4F69-9D96-A8552B41652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896203" y="3161489"/>
            <a:ext cx="2278233" cy="155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55182E-C2F8-4D5F-804E-14266705A2CE}"/>
              </a:ext>
            </a:extLst>
          </p:cNvPr>
          <p:cNvSpPr txBox="1"/>
          <p:nvPr/>
        </p:nvSpPr>
        <p:spPr>
          <a:xfrm>
            <a:off x="970744" y="5208835"/>
            <a:ext cx="189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工作人員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醫生、護士等</a:t>
            </a:r>
            <a:r>
              <a:rPr lang="en-US" altLang="zh-TW" b="1" dirty="0" smtClean="0"/>
              <a:t>)</a:t>
            </a:r>
            <a:endParaRPr lang="zh-TW" altLang="en-US" sz="135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776320-8CF3-4EB5-A99E-A5A2C1BFB542}"/>
              </a:ext>
            </a:extLst>
          </p:cNvPr>
          <p:cNvSpPr txBox="1"/>
          <p:nvPr/>
        </p:nvSpPr>
        <p:spPr>
          <a:xfrm>
            <a:off x="6325333" y="5111255"/>
            <a:ext cx="14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任職單位</a:t>
            </a:r>
            <a:endParaRPr lang="zh-TW" altLang="en-US" sz="135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C181A1-4BF7-4204-A6FB-292B8A2A5967}"/>
              </a:ext>
            </a:extLst>
          </p:cNvPr>
          <p:cNvSpPr txBox="1"/>
          <p:nvPr/>
        </p:nvSpPr>
        <p:spPr>
          <a:xfrm>
            <a:off x="2533476" y="1890342"/>
            <a:ext cx="416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某組織、某情境之參與人員</a:t>
            </a:r>
            <a:endParaRPr lang="en-US" altLang="zh-TW" b="1" dirty="0" smtClean="0"/>
          </a:p>
          <a:p>
            <a:pPr algn="ctr"/>
            <a:r>
              <a:rPr lang="zh-TW" altLang="en-US" b="1" dirty="0" smtClean="0"/>
              <a:t>如門諾醫院眼科門診看診醫師</a:t>
            </a:r>
            <a:endParaRPr lang="zh-TW" altLang="en-US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F9A7471-E593-43BD-9662-74938C1D3920}"/>
              </a:ext>
            </a:extLst>
          </p:cNvPr>
          <p:cNvCxnSpPr>
            <a:cxnSpLocks/>
          </p:cNvCxnSpPr>
          <p:nvPr/>
        </p:nvCxnSpPr>
        <p:spPr>
          <a:xfrm>
            <a:off x="4572000" y="3130229"/>
            <a:ext cx="2187012" cy="157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8178" y="3476403"/>
            <a:ext cx="2855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PractitionerRole.Partictioner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Reference to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65506" y="3412843"/>
            <a:ext cx="2940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PractitionerRole.Organization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Reference to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3381555" y="5585624"/>
            <a:ext cx="3113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先有組織</a:t>
            </a:r>
            <a:endParaRPr lang="en-US" altLang="zh-TW" b="1" dirty="0" smtClean="0"/>
          </a:p>
          <a:p>
            <a:r>
              <a:rPr lang="zh-TW" altLang="en-US" b="1" dirty="0" smtClean="0"/>
              <a:t>工作人員</a:t>
            </a:r>
            <a:endParaRPr lang="en-US" altLang="zh-TW" b="1" dirty="0" smtClean="0"/>
          </a:p>
          <a:p>
            <a:r>
              <a:rPr lang="zh-TW" altLang="en-US" b="1" dirty="0" smtClean="0"/>
              <a:t>再指定人員扮演腳色</a:t>
            </a:r>
            <a:endParaRPr lang="en-US" altLang="zh-TW" b="1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較難，先不介紹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新增及查詢人員組織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應用情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FHIR</a:t>
            </a:r>
            <a:r>
              <a:rPr lang="zh-TW" altLang="en-US" sz="2400" dirty="0" smtClean="0"/>
              <a:t> 表單新增與查詢，步驟說明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400" dirty="0"/>
              <a:t>https://</a:t>
            </a:r>
            <a:r>
              <a:rPr lang="en-US" altLang="zh-TW" sz="2400" dirty="0" smtClean="0"/>
              <a:t>mos2718.github.io/JS-FHIR2020/formStep.html</a:t>
            </a:r>
          </a:p>
          <a:p>
            <a:r>
              <a:rPr lang="zh-TW" altLang="en-US" sz="2400" dirty="0" smtClean="0"/>
              <a:t>範例程式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000" dirty="0"/>
              <a:t>Repository URL</a:t>
            </a:r>
          </a:p>
          <a:p>
            <a:pPr lvl="2"/>
            <a:r>
              <a:rPr lang="en-US" altLang="zh-TW" sz="2000" dirty="0"/>
              <a:t>https://github.com/mos2718/JS-FHIR2020</a:t>
            </a:r>
          </a:p>
          <a:p>
            <a:pPr lvl="1"/>
            <a:r>
              <a:rPr lang="en-US" altLang="zh-TW" sz="2000" dirty="0" smtClean="0"/>
              <a:t>Post </a:t>
            </a:r>
            <a:r>
              <a:rPr lang="en-US" altLang="zh-TW" sz="2000" dirty="0"/>
              <a:t>resource URL</a:t>
            </a:r>
          </a:p>
          <a:p>
            <a:pPr lvl="2"/>
            <a:r>
              <a:rPr lang="en-US" altLang="zh-TW" sz="2000" dirty="0"/>
              <a:t>https://mos2718.github.io/JS-FHIR2020/postResorce.html</a:t>
            </a:r>
          </a:p>
          <a:p>
            <a:pPr lvl="1"/>
            <a:r>
              <a:rPr lang="en-US" altLang="zh-TW" sz="2000" dirty="0" smtClean="0"/>
              <a:t>Patient </a:t>
            </a:r>
            <a:r>
              <a:rPr lang="en-US" altLang="zh-TW" sz="2000" dirty="0"/>
              <a:t>list URL</a:t>
            </a:r>
          </a:p>
          <a:p>
            <a:pPr lvl="2"/>
            <a:r>
              <a:rPr lang="en-US" altLang="zh-TW" sz="2000" dirty="0"/>
              <a:t>https://mos2718.github.io/JS-FHIR2020/FHIRdata2Table.html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7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FHIR </a:t>
            </a:r>
            <a:r>
              <a:rPr lang="en-US" altLang="zh-TW" smtClean="0"/>
              <a:t>Administration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定義機構管理所需之 </a:t>
            </a:r>
            <a:r>
              <a:rPr lang="en-US" altLang="zh-TW" smtClean="0"/>
              <a:t>resources</a:t>
            </a:r>
            <a:r>
              <a:rPr lang="zh-TW" altLang="en-US" smtClean="0"/>
              <a:t>，利於</a:t>
            </a:r>
            <a:r>
              <a:rPr lang="en-US" altLang="zh-TW" smtClean="0"/>
              <a:t>:</a:t>
            </a:r>
          </a:p>
          <a:p>
            <a:pPr lvl="1"/>
            <a:r>
              <a:rPr lang="zh-TW" altLang="en-US" smtClean="0">
                <a:solidFill>
                  <a:srgbClr val="FF0000"/>
                </a:solidFill>
              </a:rPr>
              <a:t>人員組織管理</a:t>
            </a:r>
            <a:endParaRPr lang="en-US" altLang="zh-TW" smtClean="0">
              <a:solidFill>
                <a:srgbClr val="FF0000"/>
              </a:solidFill>
            </a:endParaRPr>
          </a:p>
          <a:p>
            <a:pPr lvl="1"/>
            <a:r>
              <a:rPr lang="zh-TW" altLang="en-US" smtClean="0"/>
              <a:t>裝置管理</a:t>
            </a:r>
            <a:endParaRPr lang="en-US" altLang="zh-TW" smtClean="0"/>
          </a:p>
          <a:p>
            <a:pPr lvl="1"/>
            <a:r>
              <a:rPr lang="zh-TW" altLang="en-US" smtClean="0"/>
              <a:t>地點</a:t>
            </a:r>
            <a:r>
              <a:rPr lang="zh-TW" altLang="en-US"/>
              <a:t>管理</a:t>
            </a:r>
            <a:endParaRPr lang="en-US" altLang="zh-TW" smtClean="0"/>
          </a:p>
          <a:p>
            <a:pPr lvl="1"/>
            <a:r>
              <a:rPr lang="zh-TW" altLang="en-US" smtClean="0"/>
              <a:t>就醫流程管理</a:t>
            </a:r>
            <a:endParaRPr lang="en-US" altLang="zh-TW" smtClean="0"/>
          </a:p>
          <a:p>
            <a:pPr lvl="1"/>
            <a:r>
              <a:rPr lang="zh-TW" altLang="en-US" smtClean="0"/>
              <a:t>金融帳戶</a:t>
            </a:r>
            <a:r>
              <a:rPr lang="zh-TW" altLang="en-US"/>
              <a:t>管理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641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FHIR </a:t>
            </a:r>
            <a:r>
              <a:rPr lang="en-US" altLang="zh-TW" smtClean="0"/>
              <a:t>Administration</a:t>
            </a:r>
            <a:r>
              <a:rPr lang="zh-TW" altLang="en-US" smtClean="0"/>
              <a:t> </a:t>
            </a:r>
            <a:r>
              <a:rPr lang="en-US" altLang="zh-TW" smtClean="0"/>
              <a:t>resources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368953"/>
            <a:ext cx="8229600" cy="757209"/>
          </a:xfrm>
        </p:spPr>
        <p:txBody>
          <a:bodyPr>
            <a:normAutofit lnSpcReduction="10000"/>
          </a:bodyPr>
          <a:lstStyle/>
          <a:p>
            <a:r>
              <a:rPr lang="en-US" altLang="zh-TW" sz="2000" smtClean="0"/>
              <a:t>https</a:t>
            </a:r>
            <a:r>
              <a:rPr lang="en-US" altLang="zh-TW" sz="2000"/>
              <a:t>://</a:t>
            </a:r>
            <a:r>
              <a:rPr lang="en-US" altLang="zh-TW" sz="2000" smtClean="0"/>
              <a:t>www.hl7.org/fhir/administration-module.html</a:t>
            </a:r>
            <a:endParaRPr lang="en-US" altLang="zh-TW" sz="200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612"/>
            <a:ext cx="8409963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9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FHIR </a:t>
            </a:r>
            <a:r>
              <a:rPr lang="en-US" altLang="zh-TW" smtClean="0"/>
              <a:t>Administration</a:t>
            </a:r>
            <a:r>
              <a:rPr lang="zh-TW" altLang="en-US" smtClean="0"/>
              <a:t> </a:t>
            </a:r>
            <a:r>
              <a:rPr lang="en-US" altLang="zh-TW" smtClean="0"/>
              <a:t>resources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9" y="2799533"/>
            <a:ext cx="8409963" cy="315277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67018" y="5192849"/>
            <a:ext cx="1816217" cy="44597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67018" y="4697878"/>
            <a:ext cx="1816217" cy="44597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43219" y="2913164"/>
            <a:ext cx="1816217" cy="44597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578217" y="2904897"/>
            <a:ext cx="1816217" cy="44597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88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4672" y="90178"/>
            <a:ext cx="6826315" cy="857250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>
                <a:latin typeface="+mn-ea"/>
                <a:ea typeface="+mn-ea"/>
              </a:rPr>
              <a:t>人員組織 </a:t>
            </a:r>
            <a:r>
              <a:rPr lang="en-US" altLang="zh-TW" sz="3600" b="1" dirty="0">
                <a:latin typeface="+mn-ea"/>
                <a:ea typeface="+mn-ea"/>
              </a:rPr>
              <a:t>resources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165" y="1483415"/>
            <a:ext cx="8079092" cy="3246350"/>
          </a:xfrm>
        </p:spPr>
        <p:txBody>
          <a:bodyPr>
            <a:noAutofit/>
          </a:bodyPr>
          <a:lstStyle/>
          <a:p>
            <a:r>
              <a:rPr lang="en-US" altLang="zh-TW" sz="2500" b="1" dirty="0" smtClean="0">
                <a:latin typeface="+mn-ea"/>
              </a:rPr>
              <a:t>Organization </a:t>
            </a:r>
            <a:r>
              <a:rPr lang="zh-TW" altLang="en-US" sz="2500" b="1" dirty="0">
                <a:latin typeface="+mn-ea"/>
              </a:rPr>
              <a:t>組織</a:t>
            </a:r>
          </a:p>
          <a:p>
            <a:r>
              <a:rPr lang="en-US" altLang="zh-TW" sz="2500" b="1" dirty="0">
                <a:latin typeface="+mn-ea"/>
              </a:rPr>
              <a:t>Patient </a:t>
            </a:r>
            <a:r>
              <a:rPr lang="zh-TW" altLang="en-US" sz="2500" b="1" dirty="0">
                <a:latin typeface="+mn-ea"/>
              </a:rPr>
              <a:t>病人基本資料 </a:t>
            </a:r>
            <a:r>
              <a:rPr lang="en-US" altLang="zh-TW" sz="2500" b="1" dirty="0">
                <a:latin typeface="+mn-ea"/>
              </a:rPr>
              <a:t>(</a:t>
            </a:r>
            <a:r>
              <a:rPr lang="zh-TW" altLang="en-US" sz="2500" b="1" dirty="0">
                <a:latin typeface="+mn-ea"/>
              </a:rPr>
              <a:t>不含帳號</a:t>
            </a:r>
            <a:r>
              <a:rPr lang="en-US" altLang="zh-TW" sz="2500" b="1" dirty="0">
                <a:latin typeface="+mn-ea"/>
              </a:rPr>
              <a:t>)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>
                <a:latin typeface="+mn-ea"/>
              </a:rPr>
              <a:t>Practitioner</a:t>
            </a:r>
            <a:r>
              <a:rPr lang="zh-TW" altLang="en-US" sz="2500" dirty="0">
                <a:latin typeface="+mn-ea"/>
              </a:rPr>
              <a:t> 醫護從業人員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 err="1" smtClean="0">
                <a:latin typeface="+mn-ea"/>
              </a:rPr>
              <a:t>PractitionerRole</a:t>
            </a:r>
            <a:r>
              <a:rPr lang="en-US" altLang="zh-TW" sz="2500" dirty="0" smtClean="0">
                <a:latin typeface="+mn-ea"/>
              </a:rPr>
              <a:t>:</a:t>
            </a:r>
            <a:r>
              <a:rPr lang="zh-TW" altLang="en-US" sz="2500" dirty="0" smtClean="0">
                <a:latin typeface="+mn-ea"/>
              </a:rPr>
              <a:t>某組織、某醫療情境之工作參與人員</a:t>
            </a:r>
            <a:endParaRPr lang="en-US" altLang="zh-TW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3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617" y="0"/>
            <a:ext cx="8229600" cy="931178"/>
          </a:xfrm>
        </p:spPr>
        <p:txBody>
          <a:bodyPr/>
          <a:lstStyle/>
          <a:p>
            <a:r>
              <a:rPr lang="en-US" altLang="zh-TW" smtClean="0"/>
              <a:t>FHIR </a:t>
            </a:r>
            <a:r>
              <a:rPr lang="zh-TW" altLang="en-US" smtClean="0"/>
              <a:t>人員組織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6" y="1342880"/>
            <a:ext cx="8181215" cy="50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FHIR</a:t>
            </a:r>
            <a:r>
              <a:rPr lang="zh-TW" altLang="en-US" smtClean="0"/>
              <a:t> </a:t>
            </a:r>
            <a:r>
              <a:rPr lang="en-US" altLang="zh-TW" smtClean="0"/>
              <a:t>organization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7863"/>
            <a:ext cx="8229600" cy="4525963"/>
          </a:xfrm>
        </p:spPr>
        <p:txBody>
          <a:bodyPr/>
          <a:lstStyle/>
          <a:p>
            <a:r>
              <a:rPr lang="en-US" altLang="zh-TW" smtClean="0"/>
              <a:t>Could be formally </a:t>
            </a:r>
            <a:r>
              <a:rPr lang="en-US" altLang="zh-TW"/>
              <a:t>or </a:t>
            </a:r>
            <a:r>
              <a:rPr lang="en-US" altLang="zh-TW" smtClean="0"/>
              <a:t>informally</a:t>
            </a:r>
          </a:p>
          <a:p>
            <a:pPr lvl="1"/>
            <a:r>
              <a:rPr lang="en-US" altLang="zh-TW" smtClean="0"/>
              <a:t>Includes </a:t>
            </a:r>
            <a:r>
              <a:rPr lang="en-US" altLang="zh-TW"/>
              <a:t>companies, institutions, corporations, departments, community groups, healthcare practice groups, payer/insurer, </a:t>
            </a:r>
            <a:r>
              <a:rPr lang="en-US" altLang="zh-TW"/>
              <a:t>etc</a:t>
            </a:r>
            <a:r>
              <a:rPr lang="en-US" altLang="zh-TW" smtClean="0"/>
              <a:t>.</a:t>
            </a:r>
          </a:p>
          <a:p>
            <a:r>
              <a:rPr lang="en-US" altLang="zh-TW"/>
              <a:t>https://www.hl7.org/fhir/organization.html</a:t>
            </a:r>
          </a:p>
          <a:p>
            <a:endParaRPr lang="en-US" altLang="zh-TW" smtClean="0"/>
          </a:p>
          <a:p>
            <a:r>
              <a:rPr lang="zh-TW" altLang="en-US" b="1" smtClean="0">
                <a:solidFill>
                  <a:srgbClr val="FF0000"/>
                </a:solidFill>
              </a:rPr>
              <a:t>可建立樹狀的組織架構</a:t>
            </a:r>
            <a:endParaRPr lang="en-US" altLang="zh-TW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0263" y="67491"/>
            <a:ext cx="8229600" cy="1143000"/>
          </a:xfrm>
        </p:spPr>
        <p:txBody>
          <a:bodyPr/>
          <a:lstStyle/>
          <a:p>
            <a:r>
              <a:rPr lang="en-US" altLang="zh-TW"/>
              <a:t>FHIR organization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" y="1099820"/>
            <a:ext cx="9004663" cy="552672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03882" y="4537166"/>
            <a:ext cx="7411912" cy="35467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20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429</Words>
  <Application>Microsoft Office PowerPoint</Application>
  <PresentationFormat>如螢幕大小 (4:3)</PresentationFormat>
  <Paragraphs>108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新細明體</vt:lpstr>
      <vt:lpstr>Arial</vt:lpstr>
      <vt:lpstr>Calibri</vt:lpstr>
      <vt:lpstr>Office 佈景主題</vt:lpstr>
      <vt:lpstr>FHIR Administration  機構管理相關 resources</vt:lpstr>
      <vt:lpstr>課程大綱</vt:lpstr>
      <vt:lpstr>FHIR Administration</vt:lpstr>
      <vt:lpstr>FHIR Administration resources</vt:lpstr>
      <vt:lpstr>FHIR Administration resources</vt:lpstr>
      <vt:lpstr>人員組織 resources</vt:lpstr>
      <vt:lpstr>FHIR 人員組織</vt:lpstr>
      <vt:lpstr>FHIR organization</vt:lpstr>
      <vt:lpstr>FHIR organization</vt:lpstr>
      <vt:lpstr>root organization of example</vt:lpstr>
      <vt:lpstr>建立樹狀的組織架構</vt:lpstr>
      <vt:lpstr>org. part of example</vt:lpstr>
      <vt:lpstr>Patient Organization Relation</vt:lpstr>
      <vt:lpstr>新增病人到組織</vt:lpstr>
      <vt:lpstr>FHIR resource 範例(使用者端產生)</vt:lpstr>
      <vt:lpstr>查詢組織所屬病人</vt:lpstr>
      <vt:lpstr>PowerPoint 簡報</vt:lpstr>
      <vt:lpstr>人員組織 resources</vt:lpstr>
      <vt:lpstr>新增及查詢人員組織 應用情境</vt:lpstr>
      <vt:lpstr>Practitioner、 PractitionerRole、Orgainzation Relation</vt:lpstr>
      <vt:lpstr>PowerPoint 簡報</vt:lpstr>
      <vt:lpstr>新增及查詢人員組織 應用情境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98</cp:revision>
  <dcterms:created xsi:type="dcterms:W3CDTF">2018-02-03T05:10:10Z</dcterms:created>
  <dcterms:modified xsi:type="dcterms:W3CDTF">2020-10-23T03:56:33Z</dcterms:modified>
</cp:coreProperties>
</file>