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591" r:id="rId3"/>
    <p:sldId id="578" r:id="rId4"/>
    <p:sldId id="586" r:id="rId5"/>
    <p:sldId id="584" r:id="rId6"/>
    <p:sldId id="585" r:id="rId7"/>
    <p:sldId id="579" r:id="rId8"/>
    <p:sldId id="581" r:id="rId9"/>
    <p:sldId id="592" r:id="rId10"/>
    <p:sldId id="593" r:id="rId11"/>
    <p:sldId id="594" r:id="rId12"/>
    <p:sldId id="587" r:id="rId13"/>
    <p:sldId id="589" r:id="rId14"/>
    <p:sldId id="582" r:id="rId15"/>
    <p:sldId id="59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26-10-2019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2019/10/26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/Appointment?slot=1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pi.fhir.tw/fhir/Slot/12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673" y="1122363"/>
            <a:ext cx="10446327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活動排程及報名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FHIR scheduling and appointment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查詢掛號結果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民眾查詢個人或家屬之掛號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各機構查該機構之掛號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appointment?slot</a:t>
            </a:r>
            <a:r>
              <a:rPr lang="en-US" altLang="zh-TW" dirty="0" smtClean="0"/>
              <a:t>=****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2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 </a:t>
            </a:r>
            <a:r>
              <a:rPr lang="zh-TW" altLang="en-US" dirty="0"/>
              <a:t>範例及其需特別注意的細部規格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依據 </a:t>
            </a:r>
            <a:r>
              <a:rPr lang="en-US" altLang="zh-TW" dirty="0"/>
              <a:t>FHIR </a:t>
            </a:r>
            <a:r>
              <a:rPr lang="zh-TW" altLang="en-US" dirty="0"/>
              <a:t>官網或測試網站範例</a:t>
            </a:r>
            <a:r>
              <a:rPr lang="zh-TW" altLang="en-US" dirty="0" smtClean="0"/>
              <a:t>整理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測試</a:t>
            </a:r>
            <a:r>
              <a:rPr lang="zh-TW" altLang="en-US" dirty="0"/>
              <a:t>網站範例</a:t>
            </a:r>
            <a:endParaRPr lang="en-US" altLang="zh-TW" dirty="0"/>
          </a:p>
          <a:p>
            <a:pPr lvl="1"/>
            <a:r>
              <a:rPr lang="en-US" altLang="zh-TW" dirty="0"/>
              <a:t>https://www.hl7.org/fhir/schedule-provider-location1-example.json.html</a:t>
            </a:r>
          </a:p>
          <a:p>
            <a:pPr lvl="1"/>
            <a:r>
              <a:rPr lang="en-US" altLang="zh-TW" dirty="0"/>
              <a:t>http://hapi.fhir.org/baseDstu3/Patient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0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會用到的 </a:t>
            </a:r>
            <a:r>
              <a:rPr lang="en-US" altLang="zh-TW" dirty="0"/>
              <a:t>FHIR API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新增、修改、及刪除特定</a:t>
            </a:r>
            <a:r>
              <a:rPr lang="zh-TW" altLang="en-US" dirty="0"/>
              <a:t>的 </a:t>
            </a:r>
            <a:r>
              <a:rPr lang="en-US" altLang="zh-TW" dirty="0" smtClean="0"/>
              <a:t>resource</a:t>
            </a:r>
          </a:p>
          <a:p>
            <a:pPr lvl="1"/>
            <a:r>
              <a:rPr lang="zh-TW" altLang="en-US" dirty="0" smtClean="0"/>
              <a:t>基於</a:t>
            </a:r>
            <a:r>
              <a:rPr lang="zh-TW" altLang="en-US" dirty="0"/>
              <a:t>標準 </a:t>
            </a:r>
            <a:r>
              <a:rPr lang="en-US" altLang="zh-TW" dirty="0"/>
              <a:t>Restful API</a:t>
            </a:r>
          </a:p>
          <a:p>
            <a:pPr lvl="1"/>
            <a:r>
              <a:rPr lang="en-US" altLang="zh-TW" dirty="0"/>
              <a:t>HTTP post resources</a:t>
            </a:r>
            <a:r>
              <a:rPr lang="zh-TW" altLang="en-US" dirty="0"/>
              <a:t>。</a:t>
            </a:r>
            <a:r>
              <a:rPr lang="en-US" altLang="zh-TW" dirty="0"/>
              <a:t>Post </a:t>
            </a:r>
            <a:r>
              <a:rPr lang="zh-TW" altLang="en-US" dirty="0" smtClean="0"/>
              <a:t>新增前</a:t>
            </a:r>
            <a:r>
              <a:rPr lang="zh-TW" altLang="en-US" dirty="0"/>
              <a:t>需注意事項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需先上傳 </a:t>
            </a:r>
            <a:r>
              <a:rPr lang="en-US" altLang="zh-TW" dirty="0"/>
              <a:t>element reference </a:t>
            </a:r>
            <a:r>
              <a:rPr lang="zh-TW" altLang="en-US" dirty="0"/>
              <a:t>之 </a:t>
            </a:r>
            <a:r>
              <a:rPr lang="en-US" altLang="zh-TW" dirty="0"/>
              <a:t>resources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22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查詢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病人資料查詢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此</a:t>
            </a:r>
            <a:r>
              <a:rPr lang="zh-TW" altLang="en-US" sz="2800" dirty="0">
                <a:latin typeface="+mn-ea"/>
              </a:rPr>
              <a:t>醫院的病人列表</a:t>
            </a:r>
          </a:p>
          <a:p>
            <a:pPr lvl="2"/>
            <a:r>
              <a:rPr lang="en-US" altLang="zh-TW" sz="2400" dirty="0" err="1">
                <a:latin typeface="+mn-ea"/>
              </a:rPr>
              <a:t>ServiceRoot</a:t>
            </a:r>
            <a:r>
              <a:rPr lang="en-US" altLang="zh-TW" sz="2400" dirty="0">
                <a:latin typeface="+mn-ea"/>
              </a:rPr>
              <a:t>/</a:t>
            </a:r>
            <a:r>
              <a:rPr lang="en-US" altLang="zh-TW" sz="2400" dirty="0" err="1">
                <a:latin typeface="+mn-ea"/>
              </a:rPr>
              <a:t>Patient?organization</a:t>
            </a:r>
            <a:r>
              <a:rPr lang="en-US" altLang="zh-TW" sz="2400" dirty="0">
                <a:latin typeface="+mn-ea"/>
              </a:rPr>
              <a:t>=</a:t>
            </a:r>
            <a:r>
              <a:rPr lang="en-US" altLang="zh-TW" sz="2400" dirty="0" err="1">
                <a:latin typeface="+mn-ea"/>
              </a:rPr>
              <a:t>OrgID</a:t>
            </a:r>
            <a:endParaRPr lang="en-US" altLang="zh-TW" sz="2400" dirty="0">
              <a:latin typeface="+mn-ea"/>
            </a:endParaRPr>
          </a:p>
          <a:p>
            <a:pPr lvl="2"/>
            <a:r>
              <a:rPr lang="en-US" altLang="zh-TW" sz="2400" dirty="0">
                <a:latin typeface="+mn-ea"/>
              </a:rPr>
              <a:t>https://hapi.fhir.tw/fhir/Patient?organization=4</a:t>
            </a:r>
          </a:p>
          <a:p>
            <a:pPr lvl="1"/>
            <a:r>
              <a:rPr lang="zh-TW" altLang="en-US" sz="2800" dirty="0">
                <a:latin typeface="+mn-ea"/>
              </a:rPr>
              <a:t>依據病患姓名或病歷號查詢此醫院的病人</a:t>
            </a:r>
          </a:p>
          <a:p>
            <a:pPr lvl="2"/>
            <a:r>
              <a:rPr lang="en-US" altLang="zh-TW" sz="2400" dirty="0">
                <a:latin typeface="+mn-ea"/>
              </a:rPr>
              <a:t>https://hapi.fhir.tw/fhir/Patient?name='</a:t>
            </a:r>
            <a:r>
              <a:rPr lang="zh-TW" altLang="en-US" sz="2400" dirty="0">
                <a:latin typeface="+mn-ea"/>
              </a:rPr>
              <a:t>林帶玉</a:t>
            </a:r>
            <a:r>
              <a:rPr lang="en-US" altLang="zh-TW" sz="2400" dirty="0">
                <a:latin typeface="+mn-ea"/>
              </a:rPr>
              <a:t>'&amp;organization=4 (</a:t>
            </a:r>
            <a:r>
              <a:rPr lang="zh-TW" altLang="en-US" sz="2400" dirty="0">
                <a:latin typeface="+mn-ea"/>
              </a:rPr>
              <a:t>查不到</a:t>
            </a:r>
            <a:r>
              <a:rPr lang="en-US" altLang="zh-TW" sz="2400" dirty="0" smtClean="0">
                <a:latin typeface="+mn-ea"/>
              </a:rPr>
              <a:t>)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7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查詢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看診資訊查詢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某</a:t>
            </a:r>
            <a:r>
              <a:rPr lang="zh-TW" altLang="en-US" sz="2800" dirty="0">
                <a:latin typeface="+mn-ea"/>
              </a:rPr>
              <a:t>班表包含的時段</a:t>
            </a:r>
          </a:p>
          <a:p>
            <a:pPr lvl="1"/>
            <a:r>
              <a:rPr lang="en-US" altLang="zh-TW" sz="2800" dirty="0">
                <a:latin typeface="+mn-ea"/>
              </a:rPr>
              <a:t>http://hapi.fhir.org/baseDstu3/Slot?schedule=1896788</a:t>
            </a:r>
          </a:p>
          <a:p>
            <a:pPr lvl="1"/>
            <a:r>
              <a:rPr lang="zh-TW" altLang="en-US" sz="2800" dirty="0" smtClean="0">
                <a:latin typeface="+mn-ea"/>
              </a:rPr>
              <a:t>查詢</a:t>
            </a:r>
            <a:r>
              <a:rPr lang="zh-TW" altLang="en-US" sz="2800" dirty="0">
                <a:latin typeface="+mn-ea"/>
              </a:rPr>
              <a:t>某時段之小兒科醫師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可能有好幾個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之看診時間</a:t>
            </a:r>
          </a:p>
          <a:p>
            <a:r>
              <a:rPr lang="zh-TW" altLang="en-US" sz="3200" dirty="0" smtClean="0">
                <a:latin typeface="+mn-ea"/>
              </a:rPr>
              <a:t>掛</a:t>
            </a:r>
            <a:r>
              <a:rPr lang="zh-TW" altLang="en-US" sz="3200" dirty="0">
                <a:latin typeface="+mn-ea"/>
              </a:rPr>
              <a:t>號</a:t>
            </a:r>
            <a:r>
              <a:rPr lang="zh-TW" altLang="en-US" sz="3200" dirty="0" smtClean="0">
                <a:latin typeface="+mn-ea"/>
              </a:rPr>
              <a:t>資料查</a:t>
            </a:r>
            <a:r>
              <a:rPr lang="zh-TW" altLang="en-US" sz="3200" dirty="0">
                <a:latin typeface="+mn-ea"/>
              </a:rPr>
              <a:t>詢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查</a:t>
            </a:r>
            <a:r>
              <a:rPr lang="zh-TW" altLang="en-US" sz="3200" dirty="0">
                <a:latin typeface="+mn-ea"/>
              </a:rPr>
              <a:t>某時段之掛號病人</a:t>
            </a:r>
          </a:p>
          <a:p>
            <a:pPr lvl="1"/>
            <a:r>
              <a:rPr lang="en-US" altLang="zh-TW" sz="2800" dirty="0">
                <a:latin typeface="+mn-ea"/>
                <a:hlinkClick r:id="rId2"/>
              </a:rPr>
              <a:t>http://</a:t>
            </a:r>
            <a:r>
              <a:rPr lang="en-US" altLang="zh-TW" sz="2800" dirty="0" smtClean="0">
                <a:latin typeface="+mn-ea"/>
                <a:hlinkClick r:id="rId2"/>
              </a:rPr>
              <a:t>hapi.fhir.org/baseR4/Appointment?slot=123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查詢</a:t>
            </a:r>
            <a:r>
              <a:rPr lang="zh-TW" altLang="en-US" sz="3600" dirty="0">
                <a:latin typeface="+mn-ea"/>
              </a:rPr>
              <a:t>某一病人之掛號</a:t>
            </a:r>
            <a:r>
              <a:rPr lang="zh-TW" altLang="en-US" sz="3600" dirty="0" smtClean="0">
                <a:latin typeface="+mn-ea"/>
              </a:rPr>
              <a:t>資料</a:t>
            </a:r>
            <a:endParaRPr lang="en-US" altLang="zh-TW" sz="3600" dirty="0" smtClean="0">
              <a:latin typeface="+mn-ea"/>
            </a:endParaRPr>
          </a:p>
          <a:p>
            <a:pPr lvl="1"/>
            <a:r>
              <a:rPr lang="en-US" altLang="zh-TW" sz="2800" dirty="0">
                <a:latin typeface="+mn-ea"/>
              </a:rPr>
              <a:t>http://</a:t>
            </a:r>
            <a:r>
              <a:rPr lang="en-US" altLang="zh-TW" sz="2800" dirty="0" smtClean="0">
                <a:latin typeface="+mn-ea"/>
              </a:rPr>
              <a:t>hapi.fhir.org/baseR4/Appointment?patient=123</a:t>
            </a:r>
            <a:endParaRPr lang="zh-TW" altLang="en-US" sz="2800" dirty="0">
              <a:latin typeface="+mn-ea"/>
            </a:endParaRPr>
          </a:p>
          <a:p>
            <a:pPr lvl="2"/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381000"/>
            <a:ext cx="1077694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 </a:t>
            </a:r>
            <a:r>
              <a:rPr lang="en-US" altLang="zh-TW" sz="4800" b="1" dirty="0">
                <a:latin typeface="+mn-ea"/>
                <a:ea typeface="+mn-ea"/>
              </a:rPr>
              <a:t>scheduling and </a:t>
            </a:r>
            <a:r>
              <a:rPr lang="en-US" altLang="zh-TW" sz="4800" b="1" dirty="0" smtClean="0">
                <a:latin typeface="+mn-ea"/>
                <a:ea typeface="+mn-ea"/>
              </a:rPr>
              <a:t>appointment </a:t>
            </a:r>
            <a:r>
              <a:rPr lang="zh-TW" altLang="en-US" sz="4800" b="1" dirty="0" smtClean="0">
                <a:latin typeface="+mn-ea"/>
                <a:ea typeface="+mn-ea"/>
              </a:rPr>
              <a:t>應用</a:t>
            </a:r>
            <a:r>
              <a:rPr lang="zh-TW" altLang="en-US" sz="4800" b="1" dirty="0">
                <a:latin typeface="+mn-ea"/>
                <a:ea typeface="+mn-ea"/>
              </a:rPr>
              <a:t>情境</a:t>
            </a:r>
            <a:br>
              <a:rPr lang="zh-TW" altLang="en-US" sz="4800" b="1" dirty="0">
                <a:latin typeface="+mn-ea"/>
                <a:ea typeface="+mn-ea"/>
              </a:rPr>
            </a:b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+mn-ea"/>
              </a:rPr>
              <a:t>看病</a:t>
            </a:r>
            <a:r>
              <a:rPr lang="zh-TW" altLang="en-US" dirty="0" smtClean="0">
                <a:latin typeface="+mn-ea"/>
              </a:rPr>
              <a:t>、檢查、或其他健康服務掛號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如</a:t>
            </a:r>
            <a:r>
              <a:rPr lang="zh-TW" altLang="en-US" dirty="0">
                <a:latin typeface="+mn-ea"/>
              </a:rPr>
              <a:t>復</a:t>
            </a:r>
            <a:r>
              <a:rPr lang="zh-TW" altLang="en-US" dirty="0" smtClean="0">
                <a:latin typeface="+mn-ea"/>
              </a:rPr>
              <a:t>健中心</a:t>
            </a:r>
            <a:r>
              <a:rPr lang="zh-TW" altLang="en-US" dirty="0">
                <a:latin typeface="+mn-ea"/>
              </a:rPr>
              <a:t>復</a:t>
            </a:r>
            <a:r>
              <a:rPr lang="zh-TW" altLang="en-US" dirty="0" smtClean="0">
                <a:latin typeface="+mn-ea"/>
              </a:rPr>
              <a:t>健、影像</a:t>
            </a:r>
            <a:r>
              <a:rPr lang="zh-TW" altLang="en-US" dirty="0" smtClean="0">
                <a:latin typeface="+mn-ea"/>
              </a:rPr>
              <a:t>檢查</a:t>
            </a:r>
            <a:r>
              <a:rPr lang="zh-TW" altLang="en-US" dirty="0" smtClean="0">
                <a:latin typeface="+mn-ea"/>
              </a:rPr>
              <a:t>、</a:t>
            </a:r>
            <a:r>
              <a:rPr lang="zh-TW" altLang="en-US" dirty="0" smtClean="0">
                <a:latin typeface="+mn-ea"/>
              </a:rPr>
              <a:t>遠</a:t>
            </a:r>
            <a:r>
              <a:rPr lang="zh-TW" altLang="en-US" dirty="0" smtClean="0">
                <a:latin typeface="+mn-ea"/>
              </a:rPr>
              <a:t>距</a:t>
            </a:r>
            <a:r>
              <a:rPr lang="zh-TW" altLang="en-US" dirty="0" smtClean="0">
                <a:latin typeface="+mn-ea"/>
              </a:rPr>
              <a:t>諮詢等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有不少熱心</a:t>
            </a:r>
            <a:r>
              <a:rPr lang="zh-TW" altLang="en-US" dirty="0" smtClean="0">
                <a:latin typeface="+mn-ea"/>
              </a:rPr>
              <a:t>醫師</a:t>
            </a:r>
            <a:r>
              <a:rPr lang="zh-TW" altLang="en-US" dirty="0">
                <a:latin typeface="+mn-ea"/>
              </a:rPr>
              <a:t>願意提供遠距</a:t>
            </a:r>
            <a:r>
              <a:rPr lang="zh-TW" altLang="en-US" dirty="0" smtClean="0">
                <a:latin typeface="+mn-ea"/>
              </a:rPr>
              <a:t>諮詢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服務時間預約及排程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如派車、居家護理、居家服務等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各式</a:t>
            </a:r>
            <a:r>
              <a:rPr lang="zh-TW" altLang="en-US" dirty="0">
                <a:latin typeface="+mn-ea"/>
              </a:rPr>
              <a:t>活動排程及預約</a:t>
            </a:r>
            <a:r>
              <a:rPr lang="zh-TW" altLang="en-US" dirty="0" smtClean="0">
                <a:latin typeface="+mn-ea"/>
              </a:rPr>
              <a:t>報名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排定課程時間表及選課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5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統一之網路</a:t>
            </a:r>
            <a:r>
              <a:rPr lang="zh-TW" altLang="en-US" dirty="0"/>
              <a:t>掛號平台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解決不同醫院就醫，需使用不同掛號系統造成的不便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利於民眾</a:t>
            </a:r>
            <a:r>
              <a:rPr lang="zh-TW" altLang="en-US" dirty="0"/>
              <a:t>從此平台</a:t>
            </a:r>
            <a:r>
              <a:rPr lang="zh-TW" altLang="en-US" dirty="0" smtClean="0"/>
              <a:t>，選擇</a:t>
            </a:r>
            <a:r>
              <a:rPr lang="zh-TW" altLang="en-US" dirty="0"/>
              <a:t>方便的時間及醫院預約掛號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幫小診所或健康醫療單位建立網路掛號服務</a:t>
            </a:r>
            <a:endParaRPr lang="en-US" altLang="zh-TW" dirty="0" smtClean="0"/>
          </a:p>
          <a:p>
            <a:pPr lvl="1"/>
            <a:r>
              <a:rPr lang="zh-TW" altLang="en-US" dirty="0"/>
              <a:t>診所及</a:t>
            </a:r>
            <a:r>
              <a:rPr lang="zh-TW" altLang="en-US" dirty="0" smtClean="0"/>
              <a:t>小型機構</a:t>
            </a:r>
            <a:r>
              <a:rPr lang="zh-TW" altLang="en-US" dirty="0"/>
              <a:t>，往往無資訊人力建立及維護醫資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可用統一之平台提供網路</a:t>
            </a:r>
            <a:r>
              <a:rPr lang="zh-TW" altLang="en-US" dirty="0"/>
              <a:t>掛號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2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線上掛號流程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應用情境概述</a:t>
            </a:r>
          </a:p>
          <a:p>
            <a:pPr lvl="1"/>
            <a:r>
              <a:rPr lang="zh-TW" altLang="en-US" dirty="0"/>
              <a:t>基於 </a:t>
            </a:r>
            <a:r>
              <a:rPr lang="en-US" altLang="zh-TW" dirty="0"/>
              <a:t>FHIR </a:t>
            </a:r>
            <a:r>
              <a:rPr lang="zh-TW" altLang="en-US" dirty="0"/>
              <a:t>規範，醫療機構提供門診時間表，提供網頁或 </a:t>
            </a:r>
            <a:r>
              <a:rPr lang="en-US" altLang="zh-TW" dirty="0"/>
              <a:t>APP </a:t>
            </a:r>
            <a:r>
              <a:rPr lang="zh-TW" altLang="en-US" dirty="0"/>
              <a:t>介面讓病人線上</a:t>
            </a:r>
            <a:r>
              <a:rPr lang="zh-TW" altLang="en-US" dirty="0" smtClean="0"/>
              <a:t>掛號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民眾可查特定科別之近期看診醫師或提供服務之機構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如牙科、小兒科、眼科、復健科等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7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預定產生之使用功能與介面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醫院</a:t>
            </a:r>
            <a:r>
              <a:rPr lang="zh-TW" altLang="en-US" dirty="0"/>
              <a:t>人員增修門診時間表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r>
              <a:rPr lang="zh-TW" altLang="en-US" dirty="0" smtClean="0"/>
              <a:t>民眾</a:t>
            </a:r>
            <a:r>
              <a:rPr lang="zh-TW" altLang="en-US" dirty="0"/>
              <a:t>註冊帳號及病人基本資料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民眾查詢檢視門診時間表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點選時間表上某時段，新增掛號</a:t>
            </a:r>
            <a:r>
              <a:rPr lang="zh-TW" altLang="en-US" dirty="0" smtClean="0">
                <a:solidFill>
                  <a:srgbClr val="FF0000"/>
                </a:solidFill>
              </a:rPr>
              <a:t>資訊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醫院</a:t>
            </a:r>
            <a:r>
              <a:rPr lang="zh-TW" altLang="en-US" dirty="0" smtClean="0">
                <a:solidFill>
                  <a:srgbClr val="FF0000"/>
                </a:solidFill>
              </a:rPr>
              <a:t>人員查詢</a:t>
            </a:r>
            <a:r>
              <a:rPr lang="zh-TW" altLang="en-US" dirty="0">
                <a:solidFill>
                  <a:srgbClr val="FF0000"/>
                </a:solidFill>
              </a:rPr>
              <a:t>某</a:t>
            </a:r>
            <a:r>
              <a:rPr lang="zh-TW" altLang="en-US" dirty="0" smtClean="0">
                <a:solidFill>
                  <a:srgbClr val="FF0000"/>
                </a:solidFill>
              </a:rPr>
              <a:t>時段掛號資料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其他案例可</a:t>
            </a:r>
            <a:r>
              <a:rPr lang="zh-TW" altLang="en-US" dirty="0"/>
              <a:t>為 </a:t>
            </a:r>
            <a:r>
              <a:rPr lang="en-US" altLang="zh-TW" dirty="0"/>
              <a:t>APP </a:t>
            </a:r>
            <a:r>
              <a:rPr lang="zh-TW" altLang="en-US" dirty="0"/>
              <a:t>、網頁之資料輸入、呈現、及統計分析介面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3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相關 </a:t>
            </a:r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resources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預約</a:t>
            </a:r>
            <a:r>
              <a:rPr lang="zh-TW" altLang="en-US" sz="3200" dirty="0">
                <a:latin typeface="+mn-ea"/>
              </a:rPr>
              <a:t>及</a:t>
            </a:r>
            <a:r>
              <a:rPr lang="zh-TW" altLang="en-US" sz="3200" dirty="0" smtClean="0">
                <a:latin typeface="+mn-ea"/>
              </a:rPr>
              <a:t>掛號所需資訊</a:t>
            </a:r>
            <a:endParaRPr lang="zh-TW" altLang="en-US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門診時間表</a:t>
            </a:r>
            <a:r>
              <a:rPr lang="en-US" altLang="zh-TW" sz="2800" dirty="0">
                <a:latin typeface="+mn-ea"/>
              </a:rPr>
              <a:t>:schedule</a:t>
            </a:r>
          </a:p>
          <a:p>
            <a:pPr lvl="1"/>
            <a:r>
              <a:rPr lang="zh-TW" altLang="en-US" sz="2800" dirty="0">
                <a:latin typeface="+mn-ea"/>
              </a:rPr>
              <a:t>看診科別及時段</a:t>
            </a:r>
            <a:r>
              <a:rPr lang="en-US" altLang="zh-TW" sz="2800" dirty="0">
                <a:latin typeface="+mn-ea"/>
              </a:rPr>
              <a:t>: Slot</a:t>
            </a:r>
          </a:p>
          <a:p>
            <a:pPr lvl="1"/>
            <a:r>
              <a:rPr lang="zh-TW" altLang="en-US" sz="2800" dirty="0">
                <a:latin typeface="+mn-ea"/>
              </a:rPr>
              <a:t>掛號結果</a:t>
            </a:r>
            <a:r>
              <a:rPr lang="en-US" altLang="zh-TW" sz="2800" dirty="0">
                <a:latin typeface="+mn-ea"/>
              </a:rPr>
              <a:t>: appointment </a:t>
            </a:r>
          </a:p>
          <a:p>
            <a:r>
              <a:rPr lang="zh-TW" altLang="en-US" sz="3200" dirty="0" smtClean="0">
                <a:latin typeface="+mn-ea"/>
              </a:rPr>
              <a:t>需預先建立的人員組織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Organization </a:t>
            </a:r>
            <a:r>
              <a:rPr lang="zh-TW" altLang="en-US" sz="2800" b="1" dirty="0">
                <a:latin typeface="+mn-ea"/>
              </a:rPr>
              <a:t>組織</a:t>
            </a:r>
          </a:p>
          <a:p>
            <a:pPr lvl="1"/>
            <a:r>
              <a:rPr lang="en-US" altLang="zh-TW" sz="2800" b="1" dirty="0">
                <a:latin typeface="+mn-ea"/>
              </a:rPr>
              <a:t>Patient </a:t>
            </a:r>
            <a:r>
              <a:rPr lang="zh-TW" altLang="en-US" sz="2800" b="1" dirty="0">
                <a:latin typeface="+mn-ea"/>
              </a:rPr>
              <a:t>病人基本資料 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不含帳號</a:t>
            </a:r>
            <a:r>
              <a:rPr lang="en-US" altLang="zh-TW" sz="2800" b="1" dirty="0">
                <a:latin typeface="+mn-ea"/>
              </a:rPr>
              <a:t>)</a:t>
            </a:r>
          </a:p>
          <a:p>
            <a:pPr lvl="1"/>
            <a:r>
              <a:rPr lang="en-US" altLang="zh-TW" sz="2800" b="1" dirty="0" smtClean="0">
                <a:latin typeface="+mn-ea"/>
              </a:rPr>
              <a:t>Practitioner</a:t>
            </a:r>
            <a:r>
              <a:rPr lang="zh-TW" altLang="en-US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醫護從業人員</a:t>
            </a:r>
            <a:endParaRPr lang="en-US" altLang="zh-TW" sz="2800" b="1" dirty="0" smtClean="0">
              <a:latin typeface="+mn-ea"/>
            </a:endParaRPr>
          </a:p>
          <a:p>
            <a:pPr lvl="1"/>
            <a:r>
              <a:rPr lang="en-US" altLang="zh-TW" sz="2800" b="1" dirty="0" err="1" smtClean="0">
                <a:latin typeface="+mn-ea"/>
              </a:rPr>
              <a:t>PractitionerRole</a:t>
            </a:r>
            <a:r>
              <a:rPr lang="zh-TW" altLang="en-US" sz="2800" b="1" dirty="0" smtClean="0">
                <a:latin typeface="+mn-ea"/>
              </a:rPr>
              <a:t> </a:t>
            </a:r>
            <a:r>
              <a:rPr lang="zh-TW" altLang="en-US" sz="2800" b="1" dirty="0" smtClean="0">
                <a:latin typeface="+mn-ea"/>
              </a:rPr>
              <a:t>隸屬於某組織之</a:t>
            </a:r>
            <a:r>
              <a:rPr lang="zh-TW" altLang="en-US" sz="2800" b="1" dirty="0" smtClean="0">
                <a:latin typeface="+mn-ea"/>
              </a:rPr>
              <a:t>工作人員</a:t>
            </a:r>
            <a:endParaRPr lang="en-US" altLang="zh-TW" sz="2800" b="1" dirty="0" smtClean="0">
              <a:latin typeface="+mn-ea"/>
            </a:endParaRPr>
          </a:p>
          <a:p>
            <a:pPr lvl="1"/>
            <a:r>
              <a:rPr lang="en-US" altLang="zh-TW" sz="2800" b="1" dirty="0" smtClean="0">
                <a:latin typeface="+mn-ea"/>
              </a:rPr>
              <a:t>Location: schedule reference </a:t>
            </a:r>
            <a:r>
              <a:rPr lang="zh-TW" altLang="en-US" sz="2800" b="1" dirty="0" smtClean="0">
                <a:latin typeface="+mn-ea"/>
              </a:rPr>
              <a:t>到 </a:t>
            </a:r>
            <a:r>
              <a:rPr lang="en-US" altLang="zh-TW" sz="2800" b="1" dirty="0" smtClean="0">
                <a:latin typeface="+mn-ea"/>
              </a:rPr>
              <a:t>location</a:t>
            </a:r>
          </a:p>
          <a:p>
            <a:pPr lvl="1"/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掛號流程分析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醫療單位定期上傳及更新</a:t>
            </a:r>
            <a:r>
              <a:rPr lang="en-US" altLang="zh-TW" sz="3200" dirty="0" smtClean="0">
                <a:latin typeface="+mn-ea"/>
              </a:rPr>
              <a:t>:</a:t>
            </a:r>
          </a:p>
          <a:p>
            <a:pPr lvl="1"/>
            <a:r>
              <a:rPr lang="zh-TW" altLang="en-US" sz="2800" dirty="0">
                <a:latin typeface="+mn-ea"/>
              </a:rPr>
              <a:t>醫療健康人員與機構資訊</a:t>
            </a:r>
          </a:p>
          <a:p>
            <a:pPr lvl="1"/>
            <a:r>
              <a:rPr lang="zh-TW" altLang="en-US" sz="2800" dirty="0" smtClean="0">
                <a:latin typeface="+mn-ea"/>
              </a:rPr>
              <a:t>預約掛號時段資訊</a:t>
            </a:r>
            <a:endParaRPr lang="zh-TW" altLang="en-US" sz="2800" dirty="0">
              <a:latin typeface="+mn-ea"/>
            </a:endParaRPr>
          </a:p>
          <a:p>
            <a:pPr lvl="2"/>
            <a:r>
              <a:rPr lang="zh-TW" altLang="en-US" sz="2400" dirty="0">
                <a:latin typeface="+mn-ea"/>
              </a:rPr>
              <a:t>門診時間表</a:t>
            </a:r>
            <a:r>
              <a:rPr lang="en-US" altLang="zh-TW" sz="2400" dirty="0">
                <a:latin typeface="+mn-ea"/>
              </a:rPr>
              <a:t>:</a:t>
            </a:r>
            <a:r>
              <a:rPr lang="en-US" altLang="zh-TW" sz="2400" dirty="0" smtClean="0">
                <a:latin typeface="+mn-ea"/>
              </a:rPr>
              <a:t>schedule</a:t>
            </a:r>
            <a:r>
              <a:rPr lang="zh-TW" altLang="en-US" sz="2400" dirty="0" smtClean="0">
                <a:latin typeface="+mn-ea"/>
              </a:rPr>
              <a:t>、看</a:t>
            </a:r>
            <a:r>
              <a:rPr lang="zh-TW" altLang="en-US" sz="2400" dirty="0">
                <a:latin typeface="+mn-ea"/>
              </a:rPr>
              <a:t>診科別及時段</a:t>
            </a:r>
            <a:r>
              <a:rPr lang="en-US" altLang="zh-TW" sz="2400" dirty="0">
                <a:latin typeface="+mn-ea"/>
              </a:rPr>
              <a:t>: Slot</a:t>
            </a:r>
          </a:p>
          <a:p>
            <a:r>
              <a:rPr lang="zh-TW" altLang="en-US" sz="3200" dirty="0" smtClean="0">
                <a:latin typeface="+mn-ea"/>
              </a:rPr>
              <a:t>民眾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預先在平台建立帳號、可提供病人狀況</a:t>
            </a:r>
            <a:r>
              <a:rPr lang="zh-TW" altLang="en-US" sz="2800" dirty="0">
                <a:latin typeface="+mn-ea"/>
              </a:rPr>
              <a:t>及問題</a:t>
            </a:r>
            <a:r>
              <a:rPr lang="zh-TW" altLang="en-US" sz="2800" dirty="0" smtClean="0">
                <a:latin typeface="+mn-ea"/>
              </a:rPr>
              <a:t>資訊、選定掛號時段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結果查詢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民眾查詢個人或家屬之掛號資訊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各機構查該機構之掛號資訊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276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已</a:t>
            </a:r>
            <a:r>
              <a:rPr lang="zh-TW" altLang="en-US" dirty="0" smtClean="0"/>
              <a:t>上傳之資料範例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https://hapi.fhir.tw/fhir/Patient?organization=4</a:t>
            </a:r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://hapi.fhir.tw/fhir/Practitioner/1230</a:t>
            </a:r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://hapi.fhir.tw/fhir/Location/1232</a:t>
            </a:r>
          </a:p>
          <a:p>
            <a:r>
              <a:rPr lang="en-US" altLang="zh-TW" dirty="0"/>
              <a:t>https://hapi.fhir.tw/fhir/Schedule/1233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hapi.fhir.tw/fhir/Slot/1236</a:t>
            </a:r>
            <a:endParaRPr lang="en-US" altLang="zh-TW" dirty="0" smtClean="0"/>
          </a:p>
          <a:p>
            <a:r>
              <a:rPr lang="en-US" altLang="zh-TW" dirty="0"/>
              <a:t>slot with </a:t>
            </a:r>
            <a:r>
              <a:rPr lang="en-US" altLang="zh-TW" dirty="0" smtClean="0"/>
              <a:t>comment:</a:t>
            </a:r>
            <a:r>
              <a:rPr lang="zh-TW" altLang="en-US" dirty="0" smtClean="0"/>
              <a:t> 限掛人數</a:t>
            </a:r>
            <a:endParaRPr lang="en-US" altLang="zh-TW" dirty="0" smtClean="0"/>
          </a:p>
          <a:p>
            <a:r>
              <a:rPr lang="zh-TW" altLang="en-US" dirty="0" smtClean="0"/>
              <a:t>新增範例需求</a:t>
            </a:r>
            <a:endParaRPr lang="en-US" altLang="zh-TW" dirty="0"/>
          </a:p>
          <a:p>
            <a:pPr lvl="1"/>
            <a:r>
              <a:rPr lang="zh-TW" altLang="en-US" dirty="0" smtClean="0"/>
              <a:t>更多個病人資料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建構兩三個不同機構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眼科</a:t>
            </a:r>
            <a:r>
              <a:rPr lang="en-US" altLang="zh-TW" dirty="0" smtClean="0"/>
              <a:t>)</a:t>
            </a:r>
            <a:r>
              <a:rPr lang="zh-TW" altLang="en-US" dirty="0" smtClean="0"/>
              <a:t>醫生之看診排程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schedule)</a:t>
            </a:r>
          </a:p>
          <a:p>
            <a:pPr lvl="2"/>
            <a:r>
              <a:rPr lang="en-US" altLang="zh-TW" dirty="0" smtClean="0"/>
              <a:t>Schedule </a:t>
            </a:r>
            <a:r>
              <a:rPr lang="zh-TW" altLang="en-US" dirty="0" smtClean="0"/>
              <a:t>當中新增多個時段 </a:t>
            </a:r>
            <a:r>
              <a:rPr lang="en-US" altLang="zh-TW" dirty="0" smtClean="0"/>
              <a:t>(slot)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5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掛號新增介面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病人</a:t>
            </a:r>
            <a:endParaRPr lang="en-US" altLang="zh-TW" dirty="0" smtClean="0"/>
          </a:p>
          <a:p>
            <a:r>
              <a:rPr lang="zh-TW" altLang="en-US" dirty="0" smtClean="0"/>
              <a:t>查詢及條列看診時間表</a:t>
            </a:r>
            <a:endParaRPr lang="en-US" altLang="zh-TW" dirty="0" smtClean="0"/>
          </a:p>
          <a:p>
            <a:pPr lvl="1"/>
            <a:r>
              <a:rPr lang="en-US" altLang="zh-TW" dirty="0"/>
              <a:t>https://hapi.fhir.tw/fhir/Slot?schedule=1233</a:t>
            </a:r>
            <a:endParaRPr lang="en-US" altLang="zh-TW" dirty="0" smtClean="0"/>
          </a:p>
          <a:p>
            <a:r>
              <a:rPr lang="zh-TW" altLang="en-US" dirty="0" smtClean="0"/>
              <a:t>選擇時段</a:t>
            </a:r>
            <a:r>
              <a:rPr lang="en-US" altLang="zh-TW" dirty="0" smtClean="0"/>
              <a:t>(slot)</a:t>
            </a:r>
          </a:p>
          <a:p>
            <a:r>
              <a:rPr lang="zh-TW" altLang="en-US" dirty="0" smtClean="0"/>
              <a:t>產生及上傳掛號資</a:t>
            </a:r>
            <a:r>
              <a:rPr lang="zh-TW" altLang="en-US" dirty="0"/>
              <a:t>訊</a:t>
            </a:r>
          </a:p>
        </p:txBody>
      </p:sp>
    </p:spTree>
    <p:extLst>
      <p:ext uri="{BB962C8B-B14F-4D97-AF65-F5344CB8AC3E}">
        <p14:creationId xmlns:p14="http://schemas.microsoft.com/office/powerpoint/2010/main" val="3175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33662</TotalTime>
  <Words>637</Words>
  <Application>Microsoft Office PowerPoint</Application>
  <PresentationFormat>寬螢幕</PresentationFormat>
  <Paragraphs>101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佈景主題</vt:lpstr>
      <vt:lpstr>1_Refined</vt:lpstr>
      <vt:lpstr>FHIR 活動排程及報名 FHIR scheduling and appointment</vt:lpstr>
      <vt:lpstr>FHIR scheduling and appointment 應用情境 </vt:lpstr>
      <vt:lpstr>應用情境範例: 統一之網路掛號平台</vt:lpstr>
      <vt:lpstr>線上掛號流程</vt:lpstr>
      <vt:lpstr> 預定產生之使用功能與介面</vt:lpstr>
      <vt:lpstr>相關 FHIR resources</vt:lpstr>
      <vt:lpstr>掛號流程分析</vt:lpstr>
      <vt:lpstr>已上傳之資料範例</vt:lpstr>
      <vt:lpstr>掛號新增介面</vt:lpstr>
      <vt:lpstr>查詢掛號結果</vt:lpstr>
      <vt:lpstr>Resources 範例及其需特別注意的細部規格</vt:lpstr>
      <vt:lpstr>會用到的 FHIR API  </vt:lpstr>
      <vt:lpstr>FHIR resource 查詢</vt:lpstr>
      <vt:lpstr>FHIR resource 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chhsiao</cp:lastModifiedBy>
  <cp:revision>472</cp:revision>
  <dcterms:created xsi:type="dcterms:W3CDTF">2019-03-04T17:24:00Z</dcterms:created>
  <dcterms:modified xsi:type="dcterms:W3CDTF">2019-10-26T02:44:09Z</dcterms:modified>
</cp:coreProperties>
</file>