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2" r:id="rId2"/>
    <p:sldId id="426" r:id="rId3"/>
    <p:sldId id="427" r:id="rId4"/>
    <p:sldId id="428" r:id="rId5"/>
    <p:sldId id="429" r:id="rId6"/>
    <p:sldId id="43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Code system and ValueSet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FHIR code system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一個編碼系統，如</a:t>
            </a:r>
            <a:r>
              <a:rPr lang="en-US" altLang="zh-TW" smtClean="0"/>
              <a:t>:</a:t>
            </a:r>
          </a:p>
          <a:p>
            <a:pPr lvl="1"/>
            <a:r>
              <a:rPr lang="zh-TW" altLang="en-US" smtClean="0"/>
              <a:t>應用領域</a:t>
            </a:r>
            <a:endParaRPr lang="en-US" altLang="zh-TW" smtClean="0"/>
          </a:p>
          <a:p>
            <a:pPr lvl="1"/>
            <a:r>
              <a:rPr lang="zh-TW" altLang="en-US" smtClean="0"/>
              <a:t>代碼表</a:t>
            </a:r>
            <a:endParaRPr lang="en-US" altLang="zh-TW" smtClean="0"/>
          </a:p>
          <a:p>
            <a:pPr lvl="1"/>
            <a:r>
              <a:rPr lang="zh-TW" altLang="en-US" smtClean="0"/>
              <a:t>每個代碼的說明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/>
              <a:t>https://www.hl7.org/fhir/codesystem.html</a:t>
            </a:r>
          </a:p>
          <a:p>
            <a:endParaRPr lang="en-US" altLang="zh-TW"/>
          </a:p>
          <a:p>
            <a:r>
              <a:rPr lang="en-US" altLang="zh-TW" smtClean="0"/>
              <a:t>describe </a:t>
            </a:r>
            <a:r>
              <a:rPr lang="en-US" altLang="zh-TW"/>
              <a:t>a code </a:t>
            </a:r>
            <a:r>
              <a:rPr lang="en-US" altLang="zh-TW"/>
              <a:t>system </a:t>
            </a:r>
            <a:r>
              <a:rPr lang="en-US" altLang="zh-TW" smtClean="0"/>
              <a:t>and </a:t>
            </a:r>
            <a:r>
              <a:rPr lang="en-US" altLang="zh-TW"/>
              <a:t>its key properties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43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醫療 </a:t>
            </a:r>
            <a:r>
              <a:rPr lang="en-US" altLang="zh-TW" smtClean="0"/>
              <a:t>code system </a:t>
            </a:r>
            <a:r>
              <a:rPr lang="zh-TW" altLang="en-US" smtClean="0"/>
              <a:t>範例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ICD</a:t>
            </a:r>
            <a:r>
              <a:rPr lang="zh-TW" altLang="en-US" smtClean="0"/>
              <a:t> </a:t>
            </a:r>
            <a:r>
              <a:rPr lang="en-US" altLang="zh-TW" smtClean="0"/>
              <a:t>10, LOINC, sommed</a:t>
            </a:r>
            <a:r>
              <a:rPr lang="zh-TW" altLang="en-US" smtClean="0"/>
              <a:t>，如</a:t>
            </a:r>
            <a:endParaRPr lang="en-US" altLang="zh-TW"/>
          </a:p>
          <a:p>
            <a:r>
              <a:rPr lang="en-US" altLang="zh-TW"/>
              <a:t>https</a:t>
            </a:r>
            <a:r>
              <a:rPr lang="en-US" altLang="zh-TW"/>
              <a:t>://</a:t>
            </a:r>
            <a:r>
              <a:rPr lang="en-US" altLang="zh-TW" smtClean="0"/>
              <a:t>zh.wikipedia.org/wiki/SNOMED_CT</a:t>
            </a:r>
          </a:p>
          <a:p>
            <a:endParaRPr lang="en-US" altLang="zh-TW"/>
          </a:p>
          <a:p>
            <a:r>
              <a:rPr lang="zh-TW" altLang="en-US" smtClean="0"/>
              <a:t>問題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endParaRPr lang="en-US" altLang="zh-TW" smtClean="0"/>
          </a:p>
          <a:p>
            <a:pPr lvl="1"/>
            <a:r>
              <a:rPr lang="zh-TW" altLang="en-US" smtClean="0"/>
              <a:t>太龐雜對應困難</a:t>
            </a:r>
            <a:endParaRPr lang="en-US" altLang="zh-TW" smtClean="0"/>
          </a:p>
          <a:p>
            <a:pPr lvl="2"/>
            <a:r>
              <a:rPr lang="zh-TW" altLang="en-US" smtClean="0"/>
              <a:t>針對某專業應用不確定是否有對應碼</a:t>
            </a:r>
            <a:endParaRPr lang="en-US" altLang="zh-TW" smtClean="0"/>
          </a:p>
          <a:p>
            <a:pPr lvl="3"/>
            <a:r>
              <a:rPr lang="zh-TW" altLang="en-US" smtClean="0"/>
              <a:t>如顱顏整形所需之臉部及頭部各部位標記</a:t>
            </a:r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FHIR Value set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 specifies a set of </a:t>
            </a:r>
            <a:r>
              <a:rPr lang="en-US" altLang="zh-TW"/>
              <a:t>codes </a:t>
            </a:r>
            <a:r>
              <a:rPr lang="en-US" altLang="zh-TW" smtClean="0"/>
              <a:t>(</a:t>
            </a:r>
            <a:r>
              <a:rPr lang="zh-TW" altLang="en-US" smtClean="0"/>
              <a:t>一組代碼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mtClean="0"/>
              <a:t>drawn </a:t>
            </a:r>
            <a:r>
              <a:rPr lang="en-US" altLang="zh-TW"/>
              <a:t>from one or more </a:t>
            </a:r>
            <a:r>
              <a:rPr lang="en-US" altLang="zh-TW"/>
              <a:t>code </a:t>
            </a:r>
            <a:r>
              <a:rPr lang="en-US" altLang="zh-TW" smtClean="0"/>
              <a:t>systems(</a:t>
            </a:r>
            <a:r>
              <a:rPr lang="zh-TW" altLang="en-US" smtClean="0"/>
              <a:t>可從一到多個 </a:t>
            </a:r>
            <a:r>
              <a:rPr lang="en-US" altLang="zh-TW" smtClean="0"/>
              <a:t>codeSystem </a:t>
            </a:r>
            <a:r>
              <a:rPr lang="zh-TW" altLang="en-US" smtClean="0"/>
              <a:t>引用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mtClean="0"/>
              <a:t> </a:t>
            </a:r>
            <a:r>
              <a:rPr lang="en-US" altLang="zh-TW">
                <a:solidFill>
                  <a:srgbClr val="FF0000"/>
                </a:solidFill>
              </a:rPr>
              <a:t>intended for use in a </a:t>
            </a:r>
            <a:r>
              <a:rPr lang="en-US" altLang="zh-TW">
                <a:solidFill>
                  <a:srgbClr val="FF0000"/>
                </a:solidFill>
              </a:rPr>
              <a:t>particular </a:t>
            </a:r>
            <a:r>
              <a:rPr lang="en-US" altLang="zh-TW" smtClean="0">
                <a:solidFill>
                  <a:srgbClr val="FF0000"/>
                </a:solidFill>
              </a:rPr>
              <a:t>context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如，某個欄位所輸入的數值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7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FHIR search basing on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查詢某位病人之體溫資訊</a:t>
            </a:r>
          </a:p>
          <a:p>
            <a:pPr lvl="1"/>
            <a:r>
              <a:rPr lang="en-US" altLang="zh-TW"/>
              <a:t>http://hapi.fhir.org/baseR4/Observation?code=8310-5&amp;subject=1634896 </a:t>
            </a:r>
          </a:p>
          <a:p>
            <a:r>
              <a:rPr lang="zh-TW" altLang="en-US"/>
              <a:t>查某病人的發燒狀況</a:t>
            </a:r>
          </a:p>
          <a:p>
            <a:pPr lvl="1"/>
            <a:r>
              <a:rPr lang="en-US" altLang="zh-TW"/>
              <a:t>http</a:t>
            </a:r>
            <a:r>
              <a:rPr lang="en-US" altLang="zh-TW"/>
              <a:t>://</a:t>
            </a:r>
            <a:r>
              <a:rPr lang="en-US" altLang="zh-TW" smtClean="0"/>
              <a:t>hapi.fhir.org/baseR4/Condition?code=386661006&amp;subject=1574669</a:t>
            </a:r>
          </a:p>
          <a:p>
            <a:r>
              <a:rPr lang="zh-TW" altLang="en-US" smtClean="0"/>
              <a:t>確立編碼，以利查詢，如</a:t>
            </a:r>
            <a:r>
              <a:rPr lang="en-US" altLang="zh-TW" smtClean="0"/>
              <a:t>:</a:t>
            </a:r>
          </a:p>
          <a:p>
            <a:pPr lvl="1"/>
            <a:r>
              <a:rPr lang="zh-TW" altLang="en-US" smtClean="0"/>
              <a:t>查顱顏影像標記，某個量測，距離在 **</a:t>
            </a:r>
            <a:r>
              <a:rPr lang="en-US" altLang="zh-TW" smtClean="0"/>
              <a:t>mm-**mm </a:t>
            </a:r>
            <a:r>
              <a:rPr lang="zh-TW" altLang="en-US" smtClean="0"/>
              <a:t>之間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6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178</Words>
  <Application>Microsoft Office PowerPoint</Application>
  <PresentationFormat>如螢幕大小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Office 佈景主題</vt:lpstr>
      <vt:lpstr>Code system and ValueSet</vt:lpstr>
      <vt:lpstr>FHIR code system</vt:lpstr>
      <vt:lpstr>醫療 code system 範例</vt:lpstr>
      <vt:lpstr>FHIR Value set</vt:lpstr>
      <vt:lpstr>FHIR search basing on code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652</cp:revision>
  <dcterms:created xsi:type="dcterms:W3CDTF">2018-01-24T01:28:29Z</dcterms:created>
  <dcterms:modified xsi:type="dcterms:W3CDTF">2020-11-14T02:58:39Z</dcterms:modified>
</cp:coreProperties>
</file>