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80" r:id="rId3"/>
  </p:sldMasterIdLst>
  <p:notesMasterIdLst>
    <p:notesMasterId r:id="rId15"/>
  </p:notesMasterIdLst>
  <p:sldIdLst>
    <p:sldId id="340" r:id="rId4"/>
    <p:sldId id="351" r:id="rId5"/>
    <p:sldId id="342" r:id="rId6"/>
    <p:sldId id="361" r:id="rId7"/>
    <p:sldId id="352" r:id="rId8"/>
    <p:sldId id="360" r:id="rId9"/>
    <p:sldId id="345" r:id="rId10"/>
    <p:sldId id="346" r:id="rId11"/>
    <p:sldId id="358" r:id="rId12"/>
    <p:sldId id="307" r:id="rId13"/>
    <p:sldId id="357" r:id="rId1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4BA"/>
    <a:srgbClr val="BDF1C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49" autoAdjust="0"/>
  </p:normalViewPr>
  <p:slideViewPr>
    <p:cSldViewPr snapToGrid="0" snapToObjects="1">
      <p:cViewPr varScale="1">
        <p:scale>
          <a:sx n="102" d="100"/>
          <a:sy n="102" d="100"/>
        </p:scale>
        <p:origin x="18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8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1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Value </a:t>
            </a:r>
            <a:r>
              <a:rPr lang="zh-TW" altLang="en-US" dirty="0" smtClean="0"/>
              <a:t>有下列的資料型態，量測的資料主要是數值，我們放在</a:t>
            </a:r>
            <a:r>
              <a:rPr lang="en-US" altLang="zh-TW" dirty="0" smtClean="0"/>
              <a:t>value quantity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6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3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6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3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AD07-05EB-4E3F-9CAF-2DC58E04C037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68CE-CB70-47B0-895C-7898C3309E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47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6144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B5553-97C3-4160-B2D2-9C7845581B72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A889-D86A-45A1-82DE-C7F47E63B9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4748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AFD8C-28E9-4395-862B-D0C39CD9787C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DB99-EBE8-4BD0-B9F2-92AE68224D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973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8B1-1194-4E8F-BE0F-04319EC531DC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EC82B-4B71-406A-A574-80CBD98958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7180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04102-7ACA-4A99-93F7-793700512C59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84FB-0F7D-4325-AC26-C7F3A2D6FA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862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020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678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A46B-1325-440F-9EE5-2BEF67A24BC3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5B26-0441-4A96-9588-8C65E5F8EE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25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87C91-ACB3-4B32-919F-348E3FB79ADA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2777-5E9C-42AE-8123-5EE881E8C52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164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E6BF9-3AA2-41B3-9388-FE1CB87E7BCA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A8AEF-3C6F-4E5F-91AC-09FEF27BB8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4746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44349-875B-40B9-9CC3-7014D1A8254C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46DFC-2995-4A83-98C2-37CE0378BA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216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6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4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21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612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9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8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1A3301-3204-5541-A90F-129CF5D78E71}" type="datetimeFigureOut">
              <a:rPr kumimoji="1" lang="zh-TW" altLang="en-US" smtClean="0"/>
              <a:t>2020/8/2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33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5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 rot="10800000">
            <a:off x="-33338" y="5670550"/>
            <a:ext cx="9213851" cy="1287463"/>
            <a:chOff x="-36512" y="-49288"/>
            <a:chExt cx="9214942" cy="1287270"/>
          </a:xfrm>
        </p:grpSpPr>
        <p:sp>
          <p:nvSpPr>
            <p:cNvPr id="20" name="Freeform 19"/>
            <p:cNvSpPr/>
            <p:nvPr userDrawn="1"/>
          </p:nvSpPr>
          <p:spPr>
            <a:xfrm>
              <a:off x="-33337" y="-27066"/>
              <a:ext cx="9214942" cy="126504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-17460" y="-49288"/>
              <a:ext cx="9194302" cy="947596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1027" name="Group 17"/>
          <p:cNvGrpSpPr>
            <a:grpSpLocks/>
          </p:cNvGrpSpPr>
          <p:nvPr/>
        </p:nvGrpSpPr>
        <p:grpSpPr bwMode="auto">
          <a:xfrm>
            <a:off x="-36513" y="-49213"/>
            <a:ext cx="9215438" cy="1287463"/>
            <a:chOff x="-36512" y="-49288"/>
            <a:chExt cx="9214942" cy="128727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36512" y="-27066"/>
              <a:ext cx="9214942" cy="126504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-23813" y="-49288"/>
              <a:ext cx="9194306" cy="947596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GB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71705C-4431-4C2B-8011-01ABB12C279B}" type="datetimeFigureOut">
              <a:rPr lang="en-GB"/>
              <a:pPr>
                <a:defRPr/>
              </a:pPr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D602DA-9C5E-432B-B97A-6568538A61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13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observation-example-f001-glucose.html" TargetMode="External"/><Relationship Id="rId3" Type="http://schemas.openxmlformats.org/officeDocument/2006/relationships/hyperlink" Target="https://www.hl7.org/fhir/observation-example.html" TargetMode="External"/><Relationship Id="rId7" Type="http://schemas.openxmlformats.org/officeDocument/2006/relationships/hyperlink" Target="https://www.hl7.org/fhir/observation-example-f202-temperatur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hl7.org/fhir/observation-example-heart-rate.html" TargetMode="External"/><Relationship Id="rId11" Type="http://schemas.openxmlformats.org/officeDocument/2006/relationships/hyperlink" Target="https://www.hl7.org/fhir/observation-example-sample-data.html" TargetMode="External"/><Relationship Id="rId5" Type="http://schemas.openxmlformats.org/officeDocument/2006/relationships/hyperlink" Target="https://www.hl7.org/fhir/observation-example-body-height.html" TargetMode="External"/><Relationship Id="rId10" Type="http://schemas.openxmlformats.org/officeDocument/2006/relationships/hyperlink" Target="https://www.hl7.org/fhir/observation-example-abdo-tender.html" TargetMode="External"/><Relationship Id="rId4" Type="http://schemas.openxmlformats.org/officeDocument/2006/relationships/hyperlink" Target="https://www.hl7.org/fhir/observation-example-bloodpressure.html" TargetMode="External"/><Relationship Id="rId9" Type="http://schemas.openxmlformats.org/officeDocument/2006/relationships/hyperlink" Target="https://www.hl7.org/fhir/observation-example-bmd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observation-vitalsigns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hl7.org/fhir/observ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85354-9&amp;subject=402" TargetMode="External"/><Relationship Id="rId2" Type="http://schemas.openxmlformats.org/officeDocument/2006/relationships/hyperlink" Target="http://hapi.fhir.org/baseR4/Observation?code=85354-9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400" dirty="0" smtClean="0">
                <a:latin typeface="+mj-ea"/>
              </a:rPr>
              <a:t> </a:t>
            </a:r>
            <a:r>
              <a:rPr lang="en-US" altLang="zh-TW" sz="5400" dirty="0"/>
              <a:t>FHIR  PHR 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生理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監測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資訊互通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06898"/>
            <a:ext cx="6400800" cy="8212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林欣怡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未來發展與應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9467" y="1143000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居家照護系統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使用作慢性病的管理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標楷體" panose="03000509000000000000" pitchFamily="65" charset="-120"/>
              </a:rPr>
              <a:t>Observation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的應用也有</a:t>
            </a:r>
            <a:r>
              <a:rPr lang="en-US" altLang="zh-TW" dirty="0" smtClean="0"/>
              <a:t>EKG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EKG data </a:t>
            </a:r>
            <a:r>
              <a:rPr lang="zh-TW" altLang="en-US" dirty="0" smtClean="0"/>
              <a:t>是放在 </a:t>
            </a:r>
            <a:r>
              <a:rPr lang="en-US" altLang="zh-TW" dirty="0" err="1" smtClean="0"/>
              <a:t>Observation.valueSampledData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3405981"/>
            <a:ext cx="6816981" cy="33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389516" y="2458527"/>
            <a:ext cx="562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   You</a:t>
            </a:r>
            <a:endParaRPr lang="zh-TW" altLang="en-US" sz="7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" y="0"/>
            <a:ext cx="7848600" cy="693281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354665" y="5020732"/>
            <a:ext cx="1624003" cy="30991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69333"/>
            <a:ext cx="7916333" cy="846667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Observation usage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0733"/>
            <a:ext cx="8432800" cy="527473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Vital signs </a:t>
            </a:r>
            <a:r>
              <a:rPr lang="en-US" altLang="zh-TW" dirty="0">
                <a:solidFill>
                  <a:srgbClr val="333333"/>
                </a:solidFill>
              </a:rPr>
              <a:t>such as </a:t>
            </a:r>
            <a:r>
              <a:rPr lang="en-US" altLang="zh-TW" dirty="0">
                <a:solidFill>
                  <a:srgbClr val="428BCA"/>
                </a:solidFill>
                <a:hlinkClick r:id="rId3"/>
              </a:rPr>
              <a:t>body weight</a:t>
            </a:r>
            <a:r>
              <a:rPr lang="en-US" altLang="zh-TW" dirty="0">
                <a:solidFill>
                  <a:srgbClr val="333333"/>
                </a:solidFill>
              </a:rPr>
              <a:t>, </a:t>
            </a:r>
            <a:r>
              <a:rPr lang="en-US" altLang="zh-TW" dirty="0">
                <a:solidFill>
                  <a:srgbClr val="428BCA"/>
                </a:solidFill>
                <a:hlinkClick r:id="rId4"/>
              </a:rPr>
              <a:t>blood pressure</a:t>
            </a:r>
            <a:r>
              <a:rPr lang="en-US" altLang="zh-TW" dirty="0">
                <a:solidFill>
                  <a:srgbClr val="333333"/>
                </a:solidFill>
              </a:rPr>
              <a:t>, </a:t>
            </a:r>
            <a:r>
              <a:rPr lang="en-US" altLang="zh-TW" dirty="0" smtClean="0">
                <a:solidFill>
                  <a:srgbClr val="428BCA"/>
                </a:solidFill>
                <a:hlinkClick r:id="rId5"/>
              </a:rPr>
              <a:t>body height </a:t>
            </a:r>
            <a:r>
              <a:rPr lang="en-US" altLang="zh-TW" dirty="0">
                <a:solidFill>
                  <a:srgbClr val="333333"/>
                </a:solidFill>
              </a:rPr>
              <a:t>, </a:t>
            </a:r>
            <a:r>
              <a:rPr lang="en-US" altLang="zh-TW" dirty="0" smtClean="0">
                <a:solidFill>
                  <a:srgbClr val="333333"/>
                </a:solidFill>
                <a:hlinkClick r:id="rId6"/>
              </a:rPr>
              <a:t>heart rate </a:t>
            </a:r>
            <a:r>
              <a:rPr lang="en-US" altLang="zh-TW" dirty="0" smtClean="0">
                <a:solidFill>
                  <a:srgbClr val="333333"/>
                </a:solidFill>
              </a:rPr>
              <a:t>,</a:t>
            </a:r>
            <a:r>
              <a:rPr lang="en-US" altLang="zh-TW" dirty="0">
                <a:solidFill>
                  <a:srgbClr val="428BCA"/>
                </a:solidFill>
                <a:hlinkClick r:id="rId7"/>
              </a:rPr>
              <a:t> </a:t>
            </a:r>
            <a:r>
              <a:rPr lang="en-US" altLang="zh-TW" dirty="0" err="1" smtClean="0">
                <a:solidFill>
                  <a:srgbClr val="428BCA"/>
                </a:solidFill>
                <a:hlinkClick r:id="rId7"/>
              </a:rPr>
              <a:t>temperature</a:t>
            </a:r>
            <a:r>
              <a:rPr lang="en-US" altLang="zh-TW" dirty="0" err="1">
                <a:solidFill>
                  <a:srgbClr val="333333"/>
                </a:solidFill>
              </a:rPr>
              <a:t>,</a:t>
            </a:r>
            <a:r>
              <a:rPr lang="en-US" altLang="zh-TW" dirty="0" err="1" smtClean="0">
                <a:solidFill>
                  <a:srgbClr val="333333"/>
                </a:solidFill>
              </a:rPr>
              <a:t>Grip</a:t>
            </a:r>
            <a:r>
              <a:rPr lang="en-US" altLang="zh-TW" dirty="0" smtClean="0">
                <a:solidFill>
                  <a:srgbClr val="333333"/>
                </a:solidFill>
              </a:rPr>
              <a:t> strength and Body fat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Laboratory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altLang="zh-TW" dirty="0">
                <a:solidFill>
                  <a:srgbClr val="333333"/>
                </a:solidFill>
              </a:rPr>
              <a:t>like </a:t>
            </a:r>
            <a:r>
              <a:rPr lang="en-US" altLang="zh-TW" dirty="0">
                <a:solidFill>
                  <a:srgbClr val="428BCA"/>
                </a:solidFill>
                <a:hlinkClick r:id="rId8"/>
              </a:rPr>
              <a:t>blood </a:t>
            </a:r>
            <a:r>
              <a:rPr lang="en-US" altLang="zh-TW" dirty="0" smtClean="0">
                <a:solidFill>
                  <a:srgbClr val="428BCA"/>
                </a:solidFill>
                <a:hlinkClick r:id="rId8"/>
              </a:rPr>
              <a:t>glucose</a:t>
            </a:r>
            <a:endParaRPr lang="en-US" altLang="zh-TW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</a:rPr>
              <a:t>Imaging results like </a:t>
            </a:r>
            <a:r>
              <a:rPr lang="en-US" altLang="zh-TW" dirty="0">
                <a:solidFill>
                  <a:srgbClr val="428BCA"/>
                </a:solidFill>
                <a:hlinkClick r:id="rId9"/>
              </a:rPr>
              <a:t>bone </a:t>
            </a:r>
            <a:r>
              <a:rPr lang="en-US" altLang="zh-TW" dirty="0" smtClean="0">
                <a:solidFill>
                  <a:srgbClr val="428BCA"/>
                </a:solidFill>
                <a:hlinkClick r:id="rId9"/>
              </a:rPr>
              <a:t>density</a:t>
            </a:r>
            <a:endParaRPr lang="en-US" altLang="zh-TW" dirty="0" smtClean="0">
              <a:solidFill>
                <a:srgbClr val="428BC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</a:rPr>
              <a:t> </a:t>
            </a:r>
            <a:r>
              <a:rPr lang="en-US" altLang="zh-TW" dirty="0" smtClean="0">
                <a:solidFill>
                  <a:srgbClr val="333333"/>
                </a:solidFill>
              </a:rPr>
              <a:t>Clinical Findings</a:t>
            </a:r>
            <a:r>
              <a:rPr lang="en-US" altLang="zh-TW" baseline="30000" dirty="0" smtClean="0">
                <a:solidFill>
                  <a:srgbClr val="333333"/>
                </a:solidFill>
              </a:rPr>
              <a:t>*</a:t>
            </a:r>
            <a:r>
              <a:rPr lang="en-US" altLang="zh-TW" dirty="0" smtClean="0">
                <a:solidFill>
                  <a:srgbClr val="333333"/>
                </a:solidFill>
              </a:rPr>
              <a:t> such as </a:t>
            </a:r>
            <a:r>
              <a:rPr lang="en-US" altLang="zh-TW" dirty="0" smtClean="0">
                <a:solidFill>
                  <a:srgbClr val="428BCA"/>
                </a:solidFill>
                <a:hlinkClick r:id="rId10"/>
              </a:rPr>
              <a:t>abdominal tenderness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</a:rPr>
              <a:t>Device measurements such as </a:t>
            </a:r>
            <a:r>
              <a:rPr lang="en-US" altLang="zh-TW" u="sng" dirty="0" smtClean="0">
                <a:solidFill>
                  <a:srgbClr val="2A6496"/>
                </a:solidFill>
                <a:hlinkClick r:id="rId11"/>
              </a:rPr>
              <a:t>EKG data</a:t>
            </a:r>
            <a:r>
              <a:rPr lang="en-US" altLang="zh-TW" dirty="0" smtClean="0">
                <a:solidFill>
                  <a:srgbClr val="333333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02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Scenarios(</a:t>
            </a:r>
            <a:r>
              <a:rPr lang="zh-TW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3" y="2124790"/>
            <a:ext cx="1467055" cy="16290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" y="3753792"/>
            <a:ext cx="1875406" cy="8351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2758070"/>
            <a:ext cx="1114581" cy="1028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45" y="3469501"/>
            <a:ext cx="1104529" cy="12385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0" y="2023661"/>
            <a:ext cx="1886213" cy="112410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2074332" y="3183467"/>
            <a:ext cx="1176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136673" y="3147768"/>
            <a:ext cx="1176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10915" y="485140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病患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自行上傳生理監測數據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85894" y="3674805"/>
            <a:ext cx="29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PHR(Personal Health Record</a:t>
            </a: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ea typeface="標楷體" panose="03000509000000000000" pitchFamily="65" charset="-120"/>
              </a:rPr>
              <a:t>或院內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121955" y="4725619"/>
            <a:ext cx="28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照護者端或資料分析系統下載及呈現生理監測數據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9833" y="5721092"/>
            <a:ext cx="588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https://www.hl7.org/fhir/observation.html</a:t>
            </a:r>
            <a:endParaRPr lang="en-US" altLang="zh-TW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https://www.hl7.org/fhir/observation-vitalsigns.html</a:t>
            </a:r>
            <a:endParaRPr lang="en-US" altLang="zh-TW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3" y="629728"/>
            <a:ext cx="5684800" cy="565018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942007" y="4437513"/>
            <a:ext cx="406400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52791" y="5100796"/>
            <a:ext cx="406400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02733" y="4437513"/>
            <a:ext cx="406400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13517" y="5113333"/>
            <a:ext cx="406400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8" idx="3"/>
            <a:endCxn id="3" idx="1"/>
          </p:cNvCxnSpPr>
          <p:nvPr/>
        </p:nvCxnSpPr>
        <p:spPr>
          <a:xfrm>
            <a:off x="1109133" y="4564034"/>
            <a:ext cx="1832874" cy="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87417" y="5239853"/>
            <a:ext cx="1754590" cy="7989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直線圖說文字 2 9"/>
          <p:cNvSpPr/>
          <p:nvPr/>
        </p:nvSpPr>
        <p:spPr>
          <a:xfrm>
            <a:off x="5825229" y="1926400"/>
            <a:ext cx="3344650" cy="1753578"/>
          </a:xfrm>
          <a:prstGeom prst="borderCallout2">
            <a:avLst>
              <a:gd name="adj1" fmla="val 19318"/>
              <a:gd name="adj2" fmla="val -1245"/>
              <a:gd name="adj3" fmla="val 18750"/>
              <a:gd name="adj4" fmla="val -16667"/>
              <a:gd name="adj5" fmla="val 165560"/>
              <a:gd name="adj6" fmla="val -73703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必填資料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(1-1 or 1-*)</a:t>
            </a: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如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status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Resources</a:t>
            </a:r>
            <a:r>
              <a:rPr lang="zh-TW" altLang="en-US" dirty="0">
                <a:solidFill>
                  <a:schemeClr val="tx1"/>
                </a:solidFill>
              </a:rPr>
              <a:t>通常僅有少數必填資料，其餘皆為選用欄位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68866" y="5444873"/>
            <a:ext cx="547459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58033" y="5983848"/>
            <a:ext cx="629728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1456705" y="6122439"/>
            <a:ext cx="1934634" cy="7989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直線圖說文字 2 21"/>
          <p:cNvSpPr/>
          <p:nvPr/>
        </p:nvSpPr>
        <p:spPr>
          <a:xfrm>
            <a:off x="5680819" y="4143962"/>
            <a:ext cx="3344650" cy="2256837"/>
          </a:xfrm>
          <a:prstGeom prst="borderCallout2">
            <a:avLst>
              <a:gd name="adj1" fmla="val 50703"/>
              <a:gd name="adj2" fmla="val -1752"/>
              <a:gd name="adj3" fmla="val 51582"/>
              <a:gd name="adj4" fmla="val -23503"/>
              <a:gd name="adj5" fmla="val 72846"/>
              <a:gd name="adj6" fmla="val -45676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參考資料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reference)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如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:  subject -&gt; Patient</a:t>
            </a:r>
            <a:endParaRPr lang="en-US" altLang="zh-TW" dirty="0"/>
          </a:p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      device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-&gt; 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Device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參考資料事先建立在 </a:t>
            </a:r>
            <a:r>
              <a:rPr lang="en-US" altLang="zh-TW" dirty="0">
                <a:solidFill>
                  <a:schemeClr val="tx1"/>
                </a:solidFill>
              </a:rPr>
              <a:t>FHIR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server</a:t>
            </a:r>
            <a:r>
              <a:rPr lang="zh-TW" altLang="en-US" dirty="0">
                <a:solidFill>
                  <a:schemeClr val="tx1"/>
                </a:solidFill>
              </a:rPr>
              <a:t>，提供 </a:t>
            </a:r>
            <a:r>
              <a:rPr lang="en-US" altLang="zh-TW" dirty="0">
                <a:solidFill>
                  <a:schemeClr val="tx1"/>
                </a:solidFill>
              </a:rPr>
              <a:t>resource id </a:t>
            </a:r>
            <a:r>
              <a:rPr lang="zh-TW" altLang="en-US" dirty="0">
                <a:solidFill>
                  <a:schemeClr val="tx1"/>
                </a:solidFill>
              </a:rPr>
              <a:t>，利於參照及查詢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713517" y="5977567"/>
            <a:ext cx="675336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3458033" y="5416857"/>
            <a:ext cx="629728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216325" y="5584386"/>
            <a:ext cx="2132082" cy="3130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93" y="888342"/>
            <a:ext cx="4964483" cy="5969658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694489" y="3972026"/>
            <a:ext cx="785032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73" y="-32110"/>
            <a:ext cx="4500676" cy="402011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64752" y="1600094"/>
            <a:ext cx="675336" cy="25304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直線圖說文字 2 12"/>
          <p:cNvSpPr/>
          <p:nvPr/>
        </p:nvSpPr>
        <p:spPr>
          <a:xfrm>
            <a:off x="304800" y="4233333"/>
            <a:ext cx="3968766" cy="1727199"/>
          </a:xfrm>
          <a:prstGeom prst="borderCallout2">
            <a:avLst>
              <a:gd name="adj1" fmla="val -177"/>
              <a:gd name="adj2" fmla="val 49855"/>
              <a:gd name="adj3" fmla="val -14294"/>
              <a:gd name="adj4" fmla="val 89634"/>
              <a:gd name="adj5" fmla="val -14712"/>
              <a:gd name="adj6" fmla="val 106561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量測結果數值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Observation.value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單一結果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Observation. Component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多值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  <a:p>
            <a:pPr lvl="1"/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如：血壓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17151" y="1853135"/>
            <a:ext cx="871381" cy="22013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5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252133" cy="4525963"/>
          </a:xfrm>
        </p:spPr>
        <p:txBody>
          <a:bodyPr/>
          <a:lstStyle/>
          <a:p>
            <a:r>
              <a:rPr lang="en-US" altLang="zh-TW" sz="2800" dirty="0" smtClean="0"/>
              <a:t>FHIR observation example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4" y="0"/>
            <a:ext cx="7881728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94000" y="794657"/>
            <a:ext cx="6937829" cy="212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94000" y="424543"/>
            <a:ext cx="6937829" cy="22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94001" y="3037114"/>
            <a:ext cx="6937828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4000" y="4604657"/>
            <a:ext cx="6937829" cy="590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94001" y="5214258"/>
            <a:ext cx="693782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4001" y="5461907"/>
            <a:ext cx="6937827" cy="99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834466" y="4789235"/>
            <a:ext cx="6773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</a:rPr>
              <a:t>556778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56667" y="5214258"/>
            <a:ext cx="9228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</a:rPr>
              <a:t>2020-01-10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66066" y="5631147"/>
            <a:ext cx="4064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69011" y="3359924"/>
            <a:ext cx="1992701" cy="1244733"/>
          </a:xfrm>
          <a:prstGeom prst="borderCallout2">
            <a:avLst>
              <a:gd name="adj1" fmla="val 35414"/>
              <a:gd name="adj2" fmla="val 102025"/>
              <a:gd name="adj3" fmla="val 12211"/>
              <a:gd name="adj4" fmla="val 123996"/>
              <a:gd name="adj5" fmla="val 12453"/>
              <a:gd name="adj6" fmla="val 13543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Observation.code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</a:rPr>
              <a:t>參照其他國際編碼，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如：</a:t>
            </a:r>
            <a:r>
              <a:rPr lang="en-US" altLang="zh-TW" sz="1600" dirty="0" smtClean="0">
                <a:solidFill>
                  <a:schemeClr val="tx1"/>
                </a:solidFill>
              </a:rPr>
              <a:t>LOINC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體重編碼為</a:t>
            </a:r>
            <a:r>
              <a:rPr lang="en-US" altLang="zh-TW" sz="1600" dirty="0" smtClean="0">
                <a:solidFill>
                  <a:schemeClr val="tx1"/>
                </a:solidFill>
              </a:rPr>
              <a:t>29463-7</a:t>
            </a:r>
          </a:p>
        </p:txBody>
      </p:sp>
      <p:sp>
        <p:nvSpPr>
          <p:cNvPr id="15" name="直線圖說文字 2 14"/>
          <p:cNvSpPr/>
          <p:nvPr/>
        </p:nvSpPr>
        <p:spPr>
          <a:xfrm>
            <a:off x="46585" y="5066234"/>
            <a:ext cx="1992701" cy="1244733"/>
          </a:xfrm>
          <a:prstGeom prst="borderCallout2">
            <a:avLst>
              <a:gd name="adj1" fmla="val 35414"/>
              <a:gd name="adj2" fmla="val 102025"/>
              <a:gd name="adj3" fmla="val 88445"/>
              <a:gd name="adj4" fmla="val 123996"/>
              <a:gd name="adj5" fmla="val 87994"/>
              <a:gd name="adj6" fmla="val 135863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Observation.code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</a:rPr>
              <a:t>參照國際單位編碼</a:t>
            </a:r>
            <a:r>
              <a:rPr lang="en-US" altLang="zh-TW" sz="1600" dirty="0" smtClean="0">
                <a:solidFill>
                  <a:schemeClr val="tx1"/>
                </a:solidFill>
              </a:rPr>
              <a:t>UCUM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如：</a:t>
            </a:r>
            <a:r>
              <a:rPr lang="en-US" altLang="zh-TW" sz="1600" dirty="0" smtClean="0">
                <a:solidFill>
                  <a:schemeClr val="tx1"/>
                </a:solidFill>
              </a:rPr>
              <a:t>kg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smtClean="0">
                <a:solidFill>
                  <a:schemeClr val="tx1"/>
                </a:solidFill>
              </a:rPr>
              <a:t>UCUM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CODE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smtClean="0">
                <a:solidFill>
                  <a:schemeClr val="tx1"/>
                </a:solidFill>
              </a:rPr>
              <a:t>kg</a:t>
            </a:r>
          </a:p>
        </p:txBody>
      </p:sp>
      <p:sp>
        <p:nvSpPr>
          <p:cNvPr id="16" name="直線圖說文字 2 15"/>
          <p:cNvSpPr/>
          <p:nvPr/>
        </p:nvSpPr>
        <p:spPr>
          <a:xfrm>
            <a:off x="6145763" y="3273201"/>
            <a:ext cx="2988733" cy="1370238"/>
          </a:xfrm>
          <a:prstGeom prst="borderCallout2">
            <a:avLst>
              <a:gd name="adj1" fmla="val 50251"/>
              <a:gd name="adj2" fmla="val -1793"/>
              <a:gd name="adj3" fmla="val 150524"/>
              <a:gd name="adj4" fmla="val -10806"/>
              <a:gd name="adj5" fmla="val 150829"/>
              <a:gd name="adj6" fmla="val -17195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• Date format: YYYY-MM-DD</a:t>
            </a:r>
            <a:r>
              <a:rPr lang="en-US" altLang="zh-TW" sz="1600" dirty="0" smtClean="0"/>
              <a:t>,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/>
              <a:t>e.g. </a:t>
            </a:r>
            <a:r>
              <a:rPr lang="en-US" altLang="zh-TW" sz="1600" dirty="0" smtClean="0"/>
              <a:t>2018-11-06</a:t>
            </a:r>
            <a:endParaRPr lang="en-US" altLang="zh-TW" sz="1600" dirty="0"/>
          </a:p>
          <a:p>
            <a:r>
              <a:rPr lang="en-US" altLang="zh-TW" sz="1600" dirty="0"/>
              <a:t>• </a:t>
            </a:r>
            <a:r>
              <a:rPr lang="en-US" altLang="zh-TW" sz="1600" dirty="0" err="1"/>
              <a:t>DateTime</a:t>
            </a:r>
            <a:r>
              <a:rPr lang="en-US" altLang="zh-TW" sz="1600" dirty="0"/>
              <a:t> format: </a:t>
            </a:r>
            <a:r>
              <a:rPr lang="en-US" altLang="zh-TW" sz="1600" dirty="0" err="1"/>
              <a:t>YYYY-MM-DDThh:mm:ss+zz:zz</a:t>
            </a:r>
            <a:r>
              <a:rPr lang="en-US" altLang="zh-TW" sz="1600" dirty="0"/>
              <a:t>, </a:t>
            </a:r>
            <a:endParaRPr lang="en-US" altLang="zh-TW" sz="1600" dirty="0" smtClean="0"/>
          </a:p>
          <a:p>
            <a:r>
              <a:rPr lang="en-US" altLang="zh-TW" sz="1600" dirty="0" smtClean="0"/>
              <a:t>e.g</a:t>
            </a:r>
            <a:r>
              <a:rPr lang="en-US" altLang="zh-TW" sz="1600" dirty="0"/>
              <a:t>.  2015-02-07T13:28:17-05:00 </a:t>
            </a:r>
          </a:p>
        </p:txBody>
      </p:sp>
    </p:spTree>
    <p:extLst>
      <p:ext uri="{BB962C8B-B14F-4D97-AF65-F5344CB8AC3E}">
        <p14:creationId xmlns:p14="http://schemas.microsoft.com/office/powerpoint/2010/main" val="23787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673626" cy="4525963"/>
          </a:xfrm>
        </p:spPr>
        <p:txBody>
          <a:bodyPr/>
          <a:lstStyle/>
          <a:p>
            <a:r>
              <a:rPr lang="en-US" altLang="zh-TW" dirty="0" smtClean="0"/>
              <a:t>FHIR observation example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Multiple value</a:t>
            </a:r>
          </a:p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8" y="0"/>
            <a:ext cx="6380922" cy="67160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4001" y="312057"/>
            <a:ext cx="6248400" cy="326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29339" y="3666068"/>
            <a:ext cx="6213062" cy="294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 Observation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09" y="2529985"/>
            <a:ext cx="76233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 get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分析系統欲取得全部之血壓量測資料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hapi.fhir.org/baseR4/Observation?code=85354-9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醫護端的個案管理系統欲取得特定病人 </a:t>
            </a:r>
            <a:r>
              <a:rPr lang="en-US" altLang="zh-TW" dirty="0" smtClean="0"/>
              <a:t>patient.id =402 </a:t>
            </a:r>
            <a:r>
              <a:rPr lang="zh-TW" altLang="en-US" dirty="0"/>
              <a:t>之</a:t>
            </a:r>
            <a:r>
              <a:rPr lang="zh-TW" altLang="en-US" dirty="0" smtClean="0"/>
              <a:t>全部血壓</a:t>
            </a:r>
            <a:r>
              <a:rPr lang="zh-TW" altLang="en-US" dirty="0"/>
              <a:t>量測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hapi.fhir.org/baseR4/Observation?code=85354-9&amp;subject=402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-To-School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008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Back-To-School-PowerPoint-Templates-Widescreen</Template>
  <TotalTime>7864</TotalTime>
  <Words>286</Words>
  <Application>Microsoft Office PowerPoint</Application>
  <PresentationFormat>如螢幕大小 (4:3)</PresentationFormat>
  <Paragraphs>62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맑은 고딕</vt:lpstr>
      <vt:lpstr>新細明體</vt:lpstr>
      <vt:lpstr>標楷體</vt:lpstr>
      <vt:lpstr>Arial</vt:lpstr>
      <vt:lpstr>Calibri</vt:lpstr>
      <vt:lpstr>Cambria Math</vt:lpstr>
      <vt:lpstr>Times New Roman</vt:lpstr>
      <vt:lpstr>verdana</vt:lpstr>
      <vt:lpstr>Back-To-School-PowerPoint-Templates-Widescreen</vt:lpstr>
      <vt:lpstr>Custom Design</vt:lpstr>
      <vt:lpstr>00835</vt:lpstr>
      <vt:lpstr> FHIR  PHR 生理監測 資訊互通</vt:lpstr>
      <vt:lpstr>PowerPoint 簡報</vt:lpstr>
      <vt:lpstr>Observation usage</vt:lpstr>
      <vt:lpstr>Scenarios(測試情境)</vt:lpstr>
      <vt:lpstr>PowerPoint 簡報</vt:lpstr>
      <vt:lpstr>PowerPoint 簡報</vt:lpstr>
      <vt:lpstr>PowerPoint 簡報</vt:lpstr>
      <vt:lpstr>PowerPoint 簡報</vt:lpstr>
      <vt:lpstr>FHIR Observation 查詢</vt:lpstr>
      <vt:lpstr>未來發展與應用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torilin0530@gmail.com</cp:lastModifiedBy>
  <cp:revision>198</cp:revision>
  <dcterms:created xsi:type="dcterms:W3CDTF">2018-02-03T05:10:10Z</dcterms:created>
  <dcterms:modified xsi:type="dcterms:W3CDTF">2020-08-02T10:24:07Z</dcterms:modified>
</cp:coreProperties>
</file>