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7"/>
  </p:notesMasterIdLst>
  <p:sldIdLst>
    <p:sldId id="381" r:id="rId2"/>
    <p:sldId id="393" r:id="rId3"/>
    <p:sldId id="382" r:id="rId4"/>
    <p:sldId id="383" r:id="rId5"/>
    <p:sldId id="384" r:id="rId6"/>
    <p:sldId id="395" r:id="rId7"/>
    <p:sldId id="403" r:id="rId8"/>
    <p:sldId id="404" r:id="rId9"/>
    <p:sldId id="405" r:id="rId10"/>
    <p:sldId id="406" r:id="rId11"/>
    <p:sldId id="408" r:id="rId12"/>
    <p:sldId id="402" r:id="rId13"/>
    <p:sldId id="409" r:id="rId14"/>
    <p:sldId id="390" r:id="rId15"/>
    <p:sldId id="399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A15F684-7D46-4247-B285-A758E4EF5A79}" type="datetimeFigureOut">
              <a:rPr lang="zh-TW" altLang="en-US"/>
              <a:pPr>
                <a:defRPr/>
              </a:pPr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C3E5AB-5184-42AD-89DA-A8A75F118B1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8CC1317-D555-4B1C-87B6-B1CA013ABB40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C9678-D6E6-4C98-94A7-28FBB7F456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9474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73FB9-1FA0-47E5-88E8-304A1BA3CD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5274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3A40-7081-444C-9CFE-929D3019B6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1518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641E-793A-44E2-892A-F8B7D711C7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162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0ABB9-E126-48E3-8665-64F63698E4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624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864FF-F03F-49B4-BC15-B90D4C1124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0395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3C968-DF57-4B24-BDB4-ACCF32D7FC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0421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2540E-A9D5-4EF0-BB38-2611B7D04D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9395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F2690-D053-4364-8DE9-FB52339DF0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22560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F0DF0-968D-4B4E-9F1A-60504B2BAE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36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7CD51-3F79-40DD-992B-5B460893F6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9121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EC936D-E7BC-421D-AA3D-2334EC0079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tryit.asp?filename=tryjsref_onkeypr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JavaScript Events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TW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鍵盤事件 </a:t>
            </a:r>
            <a:r>
              <a:rPr lang="en-US" altLang="zh-TW" smtClean="0"/>
              <a:t>Exp2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如 </a:t>
            </a:r>
            <a:r>
              <a:rPr lang="en-US" altLang="zh-TW" smtClean="0"/>
              <a:t>Russia Teris.html</a:t>
            </a:r>
            <a:r>
              <a:rPr lang="zh-TW" altLang="en-US" smtClean="0"/>
              <a:t> 範例</a:t>
            </a:r>
            <a:r>
              <a:rPr lang="en-US" altLang="zh-TW" smtClean="0"/>
              <a:t> </a:t>
            </a:r>
            <a:endParaRPr lang="en-US" altLang="zh-TW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6868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&lt;</a:t>
            </a:r>
            <a:r>
              <a:rPr lang="en-US" altLang="zh-TW" sz="2800" smtClean="0">
                <a:latin typeface="+mn-ea"/>
              </a:rPr>
              <a:t>body onload="InitGame()" onkeydown="keyDown()"&gt;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//</a:t>
            </a:r>
            <a:r>
              <a:rPr lang="zh-TW" altLang="en-US" sz="2800" smtClean="0">
                <a:latin typeface="+mn-ea"/>
              </a:rPr>
              <a:t>回應變形、下移、左移和右移等按鍵的動作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function keyDown()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{  switch(event.keyCode)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  {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    //</a:t>
            </a:r>
            <a:r>
              <a:rPr lang="zh-TW" altLang="en-US" sz="2800" smtClean="0">
                <a:latin typeface="+mn-ea"/>
              </a:rPr>
              <a:t>對應於鍵盤的“</a:t>
            </a:r>
            <a:r>
              <a:rPr lang="en-US" altLang="zh-TW" sz="2800" smtClean="0">
                <a:latin typeface="+mn-ea"/>
              </a:rPr>
              <a:t>DOWN”</a:t>
            </a:r>
            <a:r>
              <a:rPr lang="zh-TW" altLang="en-US" sz="2800" smtClean="0">
                <a:latin typeface="+mn-ea"/>
              </a:rPr>
              <a:t>鍵</a:t>
            </a:r>
          </a:p>
          <a:p>
            <a:pPr marL="0" indent="0">
              <a:buNone/>
            </a:pPr>
            <a:r>
              <a:rPr lang="zh-TW" altLang="en-US" sz="2800" smtClean="0">
                <a:latin typeface="+mn-ea"/>
              </a:rPr>
              <a:t>    </a:t>
            </a:r>
            <a:r>
              <a:rPr lang="en-US" altLang="zh-TW" sz="2800" smtClean="0">
                <a:latin typeface="+mn-ea"/>
              </a:rPr>
              <a:t>case 40: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      MoveCurSq(0,1,false);</a:t>
            </a:r>
          </a:p>
          <a:p>
            <a:pPr marL="0" indent="0">
              <a:buNone/>
            </a:pPr>
            <a:r>
              <a:rPr lang="en-US" altLang="zh-TW" sz="2800" smtClean="0">
                <a:latin typeface="+mn-ea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13781161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滑鼠位置 </a:t>
            </a:r>
            <a:r>
              <a:rPr lang="en-US" altLang="zh-TW" smtClean="0"/>
              <a:t>(mouse position)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7638"/>
            <a:ext cx="8229600" cy="4881141"/>
          </a:xfrm>
        </p:spPr>
        <p:txBody>
          <a:bodyPr/>
          <a:lstStyle/>
          <a:p>
            <a:pPr eaLnBrk="1" hangingPunct="1"/>
            <a:r>
              <a:rPr lang="en-US" altLang="zh-TW" smtClean="0"/>
              <a:t>https</a:t>
            </a:r>
            <a:r>
              <a:rPr lang="en-US" altLang="zh-TW" smtClean="0"/>
              <a:t>://</a:t>
            </a:r>
            <a:r>
              <a:rPr lang="en-US" altLang="zh-TW" smtClean="0"/>
              <a:t>www.w3schools.com/jsref/event_clientx.asp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/>
          </a:p>
          <a:p>
            <a:pPr eaLnBrk="1" hangingPunct="1"/>
            <a:r>
              <a:rPr lang="zh-TW" altLang="en-US" smtClean="0"/>
              <a:t>可抓整個螢幕或某標籤之滑鼠座標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https</a:t>
            </a:r>
            <a:r>
              <a:rPr lang="en-US" altLang="zh-TW"/>
              <a:t>://kknews.cc/zh-tw/news/r3pzzr.html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1991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Mouse down</a:t>
            </a:r>
            <a:r>
              <a:rPr lang="zh-TW" altLang="en-US" sz="3600" smtClean="0"/>
              <a:t>、</a:t>
            </a:r>
            <a:r>
              <a:rPr lang="en-US" altLang="zh-TW" sz="3600" smtClean="0"/>
              <a:t>move</a:t>
            </a:r>
            <a:r>
              <a:rPr lang="zh-TW" altLang="en-US" sz="3600" smtClean="0"/>
              <a:t>、</a:t>
            </a:r>
            <a:r>
              <a:rPr lang="en-US" altLang="zh-TW" sz="3600" smtClean="0"/>
              <a:t>up </a:t>
            </a:r>
            <a:r>
              <a:rPr lang="zh-TW" altLang="en-US" sz="3600" smtClean="0"/>
              <a:t>三事件</a:t>
            </a:r>
            <a:endParaRPr lang="zh-TW" altLang="en-US" sz="36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以此拖拉物件</a:t>
            </a:r>
            <a:r>
              <a:rPr lang="en-US" altLang="zh-TW" smtClean="0"/>
              <a:t>:</a:t>
            </a:r>
            <a:r>
              <a:rPr lang="en-US" altLang="zh-TW" smtClean="0"/>
              <a:t>drag </a:t>
            </a:r>
            <a:r>
              <a:rPr lang="en-US" altLang="zh-TW"/>
              <a:t>and </a:t>
            </a:r>
            <a:r>
              <a:rPr lang="en-US" altLang="zh-TW" smtClean="0"/>
              <a:t>drop</a:t>
            </a:r>
          </a:p>
          <a:p>
            <a:pPr lvl="1"/>
            <a:r>
              <a:rPr lang="en-US" altLang="zh-TW"/>
              <a:t>https://javascript.info/mouse-drag-and-drop</a:t>
            </a:r>
          </a:p>
          <a:p>
            <a:pPr lvl="1"/>
            <a:r>
              <a:rPr lang="en-US" altLang="zh-TW"/>
              <a:t>https://gojs.net/latest/samples/htmlDragDrop.html</a:t>
            </a:r>
          </a:p>
          <a:p>
            <a:r>
              <a:rPr lang="zh-TW" altLang="en-US" smtClean="0"/>
              <a:t>或進行塗鴉及標記</a:t>
            </a:r>
            <a:endParaRPr lang="en-US" altLang="zh-TW" smtClean="0"/>
          </a:p>
          <a:p>
            <a:pPr lvl="1"/>
            <a:r>
              <a:rPr lang="en-US" altLang="zh-TW"/>
              <a:t>http://mihai.sucan.ro/paintweb/trunk/demos/demo1.html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5754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Mouse down</a:t>
            </a:r>
            <a:r>
              <a:rPr lang="zh-TW" altLang="en-US" sz="3600" smtClean="0"/>
              <a:t>、</a:t>
            </a:r>
            <a:r>
              <a:rPr lang="en-US" altLang="zh-TW" sz="3600" smtClean="0"/>
              <a:t>move</a:t>
            </a:r>
            <a:r>
              <a:rPr lang="zh-TW" altLang="en-US" sz="3600" smtClean="0"/>
              <a:t>、</a:t>
            </a:r>
            <a:r>
              <a:rPr lang="en-US" altLang="zh-TW" sz="3600" smtClean="0"/>
              <a:t>up </a:t>
            </a:r>
            <a:r>
              <a:rPr lang="zh-TW" altLang="en-US" sz="3600" smtClean="0"/>
              <a:t>三事件</a:t>
            </a:r>
            <a:endParaRPr lang="zh-TW" altLang="en-US" sz="36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以此拖拉物件</a:t>
            </a:r>
            <a:r>
              <a:rPr lang="en-US" altLang="zh-TW" smtClean="0"/>
              <a:t>:</a:t>
            </a:r>
            <a:r>
              <a:rPr lang="en-US" altLang="zh-TW" smtClean="0"/>
              <a:t>drag </a:t>
            </a:r>
            <a:r>
              <a:rPr lang="en-US" altLang="zh-TW"/>
              <a:t>and </a:t>
            </a:r>
            <a:r>
              <a:rPr lang="en-US" altLang="zh-TW" smtClean="0"/>
              <a:t>drop</a:t>
            </a:r>
          </a:p>
          <a:p>
            <a:pPr lvl="1"/>
            <a:r>
              <a:rPr lang="en-US" altLang="zh-TW"/>
              <a:t>https://javascript.info/mouse-drag-and-drop</a:t>
            </a:r>
          </a:p>
          <a:p>
            <a:pPr lvl="1"/>
            <a:r>
              <a:rPr lang="en-US" altLang="zh-TW"/>
              <a:t>https://gojs.net/latest/samples/htmlDragDrop.html</a:t>
            </a:r>
          </a:p>
          <a:p>
            <a:r>
              <a:rPr lang="zh-TW" altLang="en-US" smtClean="0"/>
              <a:t>或進行塗鴉及標記</a:t>
            </a:r>
            <a:endParaRPr lang="en-US" altLang="zh-TW" smtClean="0"/>
          </a:p>
          <a:p>
            <a:pPr lvl="1"/>
            <a:r>
              <a:rPr lang="en-US" altLang="zh-TW"/>
              <a:t>http</a:t>
            </a:r>
            <a:r>
              <a:rPr lang="en-US" altLang="zh-TW"/>
              <a:t>://</a:t>
            </a:r>
            <a:r>
              <a:rPr lang="en-US" altLang="zh-TW" smtClean="0"/>
              <a:t>mihai.sucan.ro/paintweb/trunk/demos/demo1.html</a:t>
            </a:r>
          </a:p>
          <a:p>
            <a:pPr lvl="1"/>
            <a:r>
              <a:rPr lang="en-US" altLang="zh-TW" smtClean="0"/>
              <a:t>TCU</a:t>
            </a:r>
            <a:r>
              <a:rPr lang="zh-TW" altLang="en-US" smtClean="0"/>
              <a:t> </a:t>
            </a:r>
            <a:r>
              <a:rPr lang="en-US" altLang="zh-TW" smtClean="0"/>
              <a:t>JS</a:t>
            </a:r>
            <a:r>
              <a:rPr lang="zh-TW" altLang="en-US" smtClean="0"/>
              <a:t> 塗鴉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748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時間觸發事件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間隔一段時間觸發事件，</a:t>
            </a:r>
            <a:r>
              <a:rPr lang="zh-TW" altLang="en-US" smtClean="0"/>
              <a:t>執行指定之函</a:t>
            </a:r>
            <a:r>
              <a:rPr lang="zh-TW" altLang="en-US" smtClean="0"/>
              <a:t>式</a:t>
            </a:r>
          </a:p>
          <a:p>
            <a:pPr lvl="1" eaLnBrk="1" hangingPunct="1"/>
            <a:r>
              <a:rPr lang="en-US" altLang="zh-TW" smtClean="0"/>
              <a:t>window.setInterval</a:t>
            </a:r>
            <a:r>
              <a:rPr lang="en-US" altLang="zh-TW" smtClean="0"/>
              <a:t>("FunctionName</a:t>
            </a:r>
            <a:r>
              <a:rPr lang="en-US" altLang="zh-TW" smtClean="0"/>
              <a:t>()", Interval);</a:t>
            </a:r>
          </a:p>
          <a:p>
            <a:pPr lvl="1" eaLnBrk="1" hangingPunct="1"/>
            <a:r>
              <a:rPr lang="en-US" altLang="zh-TW" smtClean="0"/>
              <a:t>Interval </a:t>
            </a:r>
            <a:r>
              <a:rPr lang="zh-TW" altLang="en-US" smtClean="0"/>
              <a:t>以 </a:t>
            </a:r>
            <a:r>
              <a:rPr lang="en-US" altLang="zh-TW" smtClean="0"/>
              <a:t>ms </a:t>
            </a:r>
            <a:r>
              <a:rPr lang="zh-TW" altLang="en-US" smtClean="0"/>
              <a:t>為單位，</a:t>
            </a:r>
            <a:r>
              <a:rPr lang="en-US" altLang="zh-TW" smtClean="0"/>
              <a:t>exp 1000 </a:t>
            </a:r>
            <a:r>
              <a:rPr lang="zh-TW" altLang="en-US" smtClean="0"/>
              <a:t>為 </a:t>
            </a:r>
            <a:r>
              <a:rPr lang="en-US" altLang="zh-TW" smtClean="0"/>
              <a:t>1</a:t>
            </a:r>
            <a:r>
              <a:rPr lang="zh-TW" altLang="en-US" smtClean="0"/>
              <a:t>秒</a:t>
            </a:r>
          </a:p>
          <a:p>
            <a:pPr eaLnBrk="1" hangingPunct="1"/>
            <a:r>
              <a:rPr lang="en-US" altLang="zh-TW" smtClean="0"/>
              <a:t>Exp:</a:t>
            </a:r>
            <a:endParaRPr lang="zh-TW" altLang="en-US" smtClean="0"/>
          </a:p>
          <a:p>
            <a:pPr lvl="1" eaLnBrk="1" hangingPunct="1"/>
            <a:r>
              <a:rPr lang="en-US" altLang="zh-TW"/>
              <a:t>https</a:t>
            </a:r>
            <a:r>
              <a:rPr lang="en-US" altLang="zh-TW"/>
              <a:t>://</a:t>
            </a:r>
            <a:r>
              <a:rPr lang="en-US" altLang="zh-TW" smtClean="0"/>
              <a:t>www.w3schools.com/jsref/tryit.asp?filename=tryjsref_win_setinterval</a:t>
            </a:r>
          </a:p>
          <a:p>
            <a:pPr lvl="1" eaLnBrk="1" hangingPunct="1"/>
            <a:r>
              <a:rPr lang="en-US" altLang="zh-TW" smtClean="0"/>
              <a:t>HTML </a:t>
            </a:r>
            <a:r>
              <a:rPr lang="en-US" altLang="zh-TW" smtClean="0"/>
              <a:t>animation</a:t>
            </a:r>
          </a:p>
          <a:p>
            <a:pPr lvl="2" eaLnBrk="1" hangingPunct="1"/>
            <a:r>
              <a:rPr lang="en-US" altLang="zh-TW" smtClean="0"/>
              <a:t>https://www.w3schools.com/js/tryit.asp?filename=tryjs_dom_animate_3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r>
              <a:rPr lang="en-US" altLang="zh-TW" smtClean="0"/>
              <a:t>JS event references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en-US" altLang="zh-TW" smtClean="0"/>
              <a:t>event </a:t>
            </a:r>
            <a:r>
              <a:rPr lang="zh-TW" altLang="en-US" smtClean="0"/>
              <a:t>簡介</a:t>
            </a:r>
            <a:endParaRPr lang="en-US" altLang="zh-TW" smtClean="0"/>
          </a:p>
          <a:p>
            <a:pPr lvl="1"/>
            <a:r>
              <a:rPr lang="en-US" altLang="zh-TW" smtClean="0"/>
              <a:t>http://www.w3schools.com/js/js_htmldom_events.asp</a:t>
            </a:r>
          </a:p>
          <a:p>
            <a:r>
              <a:rPr lang="zh-TW" altLang="en-US" smtClean="0"/>
              <a:t>各式 </a:t>
            </a:r>
            <a:r>
              <a:rPr lang="en-US" altLang="zh-TW" smtClean="0"/>
              <a:t>JS</a:t>
            </a:r>
            <a:r>
              <a:rPr lang="zh-TW" altLang="en-US" smtClean="0"/>
              <a:t> </a:t>
            </a:r>
            <a:r>
              <a:rPr lang="en-US" altLang="zh-TW" smtClean="0"/>
              <a:t>event</a:t>
            </a:r>
          </a:p>
          <a:p>
            <a:pPr lvl="1"/>
            <a:r>
              <a:rPr lang="en-US" altLang="zh-TW" smtClean="0"/>
              <a:t>https://www.w3schools.com/tags/ref_eventattributes.asp</a:t>
            </a:r>
          </a:p>
          <a:p>
            <a:r>
              <a:rPr lang="zh-TW" altLang="en-US" smtClean="0"/>
              <a:t>動態加入事件</a:t>
            </a:r>
            <a:endParaRPr lang="en-US" altLang="zh-TW" smtClean="0"/>
          </a:p>
          <a:p>
            <a:pPr lvl="1"/>
            <a:r>
              <a:rPr lang="en-US" altLang="zh-TW" smtClean="0"/>
              <a:t>HTML DOM addEventListener() Method</a:t>
            </a:r>
          </a:p>
          <a:p>
            <a:pPr lvl="2"/>
            <a:r>
              <a:rPr lang="en-US" altLang="zh-TW" smtClean="0"/>
              <a:t>https://www.w3schools.com/jsref/met_element_addeventlistener.asp</a:t>
            </a:r>
            <a:endParaRPr lang="zh-TW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Event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dirty="0"/>
              <a:t>事件導向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dirty="0" smtClean="0"/>
              <a:t>事件的種類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 事件導向 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(event-driven)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600" smtClean="0"/>
              <a:t>傳統程式</a:t>
            </a:r>
          </a:p>
          <a:p>
            <a:pPr lvl="1" eaLnBrk="1" hangingPunct="1"/>
            <a:r>
              <a:rPr lang="zh-TW" altLang="en-US" sz="2200" smtClean="0"/>
              <a:t>主程式執行，呼叫各副程式</a:t>
            </a:r>
            <a:r>
              <a:rPr lang="en-US" altLang="zh-TW" sz="2200" smtClean="0"/>
              <a:t>(</a:t>
            </a:r>
            <a:r>
              <a:rPr lang="zh-TW" altLang="en-US" sz="2200" smtClean="0"/>
              <a:t>函式</a:t>
            </a:r>
            <a:r>
              <a:rPr lang="en-US" altLang="zh-TW" sz="2200" smtClean="0"/>
              <a:t>)</a:t>
            </a:r>
            <a:r>
              <a:rPr lang="zh-TW" altLang="en-US" sz="2200" smtClean="0"/>
              <a:t>。程式碼依序執行，執行到最終的程式碼，程式執行結束。</a:t>
            </a:r>
          </a:p>
          <a:p>
            <a:pPr lvl="1" eaLnBrk="1" hangingPunct="1"/>
            <a:r>
              <a:rPr lang="en-US" altLang="zh-TW" sz="2200" smtClean="0"/>
              <a:t>Exp: console base programs </a:t>
            </a:r>
            <a:endParaRPr lang="zh-TW" altLang="en-US" sz="2200" smtClean="0"/>
          </a:p>
          <a:p>
            <a:pPr eaLnBrk="1" hangingPunct="1"/>
            <a:endParaRPr lang="en-US" altLang="zh-TW" sz="2600" smtClean="0"/>
          </a:p>
          <a:p>
            <a:pPr eaLnBrk="1" hangingPunct="1"/>
            <a:r>
              <a:rPr lang="zh-TW" altLang="en-US" sz="2600" smtClean="0"/>
              <a:t>事件導向</a:t>
            </a:r>
          </a:p>
          <a:p>
            <a:pPr lvl="1" eaLnBrk="1" hangingPunct="1"/>
            <a:r>
              <a:rPr lang="zh-TW" altLang="en-US" sz="2200" smtClean="0"/>
              <a:t>使用介面觸發事件</a:t>
            </a:r>
            <a:endParaRPr lang="en-US" altLang="zh-TW" sz="2200" smtClean="0"/>
          </a:p>
          <a:p>
            <a:pPr lvl="2" eaLnBrk="1" hangingPunct="1"/>
            <a:r>
              <a:rPr lang="zh-TW" altLang="en-US" sz="1800" smtClean="0"/>
              <a:t>程式執行，呈現使用者介面，使用者點選介面功能，觸發事件，呼叫執行對應的事件函式。等待下一個事件，直到使用者點選結束功能</a:t>
            </a:r>
            <a:r>
              <a:rPr lang="en-US" altLang="zh-TW" sz="1800" smtClean="0"/>
              <a:t>(</a:t>
            </a:r>
            <a:r>
              <a:rPr lang="zh-TW" altLang="en-US" sz="1800" smtClean="0"/>
              <a:t>觸發程式結束事件</a:t>
            </a:r>
            <a:r>
              <a:rPr lang="en-US" altLang="zh-TW" sz="1800" smtClean="0"/>
              <a:t>)</a:t>
            </a:r>
          </a:p>
          <a:p>
            <a:pPr lvl="2" eaLnBrk="1" hangingPunct="1"/>
            <a:r>
              <a:rPr lang="en-US" altLang="zh-TW" sz="1800" smtClean="0"/>
              <a:t>Exp: window programming, </a:t>
            </a:r>
            <a:r>
              <a:rPr lang="zh-TW" altLang="en-US" sz="1800" smtClean="0"/>
              <a:t>瀏覽器網頁程式</a:t>
            </a:r>
            <a:endParaRPr lang="en-US" altLang="zh-TW" sz="1800" smtClean="0"/>
          </a:p>
          <a:p>
            <a:pPr lvl="1" eaLnBrk="1" hangingPunct="1"/>
            <a:r>
              <a:rPr lang="zh-TW" altLang="en-US" sz="2200" smtClean="0"/>
              <a:t>其他事件</a:t>
            </a:r>
            <a:r>
              <a:rPr lang="en-US" altLang="zh-TW" sz="2200" smtClean="0"/>
              <a:t>:</a:t>
            </a:r>
            <a:r>
              <a:rPr lang="zh-TW" altLang="en-US" sz="2200" smtClean="0"/>
              <a:t> 網路事件、時間事件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1788"/>
            <a:ext cx="2520950" cy="1139825"/>
          </a:xfrm>
        </p:spPr>
        <p:txBody>
          <a:bodyPr/>
          <a:lstStyle/>
          <a:p>
            <a:pPr eaLnBrk="1" hangingPunct="1"/>
            <a:r>
              <a:rPr lang="zh-TW" altLang="en-US" smtClean="0"/>
              <a:t>循序程式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900113" y="1262063"/>
            <a:ext cx="1600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Main-Start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0075" y="2176463"/>
            <a:ext cx="252095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sequence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71513" y="3243263"/>
            <a:ext cx="1944687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Call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Sub-routines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71513" y="4310063"/>
            <a:ext cx="187325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Final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instruction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900113" y="5300663"/>
            <a:ext cx="1600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End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738313" y="18716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738313" y="28622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738313" y="39290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738313" y="49958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7091363" y="3430588"/>
            <a:ext cx="1295400" cy="1728787"/>
          </a:xfrm>
          <a:custGeom>
            <a:avLst/>
            <a:gdLst>
              <a:gd name="T0" fmla="*/ 0 w 1152"/>
              <a:gd name="T1" fmla="*/ 2147483647 h 720"/>
              <a:gd name="T2" fmla="*/ 2147483647 w 1152"/>
              <a:gd name="T3" fmla="*/ 2147483647 h 720"/>
              <a:gd name="T4" fmla="*/ 2147483647 w 1152"/>
              <a:gd name="T5" fmla="*/ 0 h 720"/>
              <a:gd name="T6" fmla="*/ 0 w 115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20"/>
              <a:gd name="T14" fmla="*/ 1152 w 115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20">
                <a:moveTo>
                  <a:pt x="0" y="720"/>
                </a:moveTo>
                <a:lnTo>
                  <a:pt x="1152" y="720"/>
                </a:lnTo>
                <a:lnTo>
                  <a:pt x="1152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3263900" y="3230563"/>
            <a:ext cx="1081088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</a:rPr>
              <a:t>Sub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</a:rPr>
              <a:t>routines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2616200" y="3590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35" name="Oval 17"/>
          <p:cNvSpPr>
            <a:spLocks noChangeArrowheads="1"/>
          </p:cNvSpPr>
          <p:nvPr/>
        </p:nvSpPr>
        <p:spPr bwMode="auto">
          <a:xfrm>
            <a:off x="5375275" y="885825"/>
            <a:ext cx="1600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Start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5075238" y="1800225"/>
            <a:ext cx="252095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Initialization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(interfaces and functions)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5146675" y="2867025"/>
            <a:ext cx="1944688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Wait for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Events</a:t>
            </a:r>
          </a:p>
        </p:txBody>
      </p:sp>
      <p:sp>
        <p:nvSpPr>
          <p:cNvPr id="5138" name="Rectangle 20"/>
          <p:cNvSpPr>
            <a:spLocks noChangeArrowheads="1"/>
          </p:cNvSpPr>
          <p:nvPr/>
        </p:nvSpPr>
        <p:spPr bwMode="auto">
          <a:xfrm>
            <a:off x="5146675" y="3933825"/>
            <a:ext cx="187325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Event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Trigged</a:t>
            </a:r>
          </a:p>
        </p:txBody>
      </p:sp>
      <p:sp>
        <p:nvSpPr>
          <p:cNvPr id="5139" name="Oval 21"/>
          <p:cNvSpPr>
            <a:spLocks noChangeArrowheads="1"/>
          </p:cNvSpPr>
          <p:nvPr/>
        </p:nvSpPr>
        <p:spPr bwMode="auto">
          <a:xfrm>
            <a:off x="5362575" y="5734050"/>
            <a:ext cx="1600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End Function</a:t>
            </a:r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6213475" y="14954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>
            <a:off x="6213475" y="2486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>
            <a:off x="6213475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>
            <a:off x="6213475" y="4619625"/>
            <a:ext cx="14288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44" name="Rectangle 26"/>
          <p:cNvSpPr>
            <a:spLocks noChangeArrowheads="1"/>
          </p:cNvSpPr>
          <p:nvPr/>
        </p:nvSpPr>
        <p:spPr bwMode="auto">
          <a:xfrm>
            <a:off x="7812088" y="3933825"/>
            <a:ext cx="1081087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</a:rPr>
              <a:t>Event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</a:rPr>
              <a:t>Functions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45" name="Rectangle 28"/>
          <p:cNvSpPr>
            <a:spLocks noChangeArrowheads="1"/>
          </p:cNvSpPr>
          <p:nvPr/>
        </p:nvSpPr>
        <p:spPr bwMode="auto">
          <a:xfrm>
            <a:off x="5148263" y="188913"/>
            <a:ext cx="25209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4200">
                <a:solidFill>
                  <a:schemeClr val="tx2"/>
                </a:solidFill>
                <a:latin typeface="Garamond" panose="02020404030301010803" pitchFamily="18" charset="0"/>
              </a:rPr>
              <a:t>事件導向</a:t>
            </a:r>
          </a:p>
        </p:txBody>
      </p:sp>
      <p:sp>
        <p:nvSpPr>
          <p:cNvPr id="5146" name="AutoShape 29"/>
          <p:cNvSpPr>
            <a:spLocks noChangeArrowheads="1"/>
          </p:cNvSpPr>
          <p:nvPr/>
        </p:nvSpPr>
        <p:spPr bwMode="auto">
          <a:xfrm>
            <a:off x="5435600" y="4870450"/>
            <a:ext cx="1584325" cy="5762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147" name="Rectangle 31"/>
          <p:cNvSpPr>
            <a:spLocks noChangeArrowheads="1"/>
          </p:cNvSpPr>
          <p:nvPr/>
        </p:nvSpPr>
        <p:spPr bwMode="auto">
          <a:xfrm>
            <a:off x="5867400" y="4941888"/>
            <a:ext cx="936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b="1">
                <a:latin typeface="Arial" panose="020B0604020202020204" pitchFamily="34" charset="0"/>
              </a:rPr>
              <a:t>Is end event ?</a:t>
            </a:r>
            <a:endParaRPr lang="zh-TW" altLang="en-US" sz="1400" b="1">
              <a:latin typeface="Arial" panose="020B0604020202020204" pitchFamily="34" charset="0"/>
            </a:endParaRPr>
          </a:p>
        </p:txBody>
      </p:sp>
      <p:sp>
        <p:nvSpPr>
          <p:cNvPr id="5148" name="Line 32"/>
          <p:cNvSpPr>
            <a:spLocks noChangeShapeType="1"/>
          </p:cNvSpPr>
          <p:nvPr/>
        </p:nvSpPr>
        <p:spPr bwMode="auto">
          <a:xfrm>
            <a:off x="6227763" y="5445125"/>
            <a:ext cx="14287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49" name="Rectangle 33"/>
          <p:cNvSpPr>
            <a:spLocks noChangeArrowheads="1"/>
          </p:cNvSpPr>
          <p:nvPr/>
        </p:nvSpPr>
        <p:spPr bwMode="auto">
          <a:xfrm>
            <a:off x="6372225" y="5445125"/>
            <a:ext cx="57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b="1">
                <a:latin typeface="Arial" panose="020B0604020202020204" pitchFamily="34" charset="0"/>
              </a:rPr>
              <a:t>Yes</a:t>
            </a:r>
            <a:endParaRPr lang="zh-TW" altLang="en-US" sz="1400" b="1">
              <a:latin typeface="Arial" panose="020B0604020202020204" pitchFamily="34" charset="0"/>
            </a:endParaRPr>
          </a:p>
        </p:txBody>
      </p:sp>
      <p:sp>
        <p:nvSpPr>
          <p:cNvPr id="5150" name="Rectangle 34"/>
          <p:cNvSpPr>
            <a:spLocks noChangeArrowheads="1"/>
          </p:cNvSpPr>
          <p:nvPr/>
        </p:nvSpPr>
        <p:spPr bwMode="auto">
          <a:xfrm>
            <a:off x="7164388" y="4868863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b="1">
                <a:latin typeface="Arial" panose="020B0604020202020204" pitchFamily="34" charset="0"/>
              </a:rPr>
              <a:t>No</a:t>
            </a:r>
            <a:endParaRPr lang="zh-TW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JS Events</a:t>
            </a:r>
            <a:r>
              <a:rPr lang="zh-TW" altLang="en-US" smtClean="0"/>
              <a:t> 的種類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/>
              <a:t>網頁標籤</a:t>
            </a:r>
            <a:r>
              <a:rPr lang="zh-TW" altLang="en-US" smtClean="0"/>
              <a:t>事件、</a:t>
            </a:r>
            <a:r>
              <a:rPr lang="zh-TW" altLang="en-US" smtClean="0"/>
              <a:t>滑鼠 </a:t>
            </a:r>
            <a:r>
              <a:rPr lang="en-US" altLang="zh-TW"/>
              <a:t>(</a:t>
            </a:r>
            <a:r>
              <a:rPr lang="en-US" altLang="zh-TW" smtClean="0"/>
              <a:t>mouse </a:t>
            </a:r>
            <a:r>
              <a:rPr lang="en-US" altLang="zh-TW"/>
              <a:t>events</a:t>
            </a:r>
            <a:r>
              <a:rPr lang="en-US" altLang="zh-TW" smtClean="0"/>
              <a:t>)</a:t>
            </a:r>
            <a:r>
              <a:rPr lang="zh-TW" altLang="en-US" smtClean="0"/>
              <a:t>、</a:t>
            </a:r>
            <a:r>
              <a:rPr lang="zh-TW" altLang="en-US" smtClean="0"/>
              <a:t>鍵盤 </a:t>
            </a:r>
            <a:r>
              <a:rPr lang="en-US" altLang="zh-TW" smtClean="0"/>
              <a:t>(Keyboard </a:t>
            </a:r>
            <a:r>
              <a:rPr lang="en-US" altLang="zh-TW" smtClean="0"/>
              <a:t>events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mtClean="0"/>
              <a:t>時間</a:t>
            </a:r>
            <a:r>
              <a:rPr lang="zh-TW" altLang="en-US" dirty="0" smtClean="0"/>
              <a:t>觸發事件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zh-TW" alt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i="1" dirty="0" smtClean="0">
                <a:solidFill>
                  <a:schemeClr val="bg1">
                    <a:lumMod val="50000"/>
                  </a:schemeClr>
                </a:solidFill>
              </a:rPr>
              <a:t>回呼事件</a:t>
            </a:r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(Callback function)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參考說明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/>
              <a:t>https://</a:t>
            </a:r>
            <a:r>
              <a:rPr lang="en-US" altLang="zh-TW" dirty="0" smtClean="0"/>
              <a:t>www.w3schools.com/tags/ref_eventattributes.asp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783" y="126379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/>
              <a:t>網頁標籤事件設定方式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TW" altLang="en-US" smtClean="0"/>
              <a:t>網頁介面事件，範例</a:t>
            </a:r>
            <a:r>
              <a:rPr lang="en-US" altLang="zh-TW" smtClean="0"/>
              <a:t>:</a:t>
            </a:r>
            <a:endParaRPr lang="zh-TW" altLang="en-US" smtClean="0"/>
          </a:p>
          <a:p>
            <a:pPr lvl="1" eaLnBrk="1" hangingPunct="1"/>
            <a:r>
              <a:rPr lang="en-US" altLang="zh-TW" smtClean="0"/>
              <a:t>onclick</a:t>
            </a:r>
            <a:endParaRPr lang="en-US" altLang="zh-TW"/>
          </a:p>
          <a:p>
            <a:pPr lvl="2" eaLnBrk="1" hangingPunct="1"/>
            <a:r>
              <a:rPr lang="en-US" altLang="zh-TW" smtClean="0"/>
              <a:t>input button</a:t>
            </a:r>
          </a:p>
          <a:p>
            <a:pPr lvl="3" eaLnBrk="1" hangingPunct="1"/>
            <a:r>
              <a:rPr lang="en-US" altLang="zh-TW" smtClean="0"/>
              <a:t>https://www.w3schools.com/jsref/tryit.asp?filename=tryjsref_onclick</a:t>
            </a:r>
          </a:p>
          <a:p>
            <a:pPr lvl="2" eaLnBrk="1" hangingPunct="1"/>
            <a:r>
              <a:rPr lang="en-US" altLang="zh-TW" smtClean="0"/>
              <a:t>radio button</a:t>
            </a:r>
          </a:p>
          <a:p>
            <a:pPr lvl="3" eaLnBrk="1" hangingPunct="1"/>
            <a:r>
              <a:rPr lang="en-US" altLang="zh-TW" smtClean="0"/>
              <a:t>https://www.w3schools.com/js/tryit.asp?filename=tryjs_form_radio</a:t>
            </a:r>
          </a:p>
          <a:p>
            <a:pPr lvl="1" eaLnBrk="1" hangingPunct="1"/>
            <a:r>
              <a:rPr lang="en-US" altLang="zh-TW" smtClean="0"/>
              <a:t>onChange </a:t>
            </a:r>
          </a:p>
          <a:p>
            <a:pPr lvl="2" eaLnBrk="1" hangingPunct="1"/>
            <a:r>
              <a:rPr lang="en-US" altLang="zh-TW" smtClean="0"/>
              <a:t>select onChange</a:t>
            </a:r>
          </a:p>
          <a:p>
            <a:pPr lvl="3" eaLnBrk="1" hangingPunct="1"/>
            <a:r>
              <a:rPr lang="en-US" altLang="zh-TW"/>
              <a:t>https://www.w3schools.com/jsref/tryit.asp?filename=tryjsref_onchange</a:t>
            </a:r>
            <a:endParaRPr lang="zh-TW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加入事件的方式</a:t>
            </a:r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設計網頁時在 </a:t>
            </a:r>
            <a:r>
              <a:rPr lang="en-US" altLang="zh-TW" smtClean="0"/>
              <a:t>html tag </a:t>
            </a:r>
            <a:r>
              <a:rPr lang="zh-TW" altLang="en-US" smtClean="0"/>
              <a:t>屬性加入</a:t>
            </a:r>
            <a:r>
              <a:rPr lang="zh-TW" altLang="en-US" smtClean="0"/>
              <a:t>事件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將</a:t>
            </a:r>
            <a:r>
              <a:rPr lang="zh-TW" altLang="en-US" smtClean="0"/>
              <a:t>事件加到 </a:t>
            </a:r>
            <a:r>
              <a:rPr lang="en-US" altLang="zh-TW" smtClean="0"/>
              <a:t>eventlistener</a:t>
            </a:r>
          </a:p>
          <a:p>
            <a:pPr lvl="1"/>
            <a:r>
              <a:rPr lang="en-US" altLang="zh-TW" smtClean="0"/>
              <a:t>https://www.w3schools.com/jsref/met_element_addeventlistener.asp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4315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>
          <a:xfrm>
            <a:off x="468313" y="1844675"/>
            <a:ext cx="8229600" cy="1143000"/>
          </a:xfrm>
        </p:spPr>
        <p:txBody>
          <a:bodyPr/>
          <a:lstStyle/>
          <a:p>
            <a:r>
              <a:rPr lang="zh-TW" altLang="en-US" smtClean="0"/>
              <a:t>鍵盤與滑鼠事件 </a:t>
            </a:r>
            <a:r>
              <a:rPr lang="en-US" altLang="zh-TW" smtClean="0"/>
              <a:t>( Keyboard</a:t>
            </a:r>
            <a:r>
              <a:rPr lang="zh-TW" altLang="en-US" smtClean="0"/>
              <a:t> </a:t>
            </a:r>
            <a:r>
              <a:rPr lang="en-US" altLang="zh-TW" smtClean="0"/>
              <a:t>and mouse events)</a:t>
            </a:r>
            <a:endParaRPr lang="zh-TW" altLang="en-US" smtClean="0"/>
          </a:p>
        </p:txBody>
      </p:sp>
      <p:sp>
        <p:nvSpPr>
          <p:cNvPr id="2051" name="內容版面配置區 2"/>
          <p:cNvSpPr>
            <a:spLocks noGrp="1"/>
          </p:cNvSpPr>
          <p:nvPr>
            <p:ph idx="1"/>
          </p:nvPr>
        </p:nvSpPr>
        <p:spPr>
          <a:xfrm>
            <a:off x="107950" y="4365625"/>
            <a:ext cx="8229600" cy="2365375"/>
          </a:xfrm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607168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鍵盤事件 </a:t>
            </a:r>
            <a:r>
              <a:rPr lang="en-US" altLang="zh-TW" smtClean="0"/>
              <a:t>(Keyboard events)</a:t>
            </a:r>
            <a:br>
              <a:rPr lang="en-US" altLang="zh-TW" smtClean="0"/>
            </a:br>
            <a:endParaRPr lang="zh-TW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686800" cy="4530725"/>
          </a:xfrm>
        </p:spPr>
        <p:txBody>
          <a:bodyPr/>
          <a:lstStyle/>
          <a:p>
            <a:r>
              <a:rPr lang="en-US" altLang="zh-TW" smtClean="0">
                <a:hlinkClick r:id="rId2"/>
              </a:rPr>
              <a:t>http</a:t>
            </a:r>
            <a:r>
              <a:rPr lang="en-US" altLang="zh-TW" smtClean="0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www.w3schools.com/jsref/tryit.asp?filename=tryjsref_onkeypress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取得鍵盤 </a:t>
            </a:r>
            <a:r>
              <a:rPr lang="en-US" altLang="zh-TW" smtClean="0"/>
              <a:t>ASCII</a:t>
            </a:r>
            <a:r>
              <a:rPr lang="zh-TW" altLang="en-US" smtClean="0"/>
              <a:t> 碼</a:t>
            </a:r>
            <a:endParaRPr lang="en-US" altLang="zh-TW" smtClean="0"/>
          </a:p>
          <a:p>
            <a:pPr lvl="1"/>
            <a:r>
              <a:rPr lang="en-US" altLang="zh-TW" smtClean="0"/>
              <a:t>event.keyCode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102598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6084</TotalTime>
  <Words>461</Words>
  <Application>Microsoft Office PowerPoint</Application>
  <PresentationFormat>如螢幕大小 (4:3)</PresentationFormat>
  <Paragraphs>116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Garamond</vt:lpstr>
      <vt:lpstr>Times New Roman</vt:lpstr>
      <vt:lpstr>Wingdings</vt:lpstr>
      <vt:lpstr>Office 佈景主題</vt:lpstr>
      <vt:lpstr>JavaScript Events</vt:lpstr>
      <vt:lpstr>JS Event</vt:lpstr>
      <vt:lpstr> 事件導向 (event-driven) </vt:lpstr>
      <vt:lpstr>循序程式</vt:lpstr>
      <vt:lpstr>JS Events 的種類</vt:lpstr>
      <vt:lpstr>網頁標籤事件設定方式</vt:lpstr>
      <vt:lpstr>加入事件的方式</vt:lpstr>
      <vt:lpstr>鍵盤與滑鼠事件 ( Keyboard and mouse events)</vt:lpstr>
      <vt:lpstr>鍵盤事件 (Keyboard events) </vt:lpstr>
      <vt:lpstr>鍵盤事件 Exp2  如 Russia Teris.html 範例 </vt:lpstr>
      <vt:lpstr>滑鼠位置 (mouse position)</vt:lpstr>
      <vt:lpstr>Mouse down、move、up 三事件</vt:lpstr>
      <vt:lpstr>Mouse down、move、up 三事件</vt:lpstr>
      <vt:lpstr>時間觸發事件</vt:lpstr>
      <vt:lpstr>JS event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chhsiao</cp:lastModifiedBy>
  <cp:revision>127</cp:revision>
  <dcterms:created xsi:type="dcterms:W3CDTF">2010-03-16T03:27:59Z</dcterms:created>
  <dcterms:modified xsi:type="dcterms:W3CDTF">2020-04-29T01:31:47Z</dcterms:modified>
</cp:coreProperties>
</file>