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72" r:id="rId4"/>
    <p:sldId id="271" r:id="rId5"/>
    <p:sldId id="263" r:id="rId6"/>
    <p:sldId id="264" r:id="rId7"/>
    <p:sldId id="274" r:id="rId8"/>
    <p:sldId id="265" r:id="rId9"/>
    <p:sldId id="266" r:id="rId10"/>
    <p:sldId id="267" r:id="rId11"/>
    <p:sldId id="279" r:id="rId12"/>
    <p:sldId id="268" r:id="rId13"/>
    <p:sldId id="270" r:id="rId14"/>
    <p:sldId id="280" r:id="rId15"/>
    <p:sldId id="261" r:id="rId16"/>
    <p:sldId id="259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 Tseng" initials="JT" lastIdx="5" clrIdx="0">
    <p:extLst>
      <p:ext uri="{19B8F6BF-5375-455C-9EA6-DF929625EA0E}">
        <p15:presenceInfo xmlns:p15="http://schemas.microsoft.com/office/powerpoint/2012/main" userId="ab34a3279515cc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950" autoAdjust="0"/>
  </p:normalViewPr>
  <p:slideViewPr>
    <p:cSldViewPr snapToGrid="0" showGuides="1">
      <p:cViewPr varScale="1">
        <p:scale>
          <a:sx n="61" d="100"/>
          <a:sy n="61" d="100"/>
        </p:scale>
        <p:origin x="102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1.%20Home%20Court\16-1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8-19_Defensiv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1.%20Home%20Court\18-19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6-17_Offensiv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6-17_Defensiv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1.%20Home%20Court\17-1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7-18_Offensiv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7-18_Defensiv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y\Documents\11.%20MSBA%20Classes\02.%20Fall%202019\03.%20MIS%20381N%20Intro%20to%20DB%20Mgmt\07.%20Group%20Project\Deliverables\2.%20Offensive%20Rebounds\18-19_Offensiv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Add'l</a:t>
            </a:r>
            <a:r>
              <a:rPr lang="en-US" dirty="0"/>
              <a:t> Home Wins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'16-17'!$B$1</c:f>
              <c:strCache>
                <c:ptCount val="1"/>
                <c:pt idx="0">
                  <c:v>Add'l Home Wins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'16-17'!$A$2:$A$31</c:f>
              <c:strCache>
                <c:ptCount val="30"/>
                <c:pt idx="0">
                  <c:v>Atlanta Hawks</c:v>
                </c:pt>
                <c:pt idx="1">
                  <c:v>Boston Celtics</c:v>
                </c:pt>
                <c:pt idx="2">
                  <c:v>Brooklyn Nets</c:v>
                </c:pt>
                <c:pt idx="3">
                  <c:v>Charlotte Hornets</c:v>
                </c:pt>
                <c:pt idx="4">
                  <c:v>Chicago Bulls</c:v>
                </c:pt>
                <c:pt idx="5">
                  <c:v>Cleveland Cavaliers</c:v>
                </c:pt>
                <c:pt idx="6">
                  <c:v>Dallas Mavericks</c:v>
                </c:pt>
                <c:pt idx="7">
                  <c:v>Denver Nuggets</c:v>
                </c:pt>
                <c:pt idx="8">
                  <c:v>Detroit Pistons</c:v>
                </c:pt>
                <c:pt idx="9">
                  <c:v>Golden State Warriors</c:v>
                </c:pt>
                <c:pt idx="10">
                  <c:v>Houston Rockets</c:v>
                </c:pt>
                <c:pt idx="11">
                  <c:v>Indiana Pacers</c:v>
                </c:pt>
                <c:pt idx="12">
                  <c:v>LA Clippers</c:v>
                </c:pt>
                <c:pt idx="13">
                  <c:v>Los Angeles Lakers</c:v>
                </c:pt>
                <c:pt idx="14">
                  <c:v>Memphis Grizzlies</c:v>
                </c:pt>
                <c:pt idx="15">
                  <c:v>Miami Heat</c:v>
                </c:pt>
                <c:pt idx="16">
                  <c:v>Milwaukee Bucks</c:v>
                </c:pt>
                <c:pt idx="17">
                  <c:v>Minnesota Timberwolves</c:v>
                </c:pt>
                <c:pt idx="18">
                  <c:v>New Orleans Pelicans</c:v>
                </c:pt>
                <c:pt idx="19">
                  <c:v>New York Knicks</c:v>
                </c:pt>
                <c:pt idx="20">
                  <c:v>Oklahoma City Thunder</c:v>
                </c:pt>
                <c:pt idx="21">
                  <c:v>Orlando Magic</c:v>
                </c:pt>
                <c:pt idx="22">
                  <c:v>Philadelphia 76ers</c:v>
                </c:pt>
                <c:pt idx="23">
                  <c:v>Phoenix Suns</c:v>
                </c:pt>
                <c:pt idx="24">
                  <c:v>Portland Trail Blazers</c:v>
                </c:pt>
                <c:pt idx="25">
                  <c:v>Sacramento Kings</c:v>
                </c:pt>
                <c:pt idx="26">
                  <c:v>San Antonio Spurs</c:v>
                </c:pt>
                <c:pt idx="27">
                  <c:v>Toronto Raptors</c:v>
                </c:pt>
                <c:pt idx="28">
                  <c:v>Utah Jazz</c:v>
                </c:pt>
                <c:pt idx="29">
                  <c:v>Washington Wizards</c:v>
                </c:pt>
              </c:strCache>
            </c:strRef>
          </c:cat>
          <c:val>
            <c:numRef>
              <c:f>'16-17'!$B$2:$B$31</c:f>
              <c:numCache>
                <c:formatCode>General</c:formatCode>
                <c:ptCount val="30"/>
                <c:pt idx="0">
                  <c:v>3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9</c:v>
                </c:pt>
                <c:pt idx="7">
                  <c:v>5</c:v>
                </c:pt>
                <c:pt idx="8">
                  <c:v>11</c:v>
                </c:pt>
                <c:pt idx="9">
                  <c:v>5</c:v>
                </c:pt>
                <c:pt idx="10">
                  <c:v>5</c:v>
                </c:pt>
                <c:pt idx="11">
                  <c:v>15</c:v>
                </c:pt>
                <c:pt idx="12">
                  <c:v>7</c:v>
                </c:pt>
                <c:pt idx="13">
                  <c:v>7</c:v>
                </c:pt>
                <c:pt idx="14">
                  <c:v>4</c:v>
                </c:pt>
                <c:pt idx="15">
                  <c:v>6</c:v>
                </c:pt>
                <c:pt idx="16">
                  <c:v>4</c:v>
                </c:pt>
                <c:pt idx="17">
                  <c:v>9</c:v>
                </c:pt>
                <c:pt idx="18">
                  <c:v>8</c:v>
                </c:pt>
                <c:pt idx="19">
                  <c:v>7</c:v>
                </c:pt>
                <c:pt idx="20">
                  <c:v>10</c:v>
                </c:pt>
                <c:pt idx="21">
                  <c:v>3</c:v>
                </c:pt>
                <c:pt idx="22">
                  <c:v>6</c:v>
                </c:pt>
                <c:pt idx="23">
                  <c:v>6</c:v>
                </c:pt>
                <c:pt idx="24">
                  <c:v>8</c:v>
                </c:pt>
                <c:pt idx="25">
                  <c:v>3</c:v>
                </c:pt>
                <c:pt idx="26">
                  <c:v>2</c:v>
                </c:pt>
                <c:pt idx="27">
                  <c:v>4</c:v>
                </c:pt>
                <c:pt idx="28">
                  <c:v>7</c:v>
                </c:pt>
                <c:pt idx="2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9-4B17-9876-90B8C367B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88160"/>
        <c:axId val="2035447712"/>
      </c:barChart>
      <c:catAx>
        <c:axId val="5438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447712"/>
        <c:crosses val="autoZero"/>
        <c:auto val="1"/>
        <c:lblAlgn val="ctr"/>
        <c:lblOffset val="100"/>
        <c:noMultiLvlLbl val="0"/>
      </c:catAx>
      <c:valAx>
        <c:axId val="203544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>
                <a:effectLst/>
              </a:rPr>
              <a:t>Winning Counts by Additional Defensive Rebounds (18-19)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'18-19_Defensive'!$B$1</c:f>
              <c:strCache>
                <c:ptCount val="1"/>
                <c:pt idx="0">
                  <c:v>winning_defensive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'18-19_Defensive'!$A$2:$A$22</c:f>
              <c:numCache>
                <c:formatCode>General</c:formatCode>
                <c:ptCount val="21"/>
                <c:pt idx="0">
                  <c:v>-16.399999999999999</c:v>
                </c:pt>
                <c:pt idx="1">
                  <c:v>-14.3499999999999</c:v>
                </c:pt>
                <c:pt idx="2">
                  <c:v>-12.299999999999899</c:v>
                </c:pt>
                <c:pt idx="3">
                  <c:v>-10.25</c:v>
                </c:pt>
                <c:pt idx="4">
                  <c:v>-8.1999999999999993</c:v>
                </c:pt>
                <c:pt idx="5">
                  <c:v>-6.1499999999999897</c:v>
                </c:pt>
                <c:pt idx="6">
                  <c:v>-4.0999999999999996</c:v>
                </c:pt>
                <c:pt idx="7">
                  <c:v>-2.0499999999999998</c:v>
                </c:pt>
                <c:pt idx="8">
                  <c:v>0</c:v>
                </c:pt>
                <c:pt idx="9">
                  <c:v>2.0499999999999998</c:v>
                </c:pt>
                <c:pt idx="10">
                  <c:v>4.0999999999999996</c:v>
                </c:pt>
                <c:pt idx="11">
                  <c:v>6.1499999999999897</c:v>
                </c:pt>
                <c:pt idx="12">
                  <c:v>8.1999999999999993</c:v>
                </c:pt>
                <c:pt idx="13">
                  <c:v>10.25</c:v>
                </c:pt>
                <c:pt idx="14">
                  <c:v>12.299999999999899</c:v>
                </c:pt>
                <c:pt idx="15">
                  <c:v>14.3499999999999</c:v>
                </c:pt>
                <c:pt idx="16">
                  <c:v>16.399999999999999</c:v>
                </c:pt>
                <c:pt idx="17">
                  <c:v>18.45</c:v>
                </c:pt>
                <c:pt idx="18">
                  <c:v>20.5</c:v>
                </c:pt>
                <c:pt idx="19">
                  <c:v>22.549999999999901</c:v>
                </c:pt>
                <c:pt idx="20">
                  <c:v>24.599999999999898</c:v>
                </c:pt>
              </c:numCache>
            </c:numRef>
          </c:cat>
          <c:val>
            <c:numRef>
              <c:f>'18-19_Defensive'!$B$2:$B$22</c:f>
              <c:numCache>
                <c:formatCode>General</c:formatCode>
                <c:ptCount val="21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13</c:v>
                </c:pt>
                <c:pt idx="4">
                  <c:v>24</c:v>
                </c:pt>
                <c:pt idx="5">
                  <c:v>58</c:v>
                </c:pt>
                <c:pt idx="6">
                  <c:v>80</c:v>
                </c:pt>
                <c:pt idx="7">
                  <c:v>111</c:v>
                </c:pt>
                <c:pt idx="8">
                  <c:v>215</c:v>
                </c:pt>
                <c:pt idx="9">
                  <c:v>153</c:v>
                </c:pt>
                <c:pt idx="10">
                  <c:v>141</c:v>
                </c:pt>
                <c:pt idx="11">
                  <c:v>138</c:v>
                </c:pt>
                <c:pt idx="12">
                  <c:v>89</c:v>
                </c:pt>
                <c:pt idx="13">
                  <c:v>84</c:v>
                </c:pt>
                <c:pt idx="14">
                  <c:v>49</c:v>
                </c:pt>
                <c:pt idx="15">
                  <c:v>31</c:v>
                </c:pt>
                <c:pt idx="16">
                  <c:v>14</c:v>
                </c:pt>
                <c:pt idx="17">
                  <c:v>10</c:v>
                </c:pt>
                <c:pt idx="18">
                  <c:v>5</c:v>
                </c:pt>
                <c:pt idx="19">
                  <c:v>3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0-4BEE-95D0-6AE569767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1695152"/>
        <c:axId val="1704340176"/>
      </c:barChart>
      <c:catAx>
        <c:axId val="167169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>
                    <a:effectLst/>
                  </a:rPr>
                  <a:t>Bins of Additional Defensive Rebounds (# indicates lower bound)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340176"/>
        <c:crosses val="autoZero"/>
        <c:auto val="1"/>
        <c:lblAlgn val="ctr"/>
        <c:lblOffset val="100"/>
        <c:noMultiLvlLbl val="0"/>
      </c:catAx>
      <c:valAx>
        <c:axId val="170434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69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Add'l Home Wins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'18-19'!$B$1</c:f>
              <c:strCache>
                <c:ptCount val="1"/>
                <c:pt idx="0">
                  <c:v>Add'l Home Wins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'18-19'!$A$2:$A$31</c:f>
              <c:strCache>
                <c:ptCount val="30"/>
                <c:pt idx="0">
                  <c:v>Atlanta Hawks</c:v>
                </c:pt>
                <c:pt idx="1">
                  <c:v>Boston Celtics</c:v>
                </c:pt>
                <c:pt idx="2">
                  <c:v>Brooklyn Nets</c:v>
                </c:pt>
                <c:pt idx="3">
                  <c:v>Charlotte Hornets</c:v>
                </c:pt>
                <c:pt idx="4">
                  <c:v>Chicago Bulls</c:v>
                </c:pt>
                <c:pt idx="5">
                  <c:v>Cleveland Cavaliers</c:v>
                </c:pt>
                <c:pt idx="6">
                  <c:v>Dallas Mavericks</c:v>
                </c:pt>
                <c:pt idx="7">
                  <c:v>Denver Nuggets</c:v>
                </c:pt>
                <c:pt idx="8">
                  <c:v>Detroit Pistons</c:v>
                </c:pt>
                <c:pt idx="9">
                  <c:v>Golden State Warriors</c:v>
                </c:pt>
                <c:pt idx="10">
                  <c:v>Houston Rockets</c:v>
                </c:pt>
                <c:pt idx="11">
                  <c:v>Indiana Pacers</c:v>
                </c:pt>
                <c:pt idx="12">
                  <c:v>LA Clippers</c:v>
                </c:pt>
                <c:pt idx="13">
                  <c:v>Los Angeles Lakers</c:v>
                </c:pt>
                <c:pt idx="14">
                  <c:v>Memphis Grizzlies</c:v>
                </c:pt>
                <c:pt idx="15">
                  <c:v>Miami Heat</c:v>
                </c:pt>
                <c:pt idx="16">
                  <c:v>Milwaukee Bucks</c:v>
                </c:pt>
                <c:pt idx="17">
                  <c:v>Minnesota Timberwolves</c:v>
                </c:pt>
                <c:pt idx="18">
                  <c:v>New Orleans Pelicans</c:v>
                </c:pt>
                <c:pt idx="19">
                  <c:v>New York Knicks</c:v>
                </c:pt>
                <c:pt idx="20">
                  <c:v>Oklahoma City Thunder</c:v>
                </c:pt>
                <c:pt idx="21">
                  <c:v>Orlando Magic</c:v>
                </c:pt>
                <c:pt idx="22">
                  <c:v>Philadelphia 76ers</c:v>
                </c:pt>
                <c:pt idx="23">
                  <c:v>Phoenix Suns</c:v>
                </c:pt>
                <c:pt idx="24">
                  <c:v>Portland Trail Blazers</c:v>
                </c:pt>
                <c:pt idx="25">
                  <c:v>Sacramento Kings</c:v>
                </c:pt>
                <c:pt idx="26">
                  <c:v>San Antonio Spurs</c:v>
                </c:pt>
                <c:pt idx="27">
                  <c:v>Toronto Raptors</c:v>
                </c:pt>
                <c:pt idx="28">
                  <c:v>Utah Jazz</c:v>
                </c:pt>
                <c:pt idx="29">
                  <c:v>Washington Wizards</c:v>
                </c:pt>
              </c:strCache>
            </c:strRef>
          </c:cat>
          <c:val>
            <c:numRef>
              <c:f>'18-19'!$B$2:$B$31</c:f>
              <c:numCache>
                <c:formatCode>General</c:formatCode>
                <c:ptCount val="30"/>
                <c:pt idx="0">
                  <c:v>5</c:v>
                </c:pt>
                <c:pt idx="1">
                  <c:v>7</c:v>
                </c:pt>
                <c:pt idx="2">
                  <c:v>4</c:v>
                </c:pt>
                <c:pt idx="3">
                  <c:v>11</c:v>
                </c:pt>
                <c:pt idx="4">
                  <c:v>-4</c:v>
                </c:pt>
                <c:pt idx="5">
                  <c:v>7</c:v>
                </c:pt>
                <c:pt idx="6">
                  <c:v>15</c:v>
                </c:pt>
                <c:pt idx="7">
                  <c:v>14</c:v>
                </c:pt>
                <c:pt idx="8">
                  <c:v>11</c:v>
                </c:pt>
                <c:pt idx="9">
                  <c:v>3</c:v>
                </c:pt>
                <c:pt idx="10">
                  <c:v>9</c:v>
                </c:pt>
                <c:pt idx="11">
                  <c:v>10</c:v>
                </c:pt>
                <c:pt idx="12">
                  <c:v>4</c:v>
                </c:pt>
                <c:pt idx="13">
                  <c:v>7</c:v>
                </c:pt>
                <c:pt idx="14">
                  <c:v>9</c:v>
                </c:pt>
                <c:pt idx="15">
                  <c:v>-1</c:v>
                </c:pt>
                <c:pt idx="16">
                  <c:v>6</c:v>
                </c:pt>
                <c:pt idx="17">
                  <c:v>14</c:v>
                </c:pt>
                <c:pt idx="18">
                  <c:v>5</c:v>
                </c:pt>
                <c:pt idx="19">
                  <c:v>1</c:v>
                </c:pt>
                <c:pt idx="20">
                  <c:v>5</c:v>
                </c:pt>
                <c:pt idx="21">
                  <c:v>8</c:v>
                </c:pt>
                <c:pt idx="22">
                  <c:v>11</c:v>
                </c:pt>
                <c:pt idx="23">
                  <c:v>5</c:v>
                </c:pt>
                <c:pt idx="24">
                  <c:v>11</c:v>
                </c:pt>
                <c:pt idx="25">
                  <c:v>9</c:v>
                </c:pt>
                <c:pt idx="26">
                  <c:v>16</c:v>
                </c:pt>
                <c:pt idx="27">
                  <c:v>6</c:v>
                </c:pt>
                <c:pt idx="28">
                  <c:v>8</c:v>
                </c:pt>
                <c:pt idx="2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7-400E-9A52-857A2367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457264"/>
        <c:axId val="98078128"/>
      </c:barChart>
      <c:catAx>
        <c:axId val="5145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78128"/>
        <c:crosses val="autoZero"/>
        <c:auto val="1"/>
        <c:lblAlgn val="ctr"/>
        <c:lblOffset val="100"/>
        <c:noMultiLvlLbl val="0"/>
      </c:catAx>
      <c:valAx>
        <c:axId val="980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 by Categories (Seasons 16-17, 17-18, 18-19 Combined)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 by Categories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Better 2%</c:v>
                </c:pt>
                <c:pt idx="1">
                  <c:v>Worse 2%</c:v>
                </c:pt>
                <c:pt idx="2">
                  <c:v>Better 3%</c:v>
                </c:pt>
                <c:pt idx="3">
                  <c:v>Worse 3%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2903</c:v>
                </c:pt>
                <c:pt idx="1">
                  <c:v>735</c:v>
                </c:pt>
                <c:pt idx="2">
                  <c:v>2581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4-40ED-98F5-DB3C782A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091888"/>
        <c:axId val="497634976"/>
      </c:barChart>
      <c:catAx>
        <c:axId val="63109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634976"/>
        <c:crosses val="autoZero"/>
        <c:auto val="1"/>
        <c:lblAlgn val="ctr"/>
        <c:lblOffset val="100"/>
        <c:noMultiLvlLbl val="0"/>
      </c:catAx>
      <c:valAx>
        <c:axId val="49763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9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Winning</a:t>
            </a:r>
            <a:r>
              <a:rPr lang="en-US" sz="1600" baseline="0"/>
              <a:t> Counts by Additional Offensive Rebounds (16-17)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'16-17_Offensive'!$B$1</c:f>
              <c:strCache>
                <c:ptCount val="1"/>
                <c:pt idx="0">
                  <c:v>winning_offensive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'16-17_Offensive'!$A$2:$A$22</c:f>
              <c:numCache>
                <c:formatCode>General</c:formatCode>
                <c:ptCount val="21"/>
                <c:pt idx="0">
                  <c:v>-16</c:v>
                </c:pt>
                <c:pt idx="1">
                  <c:v>-14.4</c:v>
                </c:pt>
                <c:pt idx="2">
                  <c:v>-12.8</c:v>
                </c:pt>
                <c:pt idx="3">
                  <c:v>-11.2</c:v>
                </c:pt>
                <c:pt idx="4">
                  <c:v>-9.6</c:v>
                </c:pt>
                <c:pt idx="5">
                  <c:v>-8</c:v>
                </c:pt>
                <c:pt idx="6">
                  <c:v>-6.4</c:v>
                </c:pt>
                <c:pt idx="7">
                  <c:v>-4.8</c:v>
                </c:pt>
                <c:pt idx="8">
                  <c:v>-3.2</c:v>
                </c:pt>
                <c:pt idx="9">
                  <c:v>-1.6</c:v>
                </c:pt>
                <c:pt idx="10">
                  <c:v>0</c:v>
                </c:pt>
                <c:pt idx="11">
                  <c:v>1.6</c:v>
                </c:pt>
                <c:pt idx="12">
                  <c:v>3.2</c:v>
                </c:pt>
                <c:pt idx="13">
                  <c:v>4.8</c:v>
                </c:pt>
                <c:pt idx="14">
                  <c:v>6.4</c:v>
                </c:pt>
                <c:pt idx="15">
                  <c:v>8</c:v>
                </c:pt>
                <c:pt idx="16">
                  <c:v>9.6</c:v>
                </c:pt>
                <c:pt idx="17">
                  <c:v>11.2</c:v>
                </c:pt>
                <c:pt idx="18">
                  <c:v>12.8</c:v>
                </c:pt>
                <c:pt idx="19">
                  <c:v>14.4</c:v>
                </c:pt>
                <c:pt idx="20">
                  <c:v>16</c:v>
                </c:pt>
              </c:numCache>
            </c:numRef>
          </c:cat>
          <c:val>
            <c:numRef>
              <c:f>'16-17_Offensive'!$B$2:$B$22</c:f>
              <c:numCache>
                <c:formatCode>General</c:formatCode>
                <c:ptCount val="21"/>
                <c:pt idx="0">
                  <c:v>4</c:v>
                </c:pt>
                <c:pt idx="1">
                  <c:v>14</c:v>
                </c:pt>
                <c:pt idx="2">
                  <c:v>9</c:v>
                </c:pt>
                <c:pt idx="3">
                  <c:v>41</c:v>
                </c:pt>
                <c:pt idx="4">
                  <c:v>22</c:v>
                </c:pt>
                <c:pt idx="5">
                  <c:v>68</c:v>
                </c:pt>
                <c:pt idx="6">
                  <c:v>102</c:v>
                </c:pt>
                <c:pt idx="7">
                  <c:v>63</c:v>
                </c:pt>
                <c:pt idx="8">
                  <c:v>173</c:v>
                </c:pt>
                <c:pt idx="9">
                  <c:v>69</c:v>
                </c:pt>
                <c:pt idx="10">
                  <c:v>210</c:v>
                </c:pt>
                <c:pt idx="11">
                  <c:v>159</c:v>
                </c:pt>
                <c:pt idx="12">
                  <c:v>76</c:v>
                </c:pt>
                <c:pt idx="13">
                  <c:v>80</c:v>
                </c:pt>
                <c:pt idx="14">
                  <c:v>38</c:v>
                </c:pt>
                <c:pt idx="15">
                  <c:v>52</c:v>
                </c:pt>
                <c:pt idx="16">
                  <c:v>23</c:v>
                </c:pt>
                <c:pt idx="17">
                  <c:v>7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D-4966-A1F0-9E9C51060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5409504"/>
        <c:axId val="1501977840"/>
      </c:barChart>
      <c:catAx>
        <c:axId val="166540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Bins of Additional Offensive Rebounds (# indicates lower bound)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977840"/>
        <c:crosses val="autoZero"/>
        <c:auto val="1"/>
        <c:lblAlgn val="ctr"/>
        <c:lblOffset val="100"/>
        <c:noMultiLvlLbl val="0"/>
      </c:catAx>
      <c:valAx>
        <c:axId val="150197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0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>
                <a:effectLst/>
              </a:rPr>
              <a:t>Winning Counts by Additional Defensive Rebounds (16-17)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'16-17_Defensive'!$B$1</c:f>
              <c:strCache>
                <c:ptCount val="1"/>
                <c:pt idx="0">
                  <c:v>winning_defensive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'16-17_Defensive'!$A$2:$A$20</c:f>
              <c:numCache>
                <c:formatCode>General</c:formatCode>
                <c:ptCount val="19"/>
                <c:pt idx="0">
                  <c:v>-18.45</c:v>
                </c:pt>
                <c:pt idx="1">
                  <c:v>-14.3499999999999</c:v>
                </c:pt>
                <c:pt idx="2">
                  <c:v>-12.299999999999899</c:v>
                </c:pt>
                <c:pt idx="3">
                  <c:v>-10.25</c:v>
                </c:pt>
                <c:pt idx="4">
                  <c:v>-8.1999999999999993</c:v>
                </c:pt>
                <c:pt idx="5">
                  <c:v>-6.1499999999999897</c:v>
                </c:pt>
                <c:pt idx="6">
                  <c:v>-4.0999999999999996</c:v>
                </c:pt>
                <c:pt idx="7">
                  <c:v>-2.0499999999999998</c:v>
                </c:pt>
                <c:pt idx="8">
                  <c:v>0</c:v>
                </c:pt>
                <c:pt idx="9">
                  <c:v>2.0499999999999998</c:v>
                </c:pt>
                <c:pt idx="10">
                  <c:v>4.0999999999999996</c:v>
                </c:pt>
                <c:pt idx="11">
                  <c:v>6.1499999999999897</c:v>
                </c:pt>
                <c:pt idx="12">
                  <c:v>8.1999999999999993</c:v>
                </c:pt>
                <c:pt idx="13">
                  <c:v>10.25</c:v>
                </c:pt>
                <c:pt idx="14">
                  <c:v>12.299999999999899</c:v>
                </c:pt>
                <c:pt idx="15">
                  <c:v>14.3499999999999</c:v>
                </c:pt>
                <c:pt idx="16">
                  <c:v>16.399999999999999</c:v>
                </c:pt>
                <c:pt idx="17">
                  <c:v>18.45</c:v>
                </c:pt>
                <c:pt idx="18">
                  <c:v>22.549999999999901</c:v>
                </c:pt>
              </c:numCache>
            </c:numRef>
          </c:cat>
          <c:val>
            <c:numRef>
              <c:f>'16-17_Defensive'!$B$2:$B$20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9</c:v>
                </c:pt>
                <c:pt idx="3">
                  <c:v>16</c:v>
                </c:pt>
                <c:pt idx="4">
                  <c:v>21</c:v>
                </c:pt>
                <c:pt idx="5">
                  <c:v>55</c:v>
                </c:pt>
                <c:pt idx="6">
                  <c:v>76</c:v>
                </c:pt>
                <c:pt idx="7">
                  <c:v>109</c:v>
                </c:pt>
                <c:pt idx="8">
                  <c:v>235</c:v>
                </c:pt>
                <c:pt idx="9">
                  <c:v>165</c:v>
                </c:pt>
                <c:pt idx="10">
                  <c:v>149</c:v>
                </c:pt>
                <c:pt idx="11">
                  <c:v>125</c:v>
                </c:pt>
                <c:pt idx="12">
                  <c:v>102</c:v>
                </c:pt>
                <c:pt idx="13">
                  <c:v>65</c:v>
                </c:pt>
                <c:pt idx="14">
                  <c:v>40</c:v>
                </c:pt>
                <c:pt idx="15">
                  <c:v>26</c:v>
                </c:pt>
                <c:pt idx="16">
                  <c:v>14</c:v>
                </c:pt>
                <c:pt idx="17">
                  <c:v>5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4-41D0-A2E4-FA6286CEB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9481168"/>
        <c:axId val="1704332688"/>
      </c:barChart>
      <c:catAx>
        <c:axId val="140948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>
                    <a:effectLst/>
                  </a:rPr>
                  <a:t>Bins of Additional Defensive Rebounds (# indicates lower bound)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332688"/>
        <c:crosses val="autoZero"/>
        <c:auto val="1"/>
        <c:lblAlgn val="ctr"/>
        <c:lblOffset val="100"/>
        <c:noMultiLvlLbl val="0"/>
      </c:catAx>
      <c:valAx>
        <c:axId val="170433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48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'17-18'!$B$1</c:f>
              <c:strCache>
                <c:ptCount val="1"/>
                <c:pt idx="0">
                  <c:v>Add'l Home Wins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'17-18'!$A$2:$A$31</c:f>
              <c:strCache>
                <c:ptCount val="30"/>
                <c:pt idx="0">
                  <c:v>Atlanta Hawks</c:v>
                </c:pt>
                <c:pt idx="1">
                  <c:v>Boston Celtics</c:v>
                </c:pt>
                <c:pt idx="2">
                  <c:v>Brooklyn Nets</c:v>
                </c:pt>
                <c:pt idx="3">
                  <c:v>Charlotte Hornets</c:v>
                </c:pt>
                <c:pt idx="4">
                  <c:v>Chicago Bulls</c:v>
                </c:pt>
                <c:pt idx="5">
                  <c:v>Cleveland Cavaliers</c:v>
                </c:pt>
                <c:pt idx="6">
                  <c:v>Dallas Mavericks</c:v>
                </c:pt>
                <c:pt idx="7">
                  <c:v>Denver Nuggets</c:v>
                </c:pt>
                <c:pt idx="8">
                  <c:v>Detroit Pistons</c:v>
                </c:pt>
                <c:pt idx="9">
                  <c:v>Golden State Warriors</c:v>
                </c:pt>
                <c:pt idx="10">
                  <c:v>Houston Rockets</c:v>
                </c:pt>
                <c:pt idx="11">
                  <c:v>Indiana Pacers</c:v>
                </c:pt>
                <c:pt idx="12">
                  <c:v>LA Clippers</c:v>
                </c:pt>
                <c:pt idx="13">
                  <c:v>Los Angeles Lakers</c:v>
                </c:pt>
                <c:pt idx="14">
                  <c:v>Memphis Grizzlies</c:v>
                </c:pt>
                <c:pt idx="15">
                  <c:v>Miami Heat</c:v>
                </c:pt>
                <c:pt idx="16">
                  <c:v>Milwaukee Bucks</c:v>
                </c:pt>
                <c:pt idx="17">
                  <c:v>Minnesota Timberwolves</c:v>
                </c:pt>
                <c:pt idx="18">
                  <c:v>New Orleans Pelicans</c:v>
                </c:pt>
                <c:pt idx="19">
                  <c:v>New York Knicks</c:v>
                </c:pt>
                <c:pt idx="20">
                  <c:v>Oklahoma City Thunder</c:v>
                </c:pt>
                <c:pt idx="21">
                  <c:v>Orlando Magic</c:v>
                </c:pt>
                <c:pt idx="22">
                  <c:v>Philadelphia 76ers</c:v>
                </c:pt>
                <c:pt idx="23">
                  <c:v>Phoenix Suns</c:v>
                </c:pt>
                <c:pt idx="24">
                  <c:v>Portland Trail Blazers</c:v>
                </c:pt>
                <c:pt idx="25">
                  <c:v>Sacramento Kings</c:v>
                </c:pt>
                <c:pt idx="26">
                  <c:v>San Antonio Spurs</c:v>
                </c:pt>
                <c:pt idx="27">
                  <c:v>Toronto Raptors</c:v>
                </c:pt>
                <c:pt idx="28">
                  <c:v>Utah Jazz</c:v>
                </c:pt>
                <c:pt idx="29">
                  <c:v>Washington Wizards</c:v>
                </c:pt>
              </c:strCache>
            </c:strRef>
          </c:cat>
          <c:val>
            <c:numRef>
              <c:f>'17-18'!$B$2:$B$31</c:f>
              <c:numCache>
                <c:formatCode>General</c:formatCode>
                <c:ptCount val="30"/>
                <c:pt idx="0">
                  <c:v>8</c:v>
                </c:pt>
                <c:pt idx="1">
                  <c:v>-1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6</c:v>
                </c:pt>
                <c:pt idx="7">
                  <c:v>16</c:v>
                </c:pt>
                <c:pt idx="8">
                  <c:v>11</c:v>
                </c:pt>
                <c:pt idx="9">
                  <c:v>0</c:v>
                </c:pt>
                <c:pt idx="10">
                  <c:v>3</c:v>
                </c:pt>
                <c:pt idx="11">
                  <c:v>6</c:v>
                </c:pt>
                <c:pt idx="12">
                  <c:v>2</c:v>
                </c:pt>
                <c:pt idx="13">
                  <c:v>5</c:v>
                </c:pt>
                <c:pt idx="14">
                  <c:v>10</c:v>
                </c:pt>
                <c:pt idx="15">
                  <c:v>8</c:v>
                </c:pt>
                <c:pt idx="16">
                  <c:v>6</c:v>
                </c:pt>
                <c:pt idx="17">
                  <c:v>13</c:v>
                </c:pt>
                <c:pt idx="18">
                  <c:v>0</c:v>
                </c:pt>
                <c:pt idx="19">
                  <c:v>9</c:v>
                </c:pt>
                <c:pt idx="20">
                  <c:v>6</c:v>
                </c:pt>
                <c:pt idx="21">
                  <c:v>9</c:v>
                </c:pt>
                <c:pt idx="22">
                  <c:v>8</c:v>
                </c:pt>
                <c:pt idx="23">
                  <c:v>-1</c:v>
                </c:pt>
                <c:pt idx="24">
                  <c:v>7</c:v>
                </c:pt>
                <c:pt idx="25">
                  <c:v>1</c:v>
                </c:pt>
                <c:pt idx="26">
                  <c:v>19</c:v>
                </c:pt>
                <c:pt idx="27">
                  <c:v>9</c:v>
                </c:pt>
                <c:pt idx="28">
                  <c:v>8</c:v>
                </c:pt>
                <c:pt idx="2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7-4740-BB7F-08FB9A76E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36096"/>
        <c:axId val="49223472"/>
      </c:barChart>
      <c:catAx>
        <c:axId val="5543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3472"/>
        <c:crosses val="autoZero"/>
        <c:auto val="1"/>
        <c:lblAlgn val="ctr"/>
        <c:lblOffset val="100"/>
        <c:noMultiLvlLbl val="0"/>
      </c:catAx>
      <c:valAx>
        <c:axId val="492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3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Winning Counts by Additional Offensive Rebounds (17-18)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'17-18_Offensive'!$B$1</c:f>
              <c:strCache>
                <c:ptCount val="1"/>
                <c:pt idx="0">
                  <c:v>winning_offensive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'17-18_Offensive'!$A$2:$A$21</c:f>
              <c:numCache>
                <c:formatCode>General</c:formatCode>
                <c:ptCount val="20"/>
                <c:pt idx="0">
                  <c:v>-19.5</c:v>
                </c:pt>
                <c:pt idx="1">
                  <c:v>-17.55</c:v>
                </c:pt>
                <c:pt idx="2">
                  <c:v>-15.6</c:v>
                </c:pt>
                <c:pt idx="3">
                  <c:v>-13.65</c:v>
                </c:pt>
                <c:pt idx="4">
                  <c:v>-11.7</c:v>
                </c:pt>
                <c:pt idx="5">
                  <c:v>-9.75</c:v>
                </c:pt>
                <c:pt idx="6">
                  <c:v>-7.8</c:v>
                </c:pt>
                <c:pt idx="7">
                  <c:v>-5.85</c:v>
                </c:pt>
                <c:pt idx="8">
                  <c:v>-3.9</c:v>
                </c:pt>
                <c:pt idx="9">
                  <c:v>-1.95</c:v>
                </c:pt>
                <c:pt idx="10">
                  <c:v>0</c:v>
                </c:pt>
                <c:pt idx="11">
                  <c:v>1.95</c:v>
                </c:pt>
                <c:pt idx="12">
                  <c:v>3.9</c:v>
                </c:pt>
                <c:pt idx="13">
                  <c:v>5.85</c:v>
                </c:pt>
                <c:pt idx="14">
                  <c:v>7.8</c:v>
                </c:pt>
                <c:pt idx="15">
                  <c:v>9.75</c:v>
                </c:pt>
                <c:pt idx="16">
                  <c:v>11.7</c:v>
                </c:pt>
                <c:pt idx="17">
                  <c:v>13.65</c:v>
                </c:pt>
                <c:pt idx="18">
                  <c:v>15.6</c:v>
                </c:pt>
                <c:pt idx="19">
                  <c:v>19.5</c:v>
                </c:pt>
              </c:numCache>
            </c:numRef>
          </c:cat>
          <c:val>
            <c:numRef>
              <c:f>'17-18_Offensive'!$B$2:$B$21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27</c:v>
                </c:pt>
                <c:pt idx="5">
                  <c:v>49</c:v>
                </c:pt>
                <c:pt idx="6">
                  <c:v>89</c:v>
                </c:pt>
                <c:pt idx="7">
                  <c:v>130</c:v>
                </c:pt>
                <c:pt idx="8">
                  <c:v>168</c:v>
                </c:pt>
                <c:pt idx="9">
                  <c:v>98</c:v>
                </c:pt>
                <c:pt idx="10">
                  <c:v>193</c:v>
                </c:pt>
                <c:pt idx="11">
                  <c:v>158</c:v>
                </c:pt>
                <c:pt idx="12">
                  <c:v>131</c:v>
                </c:pt>
                <c:pt idx="13">
                  <c:v>79</c:v>
                </c:pt>
                <c:pt idx="14">
                  <c:v>50</c:v>
                </c:pt>
                <c:pt idx="15">
                  <c:v>25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4-4B9B-9518-054ABF10D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031072"/>
        <c:axId val="1713458800"/>
      </c:barChart>
      <c:catAx>
        <c:axId val="170603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Bins of Additional Offensive Rebounds (# indicates lower bound)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458800"/>
        <c:crosses val="autoZero"/>
        <c:auto val="1"/>
        <c:lblAlgn val="ctr"/>
        <c:lblOffset val="100"/>
        <c:noMultiLvlLbl val="0"/>
      </c:catAx>
      <c:valAx>
        <c:axId val="171345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03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Winning Counts by Additional Defensive Rebounds (17-18)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'17-18_Defensive'!$B$1</c:f>
              <c:strCache>
                <c:ptCount val="1"/>
                <c:pt idx="0">
                  <c:v>winning_defensive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'17-18_Defensive'!$A$2:$A$20</c:f>
              <c:numCache>
                <c:formatCode>General</c:formatCode>
                <c:ptCount val="19"/>
                <c:pt idx="0">
                  <c:v>-13.65</c:v>
                </c:pt>
                <c:pt idx="1">
                  <c:v>-11.7</c:v>
                </c:pt>
                <c:pt idx="2">
                  <c:v>-9.75</c:v>
                </c:pt>
                <c:pt idx="3">
                  <c:v>-7.8</c:v>
                </c:pt>
                <c:pt idx="4">
                  <c:v>-5.85</c:v>
                </c:pt>
                <c:pt idx="5">
                  <c:v>-3.9</c:v>
                </c:pt>
                <c:pt idx="6">
                  <c:v>-1.95</c:v>
                </c:pt>
                <c:pt idx="7">
                  <c:v>0</c:v>
                </c:pt>
                <c:pt idx="8">
                  <c:v>1.95</c:v>
                </c:pt>
                <c:pt idx="9">
                  <c:v>3.9</c:v>
                </c:pt>
                <c:pt idx="10">
                  <c:v>5.85</c:v>
                </c:pt>
                <c:pt idx="11">
                  <c:v>7.8</c:v>
                </c:pt>
                <c:pt idx="12">
                  <c:v>9.75</c:v>
                </c:pt>
                <c:pt idx="13">
                  <c:v>11.7</c:v>
                </c:pt>
                <c:pt idx="14">
                  <c:v>13.65</c:v>
                </c:pt>
                <c:pt idx="15">
                  <c:v>15.6</c:v>
                </c:pt>
                <c:pt idx="16">
                  <c:v>17.55</c:v>
                </c:pt>
                <c:pt idx="17">
                  <c:v>21.45</c:v>
                </c:pt>
                <c:pt idx="18">
                  <c:v>25.349999999999898</c:v>
                </c:pt>
              </c:numCache>
            </c:numRef>
          </c:cat>
          <c:val>
            <c:numRef>
              <c:f>'17-18_Defensive'!$B$2:$B$20</c:f>
              <c:numCache>
                <c:formatCode>General</c:formatCode>
                <c:ptCount val="19"/>
                <c:pt idx="0">
                  <c:v>3</c:v>
                </c:pt>
                <c:pt idx="1">
                  <c:v>13</c:v>
                </c:pt>
                <c:pt idx="2">
                  <c:v>17</c:v>
                </c:pt>
                <c:pt idx="3">
                  <c:v>34</c:v>
                </c:pt>
                <c:pt idx="4">
                  <c:v>55</c:v>
                </c:pt>
                <c:pt idx="5">
                  <c:v>110</c:v>
                </c:pt>
                <c:pt idx="6">
                  <c:v>64</c:v>
                </c:pt>
                <c:pt idx="7">
                  <c:v>147</c:v>
                </c:pt>
                <c:pt idx="8">
                  <c:v>168</c:v>
                </c:pt>
                <c:pt idx="9">
                  <c:v>155</c:v>
                </c:pt>
                <c:pt idx="10">
                  <c:v>149</c:v>
                </c:pt>
                <c:pt idx="11">
                  <c:v>113</c:v>
                </c:pt>
                <c:pt idx="12">
                  <c:v>79</c:v>
                </c:pt>
                <c:pt idx="13">
                  <c:v>57</c:v>
                </c:pt>
                <c:pt idx="14">
                  <c:v>32</c:v>
                </c:pt>
                <c:pt idx="15">
                  <c:v>17</c:v>
                </c:pt>
                <c:pt idx="16">
                  <c:v>13</c:v>
                </c:pt>
                <c:pt idx="17">
                  <c:v>3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F-40DF-8AB6-5411A6AD1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9369280"/>
        <c:axId val="1713440080"/>
      </c:barChart>
      <c:catAx>
        <c:axId val="170936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Bins of Additional Defensive Rebounds (# indicates lower bound)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440080"/>
        <c:crosses val="autoZero"/>
        <c:auto val="1"/>
        <c:lblAlgn val="ctr"/>
        <c:lblOffset val="100"/>
        <c:noMultiLvlLbl val="0"/>
      </c:catAx>
      <c:valAx>
        <c:axId val="171344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36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/>
              </a:rPr>
              <a:t>Winning Counts by Additional Offensive Rebounds (18-19)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'18-19_Offensive'!$B$1</c:f>
              <c:strCache>
                <c:ptCount val="1"/>
                <c:pt idx="0">
                  <c:v>winning_offensive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'18-19_Offensive'!$A$2:$A$20</c:f>
              <c:numCache>
                <c:formatCode>General</c:formatCode>
                <c:ptCount val="19"/>
                <c:pt idx="0">
                  <c:v>-23.4</c:v>
                </c:pt>
                <c:pt idx="1">
                  <c:v>-17.55</c:v>
                </c:pt>
                <c:pt idx="2">
                  <c:v>-15.6</c:v>
                </c:pt>
                <c:pt idx="3">
                  <c:v>-13.65</c:v>
                </c:pt>
                <c:pt idx="4">
                  <c:v>-11.7</c:v>
                </c:pt>
                <c:pt idx="5">
                  <c:v>-9.75</c:v>
                </c:pt>
                <c:pt idx="6">
                  <c:v>-7.8</c:v>
                </c:pt>
                <c:pt idx="7">
                  <c:v>-5.85</c:v>
                </c:pt>
                <c:pt idx="8">
                  <c:v>-3.9</c:v>
                </c:pt>
                <c:pt idx="9">
                  <c:v>-1.95</c:v>
                </c:pt>
                <c:pt idx="10">
                  <c:v>0</c:v>
                </c:pt>
                <c:pt idx="11">
                  <c:v>1.95</c:v>
                </c:pt>
                <c:pt idx="12">
                  <c:v>3.9</c:v>
                </c:pt>
                <c:pt idx="13">
                  <c:v>5.85</c:v>
                </c:pt>
                <c:pt idx="14">
                  <c:v>7.8</c:v>
                </c:pt>
                <c:pt idx="15">
                  <c:v>9.75</c:v>
                </c:pt>
                <c:pt idx="16">
                  <c:v>11.7</c:v>
                </c:pt>
                <c:pt idx="17">
                  <c:v>13.65</c:v>
                </c:pt>
                <c:pt idx="18">
                  <c:v>15.6</c:v>
                </c:pt>
              </c:numCache>
            </c:numRef>
          </c:cat>
          <c:val>
            <c:numRef>
              <c:f>'18-19_Offensive'!$B$2:$B$20</c:f>
              <c:numCache>
                <c:formatCode>General</c:formatCode>
                <c:ptCount val="19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13</c:v>
                </c:pt>
                <c:pt idx="4">
                  <c:v>28</c:v>
                </c:pt>
                <c:pt idx="5">
                  <c:v>48</c:v>
                </c:pt>
                <c:pt idx="6">
                  <c:v>88</c:v>
                </c:pt>
                <c:pt idx="7">
                  <c:v>121</c:v>
                </c:pt>
                <c:pt idx="8">
                  <c:v>157</c:v>
                </c:pt>
                <c:pt idx="9">
                  <c:v>100</c:v>
                </c:pt>
                <c:pt idx="10">
                  <c:v>179</c:v>
                </c:pt>
                <c:pt idx="11">
                  <c:v>155</c:v>
                </c:pt>
                <c:pt idx="12">
                  <c:v>140</c:v>
                </c:pt>
                <c:pt idx="13">
                  <c:v>93</c:v>
                </c:pt>
                <c:pt idx="14">
                  <c:v>51</c:v>
                </c:pt>
                <c:pt idx="15">
                  <c:v>25</c:v>
                </c:pt>
                <c:pt idx="16">
                  <c:v>15</c:v>
                </c:pt>
                <c:pt idx="17">
                  <c:v>6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4-4CCE-A063-E58429BD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790576"/>
        <c:axId val="1713554480"/>
      </c:barChart>
      <c:catAx>
        <c:axId val="1717790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effectLst/>
                  </a:rPr>
                  <a:t>Bins of Additional Offensive Rebounds (# indicates lower bound)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554480"/>
        <c:crosses val="autoZero"/>
        <c:auto val="1"/>
        <c:lblAlgn val="ctr"/>
        <c:lblOffset val="100"/>
        <c:noMultiLvlLbl val="0"/>
      </c:catAx>
      <c:valAx>
        <c:axId val="171355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79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7D6E0-532D-40B2-9D55-E5E922D809F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D6A3D6A-9B81-448C-BF1E-DB159EFF85AC}">
      <dgm:prSet phldrT="[Text]" custT="1"/>
      <dgm:spPr/>
      <dgm:t>
        <a:bodyPr/>
        <a:lstStyle/>
        <a:p>
          <a:r>
            <a:rPr lang="en-US" sz="1600" b="1" dirty="0"/>
            <a:t>Introduction</a:t>
          </a:r>
        </a:p>
      </dgm:t>
    </dgm:pt>
    <dgm:pt modelId="{FFCD95AB-366C-4F17-B88B-0C23469CDB1B}" type="parTrans" cxnId="{52B275BB-ABE4-45FA-8067-19C5BC99480E}">
      <dgm:prSet/>
      <dgm:spPr/>
      <dgm:t>
        <a:bodyPr/>
        <a:lstStyle/>
        <a:p>
          <a:endParaRPr lang="en-US" sz="1200" b="1"/>
        </a:p>
      </dgm:t>
    </dgm:pt>
    <dgm:pt modelId="{FB2D3E47-C25F-4274-A90E-FCD80A862759}" type="sibTrans" cxnId="{52B275BB-ABE4-45FA-8067-19C5BC99480E}">
      <dgm:prSet custT="1"/>
      <dgm:spPr/>
      <dgm:t>
        <a:bodyPr/>
        <a:lstStyle/>
        <a:p>
          <a:endParaRPr lang="en-US" sz="1200" b="1"/>
        </a:p>
      </dgm:t>
    </dgm:pt>
    <dgm:pt modelId="{F665EB13-9FB6-4497-8F9E-18BD7ACFE19A}">
      <dgm:prSet phldrT="[Text]" custT="1"/>
      <dgm:spPr/>
      <dgm:t>
        <a:bodyPr/>
        <a:lstStyle/>
        <a:p>
          <a:r>
            <a:rPr lang="en-US" sz="1600" b="1" dirty="0"/>
            <a:t>Exploratory Analysis</a:t>
          </a:r>
        </a:p>
      </dgm:t>
    </dgm:pt>
    <dgm:pt modelId="{59DBA621-3D7C-4334-8351-03DBE872FBBB}" type="parTrans" cxnId="{A0F77A81-EDAD-4429-8DF5-30212430B0A4}">
      <dgm:prSet/>
      <dgm:spPr/>
      <dgm:t>
        <a:bodyPr/>
        <a:lstStyle/>
        <a:p>
          <a:endParaRPr lang="en-US" sz="1200" b="1"/>
        </a:p>
      </dgm:t>
    </dgm:pt>
    <dgm:pt modelId="{C9FCAE96-4AF7-4F12-9F02-3C7165501854}" type="sibTrans" cxnId="{A0F77A81-EDAD-4429-8DF5-30212430B0A4}">
      <dgm:prSet custT="1"/>
      <dgm:spPr/>
      <dgm:t>
        <a:bodyPr/>
        <a:lstStyle/>
        <a:p>
          <a:endParaRPr lang="en-US" sz="1200" b="1"/>
        </a:p>
      </dgm:t>
    </dgm:pt>
    <dgm:pt modelId="{837C2F50-FE35-467A-81E1-9831AC5B649F}">
      <dgm:prSet phldrT="[Text]" custT="1"/>
      <dgm:spPr/>
      <dgm:t>
        <a:bodyPr/>
        <a:lstStyle/>
        <a:p>
          <a:r>
            <a:rPr lang="en-US" sz="1600" b="1" dirty="0"/>
            <a:t>Importance of Balanced Team</a:t>
          </a:r>
        </a:p>
      </dgm:t>
    </dgm:pt>
    <dgm:pt modelId="{4D9FFAEA-E5D6-49DC-974F-7474C670F07E}" type="parTrans" cxnId="{C98B1AB1-BD8D-4EB5-AE9D-EA108BB0DE37}">
      <dgm:prSet/>
      <dgm:spPr/>
      <dgm:t>
        <a:bodyPr/>
        <a:lstStyle/>
        <a:p>
          <a:endParaRPr lang="en-US" sz="1200" b="1"/>
        </a:p>
      </dgm:t>
    </dgm:pt>
    <dgm:pt modelId="{71E9B388-EE03-4082-B45A-628E70EB7643}" type="sibTrans" cxnId="{C98B1AB1-BD8D-4EB5-AE9D-EA108BB0DE37}">
      <dgm:prSet custT="1"/>
      <dgm:spPr/>
      <dgm:t>
        <a:bodyPr/>
        <a:lstStyle/>
        <a:p>
          <a:endParaRPr lang="en-US" sz="1200" b="1"/>
        </a:p>
      </dgm:t>
    </dgm:pt>
    <dgm:pt modelId="{51D0D072-94B1-45FC-8C21-09EBB7CD00FC}">
      <dgm:prSet phldrT="[Text]" custT="1"/>
      <dgm:spPr/>
      <dgm:t>
        <a:bodyPr/>
        <a:lstStyle/>
        <a:p>
          <a:r>
            <a:rPr lang="en-US" sz="1600" b="1" dirty="0"/>
            <a:t>Winning Team Simulation</a:t>
          </a:r>
        </a:p>
      </dgm:t>
    </dgm:pt>
    <dgm:pt modelId="{C9F5E1F6-7438-4FDB-9B8A-208606749FDD}" type="par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94626AC1-2D04-4DC6-832D-E96A99E9FC2F}" type="sib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059018C6-38AC-4629-AC34-159F775FECFA}" type="pres">
      <dgm:prSet presAssocID="{8F97D6E0-532D-40B2-9D55-E5E922D809FF}" presName="Name0" presStyleCnt="0">
        <dgm:presLayoutVars>
          <dgm:dir/>
          <dgm:resizeHandles val="exact"/>
        </dgm:presLayoutVars>
      </dgm:prSet>
      <dgm:spPr/>
    </dgm:pt>
    <dgm:pt modelId="{7B958B3F-E6F6-4468-A953-F3652228EF91}" type="pres">
      <dgm:prSet presAssocID="{5D6A3D6A-9B81-448C-BF1E-DB159EFF85AC}" presName="node" presStyleLbl="node1" presStyleIdx="0" presStyleCnt="4">
        <dgm:presLayoutVars>
          <dgm:bulletEnabled val="1"/>
        </dgm:presLayoutVars>
      </dgm:prSet>
      <dgm:spPr/>
    </dgm:pt>
    <dgm:pt modelId="{3E265248-86B0-4B72-A771-A5D8715D2ACC}" type="pres">
      <dgm:prSet presAssocID="{FB2D3E47-C25F-4274-A90E-FCD80A862759}" presName="sibTrans" presStyleLbl="sibTrans2D1" presStyleIdx="0" presStyleCnt="3" custScaleX="82645" custScaleY="82645"/>
      <dgm:spPr/>
    </dgm:pt>
    <dgm:pt modelId="{8061C59B-3D5D-4604-B0EF-1C36643DCDD2}" type="pres">
      <dgm:prSet presAssocID="{FB2D3E47-C25F-4274-A90E-FCD80A862759}" presName="connectorText" presStyleLbl="sibTrans2D1" presStyleIdx="0" presStyleCnt="3"/>
      <dgm:spPr/>
    </dgm:pt>
    <dgm:pt modelId="{679A0C6E-3D53-4101-9C2C-92FA64DC54F7}" type="pres">
      <dgm:prSet presAssocID="{F665EB13-9FB6-4497-8F9E-18BD7ACFE19A}" presName="node" presStyleLbl="node1" presStyleIdx="1" presStyleCnt="4">
        <dgm:presLayoutVars>
          <dgm:bulletEnabled val="1"/>
        </dgm:presLayoutVars>
      </dgm:prSet>
      <dgm:spPr/>
    </dgm:pt>
    <dgm:pt modelId="{2510A361-E072-46DD-8623-7A516DEBE584}" type="pres">
      <dgm:prSet presAssocID="{C9FCAE96-4AF7-4F12-9F02-3C7165501854}" presName="sibTrans" presStyleLbl="sibTrans2D1" presStyleIdx="1" presStyleCnt="3" custScaleX="82645" custScaleY="82645"/>
      <dgm:spPr/>
    </dgm:pt>
    <dgm:pt modelId="{F63E5B9C-3551-4040-8DEA-5B41554F90F8}" type="pres">
      <dgm:prSet presAssocID="{C9FCAE96-4AF7-4F12-9F02-3C7165501854}" presName="connectorText" presStyleLbl="sibTrans2D1" presStyleIdx="1" presStyleCnt="3"/>
      <dgm:spPr/>
    </dgm:pt>
    <dgm:pt modelId="{1B3884BC-47A3-4A39-B0AE-E7C7A0E08F68}" type="pres">
      <dgm:prSet presAssocID="{837C2F50-FE35-467A-81E1-9831AC5B649F}" presName="node" presStyleLbl="node1" presStyleIdx="2" presStyleCnt="4">
        <dgm:presLayoutVars>
          <dgm:bulletEnabled val="1"/>
        </dgm:presLayoutVars>
      </dgm:prSet>
      <dgm:spPr/>
    </dgm:pt>
    <dgm:pt modelId="{09947CFC-8B41-470A-98BF-B6E2AD4FBCDB}" type="pres">
      <dgm:prSet presAssocID="{71E9B388-EE03-4082-B45A-628E70EB7643}" presName="sibTrans" presStyleLbl="sibTrans2D1" presStyleIdx="2" presStyleCnt="3" custScaleX="82645" custScaleY="82645"/>
      <dgm:spPr/>
    </dgm:pt>
    <dgm:pt modelId="{4C20B321-BE0F-431F-BEBD-A38414A3F17F}" type="pres">
      <dgm:prSet presAssocID="{71E9B388-EE03-4082-B45A-628E70EB7643}" presName="connectorText" presStyleLbl="sibTrans2D1" presStyleIdx="2" presStyleCnt="3"/>
      <dgm:spPr/>
    </dgm:pt>
    <dgm:pt modelId="{7D3BE69F-4031-49AB-9EF1-D40680085682}" type="pres">
      <dgm:prSet presAssocID="{51D0D072-94B1-45FC-8C21-09EBB7CD00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DD9030C-75E0-4024-9806-0F2EF857CDDB}" type="presOf" srcId="{FB2D3E47-C25F-4274-A90E-FCD80A862759}" destId="{8061C59B-3D5D-4604-B0EF-1C36643DCDD2}" srcOrd="1" destOrd="0" presId="urn:microsoft.com/office/officeart/2005/8/layout/process1"/>
    <dgm:cxn modelId="{48700A31-8DDA-48F2-82E2-E3FFA995A8EA}" type="presOf" srcId="{71E9B388-EE03-4082-B45A-628E70EB7643}" destId="{09947CFC-8B41-470A-98BF-B6E2AD4FBCDB}" srcOrd="0" destOrd="0" presId="urn:microsoft.com/office/officeart/2005/8/layout/process1"/>
    <dgm:cxn modelId="{95BD236F-A471-49B9-B127-EF9A77229D3D}" type="presOf" srcId="{FB2D3E47-C25F-4274-A90E-FCD80A862759}" destId="{3E265248-86B0-4B72-A771-A5D8715D2ACC}" srcOrd="0" destOrd="0" presId="urn:microsoft.com/office/officeart/2005/8/layout/process1"/>
    <dgm:cxn modelId="{4428AD77-5156-4A0C-A272-8BDEC43E6958}" type="presOf" srcId="{71E9B388-EE03-4082-B45A-628E70EB7643}" destId="{4C20B321-BE0F-431F-BEBD-A38414A3F17F}" srcOrd="1" destOrd="0" presId="urn:microsoft.com/office/officeart/2005/8/layout/process1"/>
    <dgm:cxn modelId="{A0F77A81-EDAD-4429-8DF5-30212430B0A4}" srcId="{8F97D6E0-532D-40B2-9D55-E5E922D809FF}" destId="{F665EB13-9FB6-4497-8F9E-18BD7ACFE19A}" srcOrd="1" destOrd="0" parTransId="{59DBA621-3D7C-4334-8351-03DBE872FBBB}" sibTransId="{C9FCAE96-4AF7-4F12-9F02-3C7165501854}"/>
    <dgm:cxn modelId="{C98B1AB1-BD8D-4EB5-AE9D-EA108BB0DE37}" srcId="{8F97D6E0-532D-40B2-9D55-E5E922D809FF}" destId="{837C2F50-FE35-467A-81E1-9831AC5B649F}" srcOrd="2" destOrd="0" parTransId="{4D9FFAEA-E5D6-49DC-974F-7474C670F07E}" sibTransId="{71E9B388-EE03-4082-B45A-628E70EB7643}"/>
    <dgm:cxn modelId="{D593F6B2-A9A3-4DE7-B62B-11ADA4E11447}" type="presOf" srcId="{C9FCAE96-4AF7-4F12-9F02-3C7165501854}" destId="{F63E5B9C-3551-4040-8DEA-5B41554F90F8}" srcOrd="1" destOrd="0" presId="urn:microsoft.com/office/officeart/2005/8/layout/process1"/>
    <dgm:cxn modelId="{52B275BB-ABE4-45FA-8067-19C5BC99480E}" srcId="{8F97D6E0-532D-40B2-9D55-E5E922D809FF}" destId="{5D6A3D6A-9B81-448C-BF1E-DB159EFF85AC}" srcOrd="0" destOrd="0" parTransId="{FFCD95AB-366C-4F17-B88B-0C23469CDB1B}" sibTransId="{FB2D3E47-C25F-4274-A90E-FCD80A862759}"/>
    <dgm:cxn modelId="{88F41BC3-FBBD-41C5-B99A-FD371A65AAE7}" type="presOf" srcId="{8F97D6E0-532D-40B2-9D55-E5E922D809FF}" destId="{059018C6-38AC-4629-AC34-159F775FECFA}" srcOrd="0" destOrd="0" presId="urn:microsoft.com/office/officeart/2005/8/layout/process1"/>
    <dgm:cxn modelId="{80ABAFC7-72AF-4E7B-89D3-762B64EAFFAE}" type="presOf" srcId="{51D0D072-94B1-45FC-8C21-09EBB7CD00FC}" destId="{7D3BE69F-4031-49AB-9EF1-D40680085682}" srcOrd="0" destOrd="0" presId="urn:microsoft.com/office/officeart/2005/8/layout/process1"/>
    <dgm:cxn modelId="{0709B1D2-C93A-496B-A044-1A6EE3271A22}" type="presOf" srcId="{837C2F50-FE35-467A-81E1-9831AC5B649F}" destId="{1B3884BC-47A3-4A39-B0AE-E7C7A0E08F68}" srcOrd="0" destOrd="0" presId="urn:microsoft.com/office/officeart/2005/8/layout/process1"/>
    <dgm:cxn modelId="{288659DA-F105-4843-B900-447644DD2093}" srcId="{8F97D6E0-532D-40B2-9D55-E5E922D809FF}" destId="{51D0D072-94B1-45FC-8C21-09EBB7CD00FC}" srcOrd="3" destOrd="0" parTransId="{C9F5E1F6-7438-4FDB-9B8A-208606749FDD}" sibTransId="{94626AC1-2D04-4DC6-832D-E96A99E9FC2F}"/>
    <dgm:cxn modelId="{EA018EE2-E26D-4810-ABB7-1FF3468991F6}" type="presOf" srcId="{F665EB13-9FB6-4497-8F9E-18BD7ACFE19A}" destId="{679A0C6E-3D53-4101-9C2C-92FA64DC54F7}" srcOrd="0" destOrd="0" presId="urn:microsoft.com/office/officeart/2005/8/layout/process1"/>
    <dgm:cxn modelId="{D263B1F7-B495-4C4A-9A24-B9E0D4CB6BAC}" type="presOf" srcId="{5D6A3D6A-9B81-448C-BF1E-DB159EFF85AC}" destId="{7B958B3F-E6F6-4468-A953-F3652228EF91}" srcOrd="0" destOrd="0" presId="urn:microsoft.com/office/officeart/2005/8/layout/process1"/>
    <dgm:cxn modelId="{DEDB60FB-D8CD-4042-9648-013482617C3F}" type="presOf" srcId="{C9FCAE96-4AF7-4F12-9F02-3C7165501854}" destId="{2510A361-E072-46DD-8623-7A516DEBE584}" srcOrd="0" destOrd="0" presId="urn:microsoft.com/office/officeart/2005/8/layout/process1"/>
    <dgm:cxn modelId="{9746ABC3-3F67-43DE-BF48-97AC6669D7BE}" type="presParOf" srcId="{059018C6-38AC-4629-AC34-159F775FECFA}" destId="{7B958B3F-E6F6-4468-A953-F3652228EF91}" srcOrd="0" destOrd="0" presId="urn:microsoft.com/office/officeart/2005/8/layout/process1"/>
    <dgm:cxn modelId="{1492DD2B-8BAB-4A8C-8574-0B59D08EE198}" type="presParOf" srcId="{059018C6-38AC-4629-AC34-159F775FECFA}" destId="{3E265248-86B0-4B72-A771-A5D8715D2ACC}" srcOrd="1" destOrd="0" presId="urn:microsoft.com/office/officeart/2005/8/layout/process1"/>
    <dgm:cxn modelId="{B895FD6F-0143-4B33-B109-3F096E06B865}" type="presParOf" srcId="{3E265248-86B0-4B72-A771-A5D8715D2ACC}" destId="{8061C59B-3D5D-4604-B0EF-1C36643DCDD2}" srcOrd="0" destOrd="0" presId="urn:microsoft.com/office/officeart/2005/8/layout/process1"/>
    <dgm:cxn modelId="{AF0366D5-9188-492D-BADE-7372D675CD5D}" type="presParOf" srcId="{059018C6-38AC-4629-AC34-159F775FECFA}" destId="{679A0C6E-3D53-4101-9C2C-92FA64DC54F7}" srcOrd="2" destOrd="0" presId="urn:microsoft.com/office/officeart/2005/8/layout/process1"/>
    <dgm:cxn modelId="{80375ED6-B22A-4781-A6C9-67DA746AAFA6}" type="presParOf" srcId="{059018C6-38AC-4629-AC34-159F775FECFA}" destId="{2510A361-E072-46DD-8623-7A516DEBE584}" srcOrd="3" destOrd="0" presId="urn:microsoft.com/office/officeart/2005/8/layout/process1"/>
    <dgm:cxn modelId="{94DE426A-F70D-4096-9938-E8369FFF405E}" type="presParOf" srcId="{2510A361-E072-46DD-8623-7A516DEBE584}" destId="{F63E5B9C-3551-4040-8DEA-5B41554F90F8}" srcOrd="0" destOrd="0" presId="urn:microsoft.com/office/officeart/2005/8/layout/process1"/>
    <dgm:cxn modelId="{EDA44DAE-F6A3-4D94-BE62-960E81790CF6}" type="presParOf" srcId="{059018C6-38AC-4629-AC34-159F775FECFA}" destId="{1B3884BC-47A3-4A39-B0AE-E7C7A0E08F68}" srcOrd="4" destOrd="0" presId="urn:microsoft.com/office/officeart/2005/8/layout/process1"/>
    <dgm:cxn modelId="{58DEE59E-E13D-4CC3-A448-633D6754542C}" type="presParOf" srcId="{059018C6-38AC-4629-AC34-159F775FECFA}" destId="{09947CFC-8B41-470A-98BF-B6E2AD4FBCDB}" srcOrd="5" destOrd="0" presId="urn:microsoft.com/office/officeart/2005/8/layout/process1"/>
    <dgm:cxn modelId="{F5E0E981-7DD8-49CD-AE5B-918C44257EA2}" type="presParOf" srcId="{09947CFC-8B41-470A-98BF-B6E2AD4FBCDB}" destId="{4C20B321-BE0F-431F-BEBD-A38414A3F17F}" srcOrd="0" destOrd="0" presId="urn:microsoft.com/office/officeart/2005/8/layout/process1"/>
    <dgm:cxn modelId="{B2FA94E2-C6C2-4220-B75F-17EA9071D08B}" type="presParOf" srcId="{059018C6-38AC-4629-AC34-159F775FECFA}" destId="{7D3BE69F-4031-49AB-9EF1-D406800856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7D6E0-532D-40B2-9D55-E5E922D809F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D6A3D6A-9B81-448C-BF1E-DB159EFF85AC}">
      <dgm:prSet phldrT="[Text]" custT="1"/>
      <dgm:spPr/>
      <dgm:t>
        <a:bodyPr/>
        <a:lstStyle/>
        <a:p>
          <a:r>
            <a:rPr lang="en-US" sz="1600" b="1" dirty="0"/>
            <a:t>Introduction</a:t>
          </a:r>
        </a:p>
      </dgm:t>
    </dgm:pt>
    <dgm:pt modelId="{FFCD95AB-366C-4F17-B88B-0C23469CDB1B}" type="parTrans" cxnId="{52B275BB-ABE4-45FA-8067-19C5BC99480E}">
      <dgm:prSet/>
      <dgm:spPr/>
      <dgm:t>
        <a:bodyPr/>
        <a:lstStyle/>
        <a:p>
          <a:endParaRPr lang="en-US" sz="1200" b="1"/>
        </a:p>
      </dgm:t>
    </dgm:pt>
    <dgm:pt modelId="{FB2D3E47-C25F-4274-A90E-FCD80A862759}" type="sibTrans" cxnId="{52B275BB-ABE4-45FA-8067-19C5BC99480E}">
      <dgm:prSet custT="1"/>
      <dgm:spPr/>
      <dgm:t>
        <a:bodyPr/>
        <a:lstStyle/>
        <a:p>
          <a:endParaRPr lang="en-US" sz="1200" b="1"/>
        </a:p>
      </dgm:t>
    </dgm:pt>
    <dgm:pt modelId="{F665EB13-9FB6-4497-8F9E-18BD7ACFE19A}">
      <dgm:prSet phldrT="[Text]" custT="1"/>
      <dgm:spPr/>
      <dgm:t>
        <a:bodyPr/>
        <a:lstStyle/>
        <a:p>
          <a:r>
            <a:rPr lang="en-US" sz="1600" b="1" dirty="0"/>
            <a:t>Exploratory Analysis</a:t>
          </a:r>
        </a:p>
      </dgm:t>
    </dgm:pt>
    <dgm:pt modelId="{59DBA621-3D7C-4334-8351-03DBE872FBBB}" type="parTrans" cxnId="{A0F77A81-EDAD-4429-8DF5-30212430B0A4}">
      <dgm:prSet/>
      <dgm:spPr/>
      <dgm:t>
        <a:bodyPr/>
        <a:lstStyle/>
        <a:p>
          <a:endParaRPr lang="en-US" sz="1200" b="1"/>
        </a:p>
      </dgm:t>
    </dgm:pt>
    <dgm:pt modelId="{C9FCAE96-4AF7-4F12-9F02-3C7165501854}" type="sibTrans" cxnId="{A0F77A81-EDAD-4429-8DF5-30212430B0A4}">
      <dgm:prSet custT="1"/>
      <dgm:spPr/>
      <dgm:t>
        <a:bodyPr/>
        <a:lstStyle/>
        <a:p>
          <a:endParaRPr lang="en-US" sz="1200" b="1"/>
        </a:p>
      </dgm:t>
    </dgm:pt>
    <dgm:pt modelId="{837C2F50-FE35-467A-81E1-9831AC5B649F}">
      <dgm:prSet phldrT="[Text]" custT="1"/>
      <dgm:spPr/>
      <dgm:t>
        <a:bodyPr/>
        <a:lstStyle/>
        <a:p>
          <a:r>
            <a:rPr lang="en-US" sz="1600" b="1" dirty="0"/>
            <a:t>Importance of Balanced Team</a:t>
          </a:r>
        </a:p>
      </dgm:t>
    </dgm:pt>
    <dgm:pt modelId="{4D9FFAEA-E5D6-49DC-974F-7474C670F07E}" type="parTrans" cxnId="{C98B1AB1-BD8D-4EB5-AE9D-EA108BB0DE37}">
      <dgm:prSet/>
      <dgm:spPr/>
      <dgm:t>
        <a:bodyPr/>
        <a:lstStyle/>
        <a:p>
          <a:endParaRPr lang="en-US" sz="1200" b="1"/>
        </a:p>
      </dgm:t>
    </dgm:pt>
    <dgm:pt modelId="{71E9B388-EE03-4082-B45A-628E70EB7643}" type="sibTrans" cxnId="{C98B1AB1-BD8D-4EB5-AE9D-EA108BB0DE37}">
      <dgm:prSet custT="1"/>
      <dgm:spPr/>
      <dgm:t>
        <a:bodyPr/>
        <a:lstStyle/>
        <a:p>
          <a:endParaRPr lang="en-US" sz="1200" b="1"/>
        </a:p>
      </dgm:t>
    </dgm:pt>
    <dgm:pt modelId="{51D0D072-94B1-45FC-8C21-09EBB7CD00FC}">
      <dgm:prSet phldrT="[Text]" custT="1"/>
      <dgm:spPr/>
      <dgm:t>
        <a:bodyPr/>
        <a:lstStyle/>
        <a:p>
          <a:r>
            <a:rPr lang="en-US" sz="1600" b="1" dirty="0"/>
            <a:t>Winning Team Simulation</a:t>
          </a:r>
        </a:p>
      </dgm:t>
    </dgm:pt>
    <dgm:pt modelId="{C9F5E1F6-7438-4FDB-9B8A-208606749FDD}" type="par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94626AC1-2D04-4DC6-832D-E96A99E9FC2F}" type="sib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059018C6-38AC-4629-AC34-159F775FECFA}" type="pres">
      <dgm:prSet presAssocID="{8F97D6E0-532D-40B2-9D55-E5E922D809FF}" presName="Name0" presStyleCnt="0">
        <dgm:presLayoutVars>
          <dgm:dir/>
          <dgm:resizeHandles val="exact"/>
        </dgm:presLayoutVars>
      </dgm:prSet>
      <dgm:spPr/>
    </dgm:pt>
    <dgm:pt modelId="{7B958B3F-E6F6-4468-A953-F3652228EF91}" type="pres">
      <dgm:prSet presAssocID="{5D6A3D6A-9B81-448C-BF1E-DB159EFF85AC}" presName="node" presStyleLbl="node1" presStyleIdx="0" presStyleCnt="4">
        <dgm:presLayoutVars>
          <dgm:bulletEnabled val="1"/>
        </dgm:presLayoutVars>
      </dgm:prSet>
      <dgm:spPr/>
    </dgm:pt>
    <dgm:pt modelId="{3E265248-86B0-4B72-A771-A5D8715D2ACC}" type="pres">
      <dgm:prSet presAssocID="{FB2D3E47-C25F-4274-A90E-FCD80A862759}" presName="sibTrans" presStyleLbl="sibTrans2D1" presStyleIdx="0" presStyleCnt="3" custScaleX="82645" custScaleY="82645"/>
      <dgm:spPr/>
    </dgm:pt>
    <dgm:pt modelId="{8061C59B-3D5D-4604-B0EF-1C36643DCDD2}" type="pres">
      <dgm:prSet presAssocID="{FB2D3E47-C25F-4274-A90E-FCD80A862759}" presName="connectorText" presStyleLbl="sibTrans2D1" presStyleIdx="0" presStyleCnt="3"/>
      <dgm:spPr/>
    </dgm:pt>
    <dgm:pt modelId="{679A0C6E-3D53-4101-9C2C-92FA64DC54F7}" type="pres">
      <dgm:prSet presAssocID="{F665EB13-9FB6-4497-8F9E-18BD7ACFE19A}" presName="node" presStyleLbl="node1" presStyleIdx="1" presStyleCnt="4">
        <dgm:presLayoutVars>
          <dgm:bulletEnabled val="1"/>
        </dgm:presLayoutVars>
      </dgm:prSet>
      <dgm:spPr/>
    </dgm:pt>
    <dgm:pt modelId="{2510A361-E072-46DD-8623-7A516DEBE584}" type="pres">
      <dgm:prSet presAssocID="{C9FCAE96-4AF7-4F12-9F02-3C7165501854}" presName="sibTrans" presStyleLbl="sibTrans2D1" presStyleIdx="1" presStyleCnt="3" custScaleX="82645" custScaleY="82645"/>
      <dgm:spPr/>
    </dgm:pt>
    <dgm:pt modelId="{F63E5B9C-3551-4040-8DEA-5B41554F90F8}" type="pres">
      <dgm:prSet presAssocID="{C9FCAE96-4AF7-4F12-9F02-3C7165501854}" presName="connectorText" presStyleLbl="sibTrans2D1" presStyleIdx="1" presStyleCnt="3"/>
      <dgm:spPr/>
    </dgm:pt>
    <dgm:pt modelId="{1B3884BC-47A3-4A39-B0AE-E7C7A0E08F68}" type="pres">
      <dgm:prSet presAssocID="{837C2F50-FE35-467A-81E1-9831AC5B649F}" presName="node" presStyleLbl="node1" presStyleIdx="2" presStyleCnt="4">
        <dgm:presLayoutVars>
          <dgm:bulletEnabled val="1"/>
        </dgm:presLayoutVars>
      </dgm:prSet>
      <dgm:spPr/>
    </dgm:pt>
    <dgm:pt modelId="{09947CFC-8B41-470A-98BF-B6E2AD4FBCDB}" type="pres">
      <dgm:prSet presAssocID="{71E9B388-EE03-4082-B45A-628E70EB7643}" presName="sibTrans" presStyleLbl="sibTrans2D1" presStyleIdx="2" presStyleCnt="3" custScaleX="82645" custScaleY="82645"/>
      <dgm:spPr/>
    </dgm:pt>
    <dgm:pt modelId="{4C20B321-BE0F-431F-BEBD-A38414A3F17F}" type="pres">
      <dgm:prSet presAssocID="{71E9B388-EE03-4082-B45A-628E70EB7643}" presName="connectorText" presStyleLbl="sibTrans2D1" presStyleIdx="2" presStyleCnt="3"/>
      <dgm:spPr/>
    </dgm:pt>
    <dgm:pt modelId="{7D3BE69F-4031-49AB-9EF1-D40680085682}" type="pres">
      <dgm:prSet presAssocID="{51D0D072-94B1-45FC-8C21-09EBB7CD00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DD9030C-75E0-4024-9806-0F2EF857CDDB}" type="presOf" srcId="{FB2D3E47-C25F-4274-A90E-FCD80A862759}" destId="{8061C59B-3D5D-4604-B0EF-1C36643DCDD2}" srcOrd="1" destOrd="0" presId="urn:microsoft.com/office/officeart/2005/8/layout/process1"/>
    <dgm:cxn modelId="{48700A31-8DDA-48F2-82E2-E3FFA995A8EA}" type="presOf" srcId="{71E9B388-EE03-4082-B45A-628E70EB7643}" destId="{09947CFC-8B41-470A-98BF-B6E2AD4FBCDB}" srcOrd="0" destOrd="0" presId="urn:microsoft.com/office/officeart/2005/8/layout/process1"/>
    <dgm:cxn modelId="{95BD236F-A471-49B9-B127-EF9A77229D3D}" type="presOf" srcId="{FB2D3E47-C25F-4274-A90E-FCD80A862759}" destId="{3E265248-86B0-4B72-A771-A5D8715D2ACC}" srcOrd="0" destOrd="0" presId="urn:microsoft.com/office/officeart/2005/8/layout/process1"/>
    <dgm:cxn modelId="{4428AD77-5156-4A0C-A272-8BDEC43E6958}" type="presOf" srcId="{71E9B388-EE03-4082-B45A-628E70EB7643}" destId="{4C20B321-BE0F-431F-BEBD-A38414A3F17F}" srcOrd="1" destOrd="0" presId="urn:microsoft.com/office/officeart/2005/8/layout/process1"/>
    <dgm:cxn modelId="{A0F77A81-EDAD-4429-8DF5-30212430B0A4}" srcId="{8F97D6E0-532D-40B2-9D55-E5E922D809FF}" destId="{F665EB13-9FB6-4497-8F9E-18BD7ACFE19A}" srcOrd="1" destOrd="0" parTransId="{59DBA621-3D7C-4334-8351-03DBE872FBBB}" sibTransId="{C9FCAE96-4AF7-4F12-9F02-3C7165501854}"/>
    <dgm:cxn modelId="{C98B1AB1-BD8D-4EB5-AE9D-EA108BB0DE37}" srcId="{8F97D6E0-532D-40B2-9D55-E5E922D809FF}" destId="{837C2F50-FE35-467A-81E1-9831AC5B649F}" srcOrd="2" destOrd="0" parTransId="{4D9FFAEA-E5D6-49DC-974F-7474C670F07E}" sibTransId="{71E9B388-EE03-4082-B45A-628E70EB7643}"/>
    <dgm:cxn modelId="{D593F6B2-A9A3-4DE7-B62B-11ADA4E11447}" type="presOf" srcId="{C9FCAE96-4AF7-4F12-9F02-3C7165501854}" destId="{F63E5B9C-3551-4040-8DEA-5B41554F90F8}" srcOrd="1" destOrd="0" presId="urn:microsoft.com/office/officeart/2005/8/layout/process1"/>
    <dgm:cxn modelId="{52B275BB-ABE4-45FA-8067-19C5BC99480E}" srcId="{8F97D6E0-532D-40B2-9D55-E5E922D809FF}" destId="{5D6A3D6A-9B81-448C-BF1E-DB159EFF85AC}" srcOrd="0" destOrd="0" parTransId="{FFCD95AB-366C-4F17-B88B-0C23469CDB1B}" sibTransId="{FB2D3E47-C25F-4274-A90E-FCD80A862759}"/>
    <dgm:cxn modelId="{88F41BC3-FBBD-41C5-B99A-FD371A65AAE7}" type="presOf" srcId="{8F97D6E0-532D-40B2-9D55-E5E922D809FF}" destId="{059018C6-38AC-4629-AC34-159F775FECFA}" srcOrd="0" destOrd="0" presId="urn:microsoft.com/office/officeart/2005/8/layout/process1"/>
    <dgm:cxn modelId="{80ABAFC7-72AF-4E7B-89D3-762B64EAFFAE}" type="presOf" srcId="{51D0D072-94B1-45FC-8C21-09EBB7CD00FC}" destId="{7D3BE69F-4031-49AB-9EF1-D40680085682}" srcOrd="0" destOrd="0" presId="urn:microsoft.com/office/officeart/2005/8/layout/process1"/>
    <dgm:cxn modelId="{0709B1D2-C93A-496B-A044-1A6EE3271A22}" type="presOf" srcId="{837C2F50-FE35-467A-81E1-9831AC5B649F}" destId="{1B3884BC-47A3-4A39-B0AE-E7C7A0E08F68}" srcOrd="0" destOrd="0" presId="urn:microsoft.com/office/officeart/2005/8/layout/process1"/>
    <dgm:cxn modelId="{288659DA-F105-4843-B900-447644DD2093}" srcId="{8F97D6E0-532D-40B2-9D55-E5E922D809FF}" destId="{51D0D072-94B1-45FC-8C21-09EBB7CD00FC}" srcOrd="3" destOrd="0" parTransId="{C9F5E1F6-7438-4FDB-9B8A-208606749FDD}" sibTransId="{94626AC1-2D04-4DC6-832D-E96A99E9FC2F}"/>
    <dgm:cxn modelId="{EA018EE2-E26D-4810-ABB7-1FF3468991F6}" type="presOf" srcId="{F665EB13-9FB6-4497-8F9E-18BD7ACFE19A}" destId="{679A0C6E-3D53-4101-9C2C-92FA64DC54F7}" srcOrd="0" destOrd="0" presId="urn:microsoft.com/office/officeart/2005/8/layout/process1"/>
    <dgm:cxn modelId="{D263B1F7-B495-4C4A-9A24-B9E0D4CB6BAC}" type="presOf" srcId="{5D6A3D6A-9B81-448C-BF1E-DB159EFF85AC}" destId="{7B958B3F-E6F6-4468-A953-F3652228EF91}" srcOrd="0" destOrd="0" presId="urn:microsoft.com/office/officeart/2005/8/layout/process1"/>
    <dgm:cxn modelId="{DEDB60FB-D8CD-4042-9648-013482617C3F}" type="presOf" srcId="{C9FCAE96-4AF7-4F12-9F02-3C7165501854}" destId="{2510A361-E072-46DD-8623-7A516DEBE584}" srcOrd="0" destOrd="0" presId="urn:microsoft.com/office/officeart/2005/8/layout/process1"/>
    <dgm:cxn modelId="{9746ABC3-3F67-43DE-BF48-97AC6669D7BE}" type="presParOf" srcId="{059018C6-38AC-4629-AC34-159F775FECFA}" destId="{7B958B3F-E6F6-4468-A953-F3652228EF91}" srcOrd="0" destOrd="0" presId="urn:microsoft.com/office/officeart/2005/8/layout/process1"/>
    <dgm:cxn modelId="{1492DD2B-8BAB-4A8C-8574-0B59D08EE198}" type="presParOf" srcId="{059018C6-38AC-4629-AC34-159F775FECFA}" destId="{3E265248-86B0-4B72-A771-A5D8715D2ACC}" srcOrd="1" destOrd="0" presId="urn:microsoft.com/office/officeart/2005/8/layout/process1"/>
    <dgm:cxn modelId="{B895FD6F-0143-4B33-B109-3F096E06B865}" type="presParOf" srcId="{3E265248-86B0-4B72-A771-A5D8715D2ACC}" destId="{8061C59B-3D5D-4604-B0EF-1C36643DCDD2}" srcOrd="0" destOrd="0" presId="urn:microsoft.com/office/officeart/2005/8/layout/process1"/>
    <dgm:cxn modelId="{AF0366D5-9188-492D-BADE-7372D675CD5D}" type="presParOf" srcId="{059018C6-38AC-4629-AC34-159F775FECFA}" destId="{679A0C6E-3D53-4101-9C2C-92FA64DC54F7}" srcOrd="2" destOrd="0" presId="urn:microsoft.com/office/officeart/2005/8/layout/process1"/>
    <dgm:cxn modelId="{80375ED6-B22A-4781-A6C9-67DA746AAFA6}" type="presParOf" srcId="{059018C6-38AC-4629-AC34-159F775FECFA}" destId="{2510A361-E072-46DD-8623-7A516DEBE584}" srcOrd="3" destOrd="0" presId="urn:microsoft.com/office/officeart/2005/8/layout/process1"/>
    <dgm:cxn modelId="{94DE426A-F70D-4096-9938-E8369FFF405E}" type="presParOf" srcId="{2510A361-E072-46DD-8623-7A516DEBE584}" destId="{F63E5B9C-3551-4040-8DEA-5B41554F90F8}" srcOrd="0" destOrd="0" presId="urn:microsoft.com/office/officeart/2005/8/layout/process1"/>
    <dgm:cxn modelId="{EDA44DAE-F6A3-4D94-BE62-960E81790CF6}" type="presParOf" srcId="{059018C6-38AC-4629-AC34-159F775FECFA}" destId="{1B3884BC-47A3-4A39-B0AE-E7C7A0E08F68}" srcOrd="4" destOrd="0" presId="urn:microsoft.com/office/officeart/2005/8/layout/process1"/>
    <dgm:cxn modelId="{58DEE59E-E13D-4CC3-A448-633D6754542C}" type="presParOf" srcId="{059018C6-38AC-4629-AC34-159F775FECFA}" destId="{09947CFC-8B41-470A-98BF-B6E2AD4FBCDB}" srcOrd="5" destOrd="0" presId="urn:microsoft.com/office/officeart/2005/8/layout/process1"/>
    <dgm:cxn modelId="{F5E0E981-7DD8-49CD-AE5B-918C44257EA2}" type="presParOf" srcId="{09947CFC-8B41-470A-98BF-B6E2AD4FBCDB}" destId="{4C20B321-BE0F-431F-BEBD-A38414A3F17F}" srcOrd="0" destOrd="0" presId="urn:microsoft.com/office/officeart/2005/8/layout/process1"/>
    <dgm:cxn modelId="{B2FA94E2-C6C2-4220-B75F-17EA9071D08B}" type="presParOf" srcId="{059018C6-38AC-4629-AC34-159F775FECFA}" destId="{7D3BE69F-4031-49AB-9EF1-D406800856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7D6E0-532D-40B2-9D55-E5E922D809F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D6A3D6A-9B81-448C-BF1E-DB159EFF85AC}">
      <dgm:prSet phldrT="[Text]" custT="1"/>
      <dgm:spPr/>
      <dgm:t>
        <a:bodyPr/>
        <a:lstStyle/>
        <a:p>
          <a:r>
            <a:rPr lang="en-US" sz="1600" b="1" dirty="0"/>
            <a:t>Introduction</a:t>
          </a:r>
        </a:p>
      </dgm:t>
    </dgm:pt>
    <dgm:pt modelId="{FFCD95AB-366C-4F17-B88B-0C23469CDB1B}" type="parTrans" cxnId="{52B275BB-ABE4-45FA-8067-19C5BC99480E}">
      <dgm:prSet/>
      <dgm:spPr/>
      <dgm:t>
        <a:bodyPr/>
        <a:lstStyle/>
        <a:p>
          <a:endParaRPr lang="en-US" sz="1200" b="1"/>
        </a:p>
      </dgm:t>
    </dgm:pt>
    <dgm:pt modelId="{FB2D3E47-C25F-4274-A90E-FCD80A862759}" type="sibTrans" cxnId="{52B275BB-ABE4-45FA-8067-19C5BC99480E}">
      <dgm:prSet custT="1"/>
      <dgm:spPr/>
      <dgm:t>
        <a:bodyPr/>
        <a:lstStyle/>
        <a:p>
          <a:endParaRPr lang="en-US" sz="1200" b="1"/>
        </a:p>
      </dgm:t>
    </dgm:pt>
    <dgm:pt modelId="{F665EB13-9FB6-4497-8F9E-18BD7ACFE19A}">
      <dgm:prSet phldrT="[Text]" custT="1"/>
      <dgm:spPr/>
      <dgm:t>
        <a:bodyPr/>
        <a:lstStyle/>
        <a:p>
          <a:r>
            <a:rPr lang="en-US" sz="1600" b="1" dirty="0"/>
            <a:t>Exploratory Analysis</a:t>
          </a:r>
        </a:p>
      </dgm:t>
    </dgm:pt>
    <dgm:pt modelId="{59DBA621-3D7C-4334-8351-03DBE872FBBB}" type="parTrans" cxnId="{A0F77A81-EDAD-4429-8DF5-30212430B0A4}">
      <dgm:prSet/>
      <dgm:spPr/>
      <dgm:t>
        <a:bodyPr/>
        <a:lstStyle/>
        <a:p>
          <a:endParaRPr lang="en-US" sz="1200" b="1"/>
        </a:p>
      </dgm:t>
    </dgm:pt>
    <dgm:pt modelId="{C9FCAE96-4AF7-4F12-9F02-3C7165501854}" type="sibTrans" cxnId="{A0F77A81-EDAD-4429-8DF5-30212430B0A4}">
      <dgm:prSet custT="1"/>
      <dgm:spPr/>
      <dgm:t>
        <a:bodyPr/>
        <a:lstStyle/>
        <a:p>
          <a:endParaRPr lang="en-US" sz="1200" b="1"/>
        </a:p>
      </dgm:t>
    </dgm:pt>
    <dgm:pt modelId="{837C2F50-FE35-467A-81E1-9831AC5B649F}">
      <dgm:prSet phldrT="[Text]" custT="1"/>
      <dgm:spPr/>
      <dgm:t>
        <a:bodyPr/>
        <a:lstStyle/>
        <a:p>
          <a:r>
            <a:rPr lang="en-US" sz="1600" b="1" dirty="0"/>
            <a:t>Importance of Balanced Team</a:t>
          </a:r>
        </a:p>
      </dgm:t>
    </dgm:pt>
    <dgm:pt modelId="{4D9FFAEA-E5D6-49DC-974F-7474C670F07E}" type="parTrans" cxnId="{C98B1AB1-BD8D-4EB5-AE9D-EA108BB0DE37}">
      <dgm:prSet/>
      <dgm:spPr/>
      <dgm:t>
        <a:bodyPr/>
        <a:lstStyle/>
        <a:p>
          <a:endParaRPr lang="en-US" sz="1200" b="1"/>
        </a:p>
      </dgm:t>
    </dgm:pt>
    <dgm:pt modelId="{71E9B388-EE03-4082-B45A-628E70EB7643}" type="sibTrans" cxnId="{C98B1AB1-BD8D-4EB5-AE9D-EA108BB0DE37}">
      <dgm:prSet custT="1"/>
      <dgm:spPr/>
      <dgm:t>
        <a:bodyPr/>
        <a:lstStyle/>
        <a:p>
          <a:endParaRPr lang="en-US" sz="1200" b="1"/>
        </a:p>
      </dgm:t>
    </dgm:pt>
    <dgm:pt modelId="{51D0D072-94B1-45FC-8C21-09EBB7CD00FC}">
      <dgm:prSet phldrT="[Text]" custT="1"/>
      <dgm:spPr/>
      <dgm:t>
        <a:bodyPr/>
        <a:lstStyle/>
        <a:p>
          <a:r>
            <a:rPr lang="en-US" sz="1600" b="1" dirty="0"/>
            <a:t>Winning Team Simulation</a:t>
          </a:r>
        </a:p>
      </dgm:t>
    </dgm:pt>
    <dgm:pt modelId="{C9F5E1F6-7438-4FDB-9B8A-208606749FDD}" type="par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94626AC1-2D04-4DC6-832D-E96A99E9FC2F}" type="sib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059018C6-38AC-4629-AC34-159F775FECFA}" type="pres">
      <dgm:prSet presAssocID="{8F97D6E0-532D-40B2-9D55-E5E922D809FF}" presName="Name0" presStyleCnt="0">
        <dgm:presLayoutVars>
          <dgm:dir/>
          <dgm:resizeHandles val="exact"/>
        </dgm:presLayoutVars>
      </dgm:prSet>
      <dgm:spPr/>
    </dgm:pt>
    <dgm:pt modelId="{7B958B3F-E6F6-4468-A953-F3652228EF91}" type="pres">
      <dgm:prSet presAssocID="{5D6A3D6A-9B81-448C-BF1E-DB159EFF85AC}" presName="node" presStyleLbl="node1" presStyleIdx="0" presStyleCnt="4">
        <dgm:presLayoutVars>
          <dgm:bulletEnabled val="1"/>
        </dgm:presLayoutVars>
      </dgm:prSet>
      <dgm:spPr/>
    </dgm:pt>
    <dgm:pt modelId="{3E265248-86B0-4B72-A771-A5D8715D2ACC}" type="pres">
      <dgm:prSet presAssocID="{FB2D3E47-C25F-4274-A90E-FCD80A862759}" presName="sibTrans" presStyleLbl="sibTrans2D1" presStyleIdx="0" presStyleCnt="3" custScaleX="82645" custScaleY="82645"/>
      <dgm:spPr/>
    </dgm:pt>
    <dgm:pt modelId="{8061C59B-3D5D-4604-B0EF-1C36643DCDD2}" type="pres">
      <dgm:prSet presAssocID="{FB2D3E47-C25F-4274-A90E-FCD80A862759}" presName="connectorText" presStyleLbl="sibTrans2D1" presStyleIdx="0" presStyleCnt="3"/>
      <dgm:spPr/>
    </dgm:pt>
    <dgm:pt modelId="{679A0C6E-3D53-4101-9C2C-92FA64DC54F7}" type="pres">
      <dgm:prSet presAssocID="{F665EB13-9FB6-4497-8F9E-18BD7ACFE19A}" presName="node" presStyleLbl="node1" presStyleIdx="1" presStyleCnt="4">
        <dgm:presLayoutVars>
          <dgm:bulletEnabled val="1"/>
        </dgm:presLayoutVars>
      </dgm:prSet>
      <dgm:spPr/>
    </dgm:pt>
    <dgm:pt modelId="{2510A361-E072-46DD-8623-7A516DEBE584}" type="pres">
      <dgm:prSet presAssocID="{C9FCAE96-4AF7-4F12-9F02-3C7165501854}" presName="sibTrans" presStyleLbl="sibTrans2D1" presStyleIdx="1" presStyleCnt="3" custScaleX="82645" custScaleY="82645"/>
      <dgm:spPr/>
    </dgm:pt>
    <dgm:pt modelId="{F63E5B9C-3551-4040-8DEA-5B41554F90F8}" type="pres">
      <dgm:prSet presAssocID="{C9FCAE96-4AF7-4F12-9F02-3C7165501854}" presName="connectorText" presStyleLbl="sibTrans2D1" presStyleIdx="1" presStyleCnt="3"/>
      <dgm:spPr/>
    </dgm:pt>
    <dgm:pt modelId="{1B3884BC-47A3-4A39-B0AE-E7C7A0E08F68}" type="pres">
      <dgm:prSet presAssocID="{837C2F50-FE35-467A-81E1-9831AC5B649F}" presName="node" presStyleLbl="node1" presStyleIdx="2" presStyleCnt="4">
        <dgm:presLayoutVars>
          <dgm:bulletEnabled val="1"/>
        </dgm:presLayoutVars>
      </dgm:prSet>
      <dgm:spPr/>
    </dgm:pt>
    <dgm:pt modelId="{09947CFC-8B41-470A-98BF-B6E2AD4FBCDB}" type="pres">
      <dgm:prSet presAssocID="{71E9B388-EE03-4082-B45A-628E70EB7643}" presName="sibTrans" presStyleLbl="sibTrans2D1" presStyleIdx="2" presStyleCnt="3" custScaleX="82645" custScaleY="82645"/>
      <dgm:spPr/>
    </dgm:pt>
    <dgm:pt modelId="{4C20B321-BE0F-431F-BEBD-A38414A3F17F}" type="pres">
      <dgm:prSet presAssocID="{71E9B388-EE03-4082-B45A-628E70EB7643}" presName="connectorText" presStyleLbl="sibTrans2D1" presStyleIdx="2" presStyleCnt="3"/>
      <dgm:spPr/>
    </dgm:pt>
    <dgm:pt modelId="{7D3BE69F-4031-49AB-9EF1-D40680085682}" type="pres">
      <dgm:prSet presAssocID="{51D0D072-94B1-45FC-8C21-09EBB7CD00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DD9030C-75E0-4024-9806-0F2EF857CDDB}" type="presOf" srcId="{FB2D3E47-C25F-4274-A90E-FCD80A862759}" destId="{8061C59B-3D5D-4604-B0EF-1C36643DCDD2}" srcOrd="1" destOrd="0" presId="urn:microsoft.com/office/officeart/2005/8/layout/process1"/>
    <dgm:cxn modelId="{48700A31-8DDA-48F2-82E2-E3FFA995A8EA}" type="presOf" srcId="{71E9B388-EE03-4082-B45A-628E70EB7643}" destId="{09947CFC-8B41-470A-98BF-B6E2AD4FBCDB}" srcOrd="0" destOrd="0" presId="urn:microsoft.com/office/officeart/2005/8/layout/process1"/>
    <dgm:cxn modelId="{95BD236F-A471-49B9-B127-EF9A77229D3D}" type="presOf" srcId="{FB2D3E47-C25F-4274-A90E-FCD80A862759}" destId="{3E265248-86B0-4B72-A771-A5D8715D2ACC}" srcOrd="0" destOrd="0" presId="urn:microsoft.com/office/officeart/2005/8/layout/process1"/>
    <dgm:cxn modelId="{4428AD77-5156-4A0C-A272-8BDEC43E6958}" type="presOf" srcId="{71E9B388-EE03-4082-B45A-628E70EB7643}" destId="{4C20B321-BE0F-431F-BEBD-A38414A3F17F}" srcOrd="1" destOrd="0" presId="urn:microsoft.com/office/officeart/2005/8/layout/process1"/>
    <dgm:cxn modelId="{A0F77A81-EDAD-4429-8DF5-30212430B0A4}" srcId="{8F97D6E0-532D-40B2-9D55-E5E922D809FF}" destId="{F665EB13-9FB6-4497-8F9E-18BD7ACFE19A}" srcOrd="1" destOrd="0" parTransId="{59DBA621-3D7C-4334-8351-03DBE872FBBB}" sibTransId="{C9FCAE96-4AF7-4F12-9F02-3C7165501854}"/>
    <dgm:cxn modelId="{C98B1AB1-BD8D-4EB5-AE9D-EA108BB0DE37}" srcId="{8F97D6E0-532D-40B2-9D55-E5E922D809FF}" destId="{837C2F50-FE35-467A-81E1-9831AC5B649F}" srcOrd="2" destOrd="0" parTransId="{4D9FFAEA-E5D6-49DC-974F-7474C670F07E}" sibTransId="{71E9B388-EE03-4082-B45A-628E70EB7643}"/>
    <dgm:cxn modelId="{D593F6B2-A9A3-4DE7-B62B-11ADA4E11447}" type="presOf" srcId="{C9FCAE96-4AF7-4F12-9F02-3C7165501854}" destId="{F63E5B9C-3551-4040-8DEA-5B41554F90F8}" srcOrd="1" destOrd="0" presId="urn:microsoft.com/office/officeart/2005/8/layout/process1"/>
    <dgm:cxn modelId="{52B275BB-ABE4-45FA-8067-19C5BC99480E}" srcId="{8F97D6E0-532D-40B2-9D55-E5E922D809FF}" destId="{5D6A3D6A-9B81-448C-BF1E-DB159EFF85AC}" srcOrd="0" destOrd="0" parTransId="{FFCD95AB-366C-4F17-B88B-0C23469CDB1B}" sibTransId="{FB2D3E47-C25F-4274-A90E-FCD80A862759}"/>
    <dgm:cxn modelId="{88F41BC3-FBBD-41C5-B99A-FD371A65AAE7}" type="presOf" srcId="{8F97D6E0-532D-40B2-9D55-E5E922D809FF}" destId="{059018C6-38AC-4629-AC34-159F775FECFA}" srcOrd="0" destOrd="0" presId="urn:microsoft.com/office/officeart/2005/8/layout/process1"/>
    <dgm:cxn modelId="{80ABAFC7-72AF-4E7B-89D3-762B64EAFFAE}" type="presOf" srcId="{51D0D072-94B1-45FC-8C21-09EBB7CD00FC}" destId="{7D3BE69F-4031-49AB-9EF1-D40680085682}" srcOrd="0" destOrd="0" presId="urn:microsoft.com/office/officeart/2005/8/layout/process1"/>
    <dgm:cxn modelId="{0709B1D2-C93A-496B-A044-1A6EE3271A22}" type="presOf" srcId="{837C2F50-FE35-467A-81E1-9831AC5B649F}" destId="{1B3884BC-47A3-4A39-B0AE-E7C7A0E08F68}" srcOrd="0" destOrd="0" presId="urn:microsoft.com/office/officeart/2005/8/layout/process1"/>
    <dgm:cxn modelId="{288659DA-F105-4843-B900-447644DD2093}" srcId="{8F97D6E0-532D-40B2-9D55-E5E922D809FF}" destId="{51D0D072-94B1-45FC-8C21-09EBB7CD00FC}" srcOrd="3" destOrd="0" parTransId="{C9F5E1F6-7438-4FDB-9B8A-208606749FDD}" sibTransId="{94626AC1-2D04-4DC6-832D-E96A99E9FC2F}"/>
    <dgm:cxn modelId="{EA018EE2-E26D-4810-ABB7-1FF3468991F6}" type="presOf" srcId="{F665EB13-9FB6-4497-8F9E-18BD7ACFE19A}" destId="{679A0C6E-3D53-4101-9C2C-92FA64DC54F7}" srcOrd="0" destOrd="0" presId="urn:microsoft.com/office/officeart/2005/8/layout/process1"/>
    <dgm:cxn modelId="{D263B1F7-B495-4C4A-9A24-B9E0D4CB6BAC}" type="presOf" srcId="{5D6A3D6A-9B81-448C-BF1E-DB159EFF85AC}" destId="{7B958B3F-E6F6-4468-A953-F3652228EF91}" srcOrd="0" destOrd="0" presId="urn:microsoft.com/office/officeart/2005/8/layout/process1"/>
    <dgm:cxn modelId="{DEDB60FB-D8CD-4042-9648-013482617C3F}" type="presOf" srcId="{C9FCAE96-4AF7-4F12-9F02-3C7165501854}" destId="{2510A361-E072-46DD-8623-7A516DEBE584}" srcOrd="0" destOrd="0" presId="urn:microsoft.com/office/officeart/2005/8/layout/process1"/>
    <dgm:cxn modelId="{9746ABC3-3F67-43DE-BF48-97AC6669D7BE}" type="presParOf" srcId="{059018C6-38AC-4629-AC34-159F775FECFA}" destId="{7B958B3F-E6F6-4468-A953-F3652228EF91}" srcOrd="0" destOrd="0" presId="urn:microsoft.com/office/officeart/2005/8/layout/process1"/>
    <dgm:cxn modelId="{1492DD2B-8BAB-4A8C-8574-0B59D08EE198}" type="presParOf" srcId="{059018C6-38AC-4629-AC34-159F775FECFA}" destId="{3E265248-86B0-4B72-A771-A5D8715D2ACC}" srcOrd="1" destOrd="0" presId="urn:microsoft.com/office/officeart/2005/8/layout/process1"/>
    <dgm:cxn modelId="{B895FD6F-0143-4B33-B109-3F096E06B865}" type="presParOf" srcId="{3E265248-86B0-4B72-A771-A5D8715D2ACC}" destId="{8061C59B-3D5D-4604-B0EF-1C36643DCDD2}" srcOrd="0" destOrd="0" presId="urn:microsoft.com/office/officeart/2005/8/layout/process1"/>
    <dgm:cxn modelId="{AF0366D5-9188-492D-BADE-7372D675CD5D}" type="presParOf" srcId="{059018C6-38AC-4629-AC34-159F775FECFA}" destId="{679A0C6E-3D53-4101-9C2C-92FA64DC54F7}" srcOrd="2" destOrd="0" presId="urn:microsoft.com/office/officeart/2005/8/layout/process1"/>
    <dgm:cxn modelId="{80375ED6-B22A-4781-A6C9-67DA746AAFA6}" type="presParOf" srcId="{059018C6-38AC-4629-AC34-159F775FECFA}" destId="{2510A361-E072-46DD-8623-7A516DEBE584}" srcOrd="3" destOrd="0" presId="urn:microsoft.com/office/officeart/2005/8/layout/process1"/>
    <dgm:cxn modelId="{94DE426A-F70D-4096-9938-E8369FFF405E}" type="presParOf" srcId="{2510A361-E072-46DD-8623-7A516DEBE584}" destId="{F63E5B9C-3551-4040-8DEA-5B41554F90F8}" srcOrd="0" destOrd="0" presId="urn:microsoft.com/office/officeart/2005/8/layout/process1"/>
    <dgm:cxn modelId="{EDA44DAE-F6A3-4D94-BE62-960E81790CF6}" type="presParOf" srcId="{059018C6-38AC-4629-AC34-159F775FECFA}" destId="{1B3884BC-47A3-4A39-B0AE-E7C7A0E08F68}" srcOrd="4" destOrd="0" presId="urn:microsoft.com/office/officeart/2005/8/layout/process1"/>
    <dgm:cxn modelId="{58DEE59E-E13D-4CC3-A448-633D6754542C}" type="presParOf" srcId="{059018C6-38AC-4629-AC34-159F775FECFA}" destId="{09947CFC-8B41-470A-98BF-B6E2AD4FBCDB}" srcOrd="5" destOrd="0" presId="urn:microsoft.com/office/officeart/2005/8/layout/process1"/>
    <dgm:cxn modelId="{F5E0E981-7DD8-49CD-AE5B-918C44257EA2}" type="presParOf" srcId="{09947CFC-8B41-470A-98BF-B6E2AD4FBCDB}" destId="{4C20B321-BE0F-431F-BEBD-A38414A3F17F}" srcOrd="0" destOrd="0" presId="urn:microsoft.com/office/officeart/2005/8/layout/process1"/>
    <dgm:cxn modelId="{B2FA94E2-C6C2-4220-B75F-17EA9071D08B}" type="presParOf" srcId="{059018C6-38AC-4629-AC34-159F775FECFA}" destId="{7D3BE69F-4031-49AB-9EF1-D406800856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D6E0-532D-40B2-9D55-E5E922D809F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D6A3D6A-9B81-448C-BF1E-DB159EFF85AC}">
      <dgm:prSet phldrT="[Text]" custT="1"/>
      <dgm:spPr/>
      <dgm:t>
        <a:bodyPr/>
        <a:lstStyle/>
        <a:p>
          <a:r>
            <a:rPr lang="en-US" sz="1600" b="1" dirty="0"/>
            <a:t>Introduction</a:t>
          </a:r>
        </a:p>
      </dgm:t>
    </dgm:pt>
    <dgm:pt modelId="{FFCD95AB-366C-4F17-B88B-0C23469CDB1B}" type="parTrans" cxnId="{52B275BB-ABE4-45FA-8067-19C5BC99480E}">
      <dgm:prSet/>
      <dgm:spPr/>
      <dgm:t>
        <a:bodyPr/>
        <a:lstStyle/>
        <a:p>
          <a:endParaRPr lang="en-US" sz="1200" b="1"/>
        </a:p>
      </dgm:t>
    </dgm:pt>
    <dgm:pt modelId="{FB2D3E47-C25F-4274-A90E-FCD80A862759}" type="sibTrans" cxnId="{52B275BB-ABE4-45FA-8067-19C5BC99480E}">
      <dgm:prSet custT="1"/>
      <dgm:spPr/>
      <dgm:t>
        <a:bodyPr/>
        <a:lstStyle/>
        <a:p>
          <a:endParaRPr lang="en-US" sz="1200" b="1"/>
        </a:p>
      </dgm:t>
    </dgm:pt>
    <dgm:pt modelId="{F665EB13-9FB6-4497-8F9E-18BD7ACFE19A}">
      <dgm:prSet phldrT="[Text]" custT="1"/>
      <dgm:spPr/>
      <dgm:t>
        <a:bodyPr/>
        <a:lstStyle/>
        <a:p>
          <a:r>
            <a:rPr lang="en-US" sz="1600" b="1" dirty="0"/>
            <a:t>Exploratory Analysis</a:t>
          </a:r>
        </a:p>
      </dgm:t>
    </dgm:pt>
    <dgm:pt modelId="{59DBA621-3D7C-4334-8351-03DBE872FBBB}" type="parTrans" cxnId="{A0F77A81-EDAD-4429-8DF5-30212430B0A4}">
      <dgm:prSet/>
      <dgm:spPr/>
      <dgm:t>
        <a:bodyPr/>
        <a:lstStyle/>
        <a:p>
          <a:endParaRPr lang="en-US" sz="1200" b="1"/>
        </a:p>
      </dgm:t>
    </dgm:pt>
    <dgm:pt modelId="{C9FCAE96-4AF7-4F12-9F02-3C7165501854}" type="sibTrans" cxnId="{A0F77A81-EDAD-4429-8DF5-30212430B0A4}">
      <dgm:prSet custT="1"/>
      <dgm:spPr/>
      <dgm:t>
        <a:bodyPr/>
        <a:lstStyle/>
        <a:p>
          <a:endParaRPr lang="en-US" sz="1200" b="1"/>
        </a:p>
      </dgm:t>
    </dgm:pt>
    <dgm:pt modelId="{837C2F50-FE35-467A-81E1-9831AC5B649F}">
      <dgm:prSet phldrT="[Text]" custT="1"/>
      <dgm:spPr/>
      <dgm:t>
        <a:bodyPr/>
        <a:lstStyle/>
        <a:p>
          <a:r>
            <a:rPr lang="en-US" sz="1600" b="1" dirty="0"/>
            <a:t>Importance of Balanced Team</a:t>
          </a:r>
        </a:p>
      </dgm:t>
    </dgm:pt>
    <dgm:pt modelId="{4D9FFAEA-E5D6-49DC-974F-7474C670F07E}" type="parTrans" cxnId="{C98B1AB1-BD8D-4EB5-AE9D-EA108BB0DE37}">
      <dgm:prSet/>
      <dgm:spPr/>
      <dgm:t>
        <a:bodyPr/>
        <a:lstStyle/>
        <a:p>
          <a:endParaRPr lang="en-US" sz="1200" b="1"/>
        </a:p>
      </dgm:t>
    </dgm:pt>
    <dgm:pt modelId="{71E9B388-EE03-4082-B45A-628E70EB7643}" type="sibTrans" cxnId="{C98B1AB1-BD8D-4EB5-AE9D-EA108BB0DE37}">
      <dgm:prSet custT="1"/>
      <dgm:spPr/>
      <dgm:t>
        <a:bodyPr/>
        <a:lstStyle/>
        <a:p>
          <a:endParaRPr lang="en-US" sz="1200" b="1"/>
        </a:p>
      </dgm:t>
    </dgm:pt>
    <dgm:pt modelId="{51D0D072-94B1-45FC-8C21-09EBB7CD00FC}">
      <dgm:prSet phldrT="[Text]" custT="1"/>
      <dgm:spPr/>
      <dgm:t>
        <a:bodyPr/>
        <a:lstStyle/>
        <a:p>
          <a:r>
            <a:rPr lang="en-US" sz="1600" b="1" dirty="0"/>
            <a:t>Winning Team Simulation</a:t>
          </a:r>
        </a:p>
      </dgm:t>
    </dgm:pt>
    <dgm:pt modelId="{C9F5E1F6-7438-4FDB-9B8A-208606749FDD}" type="par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94626AC1-2D04-4DC6-832D-E96A99E9FC2F}" type="sib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059018C6-38AC-4629-AC34-159F775FECFA}" type="pres">
      <dgm:prSet presAssocID="{8F97D6E0-532D-40B2-9D55-E5E922D809FF}" presName="Name0" presStyleCnt="0">
        <dgm:presLayoutVars>
          <dgm:dir/>
          <dgm:resizeHandles val="exact"/>
        </dgm:presLayoutVars>
      </dgm:prSet>
      <dgm:spPr/>
    </dgm:pt>
    <dgm:pt modelId="{7B958B3F-E6F6-4468-A953-F3652228EF91}" type="pres">
      <dgm:prSet presAssocID="{5D6A3D6A-9B81-448C-BF1E-DB159EFF85AC}" presName="node" presStyleLbl="node1" presStyleIdx="0" presStyleCnt="4">
        <dgm:presLayoutVars>
          <dgm:bulletEnabled val="1"/>
        </dgm:presLayoutVars>
      </dgm:prSet>
      <dgm:spPr/>
    </dgm:pt>
    <dgm:pt modelId="{3E265248-86B0-4B72-A771-A5D8715D2ACC}" type="pres">
      <dgm:prSet presAssocID="{FB2D3E47-C25F-4274-A90E-FCD80A862759}" presName="sibTrans" presStyleLbl="sibTrans2D1" presStyleIdx="0" presStyleCnt="3" custScaleX="82645" custScaleY="82645"/>
      <dgm:spPr/>
    </dgm:pt>
    <dgm:pt modelId="{8061C59B-3D5D-4604-B0EF-1C36643DCDD2}" type="pres">
      <dgm:prSet presAssocID="{FB2D3E47-C25F-4274-A90E-FCD80A862759}" presName="connectorText" presStyleLbl="sibTrans2D1" presStyleIdx="0" presStyleCnt="3"/>
      <dgm:spPr/>
    </dgm:pt>
    <dgm:pt modelId="{679A0C6E-3D53-4101-9C2C-92FA64DC54F7}" type="pres">
      <dgm:prSet presAssocID="{F665EB13-9FB6-4497-8F9E-18BD7ACFE19A}" presName="node" presStyleLbl="node1" presStyleIdx="1" presStyleCnt="4">
        <dgm:presLayoutVars>
          <dgm:bulletEnabled val="1"/>
        </dgm:presLayoutVars>
      </dgm:prSet>
      <dgm:spPr/>
    </dgm:pt>
    <dgm:pt modelId="{2510A361-E072-46DD-8623-7A516DEBE584}" type="pres">
      <dgm:prSet presAssocID="{C9FCAE96-4AF7-4F12-9F02-3C7165501854}" presName="sibTrans" presStyleLbl="sibTrans2D1" presStyleIdx="1" presStyleCnt="3" custScaleX="82645" custScaleY="82645"/>
      <dgm:spPr/>
    </dgm:pt>
    <dgm:pt modelId="{F63E5B9C-3551-4040-8DEA-5B41554F90F8}" type="pres">
      <dgm:prSet presAssocID="{C9FCAE96-4AF7-4F12-9F02-3C7165501854}" presName="connectorText" presStyleLbl="sibTrans2D1" presStyleIdx="1" presStyleCnt="3"/>
      <dgm:spPr/>
    </dgm:pt>
    <dgm:pt modelId="{1B3884BC-47A3-4A39-B0AE-E7C7A0E08F68}" type="pres">
      <dgm:prSet presAssocID="{837C2F50-FE35-467A-81E1-9831AC5B649F}" presName="node" presStyleLbl="node1" presStyleIdx="2" presStyleCnt="4">
        <dgm:presLayoutVars>
          <dgm:bulletEnabled val="1"/>
        </dgm:presLayoutVars>
      </dgm:prSet>
      <dgm:spPr/>
    </dgm:pt>
    <dgm:pt modelId="{09947CFC-8B41-470A-98BF-B6E2AD4FBCDB}" type="pres">
      <dgm:prSet presAssocID="{71E9B388-EE03-4082-B45A-628E70EB7643}" presName="sibTrans" presStyleLbl="sibTrans2D1" presStyleIdx="2" presStyleCnt="3" custScaleX="82645" custScaleY="82645"/>
      <dgm:spPr/>
    </dgm:pt>
    <dgm:pt modelId="{4C20B321-BE0F-431F-BEBD-A38414A3F17F}" type="pres">
      <dgm:prSet presAssocID="{71E9B388-EE03-4082-B45A-628E70EB7643}" presName="connectorText" presStyleLbl="sibTrans2D1" presStyleIdx="2" presStyleCnt="3"/>
      <dgm:spPr/>
    </dgm:pt>
    <dgm:pt modelId="{7D3BE69F-4031-49AB-9EF1-D40680085682}" type="pres">
      <dgm:prSet presAssocID="{51D0D072-94B1-45FC-8C21-09EBB7CD00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DD9030C-75E0-4024-9806-0F2EF857CDDB}" type="presOf" srcId="{FB2D3E47-C25F-4274-A90E-FCD80A862759}" destId="{8061C59B-3D5D-4604-B0EF-1C36643DCDD2}" srcOrd="1" destOrd="0" presId="urn:microsoft.com/office/officeart/2005/8/layout/process1"/>
    <dgm:cxn modelId="{48700A31-8DDA-48F2-82E2-E3FFA995A8EA}" type="presOf" srcId="{71E9B388-EE03-4082-B45A-628E70EB7643}" destId="{09947CFC-8B41-470A-98BF-B6E2AD4FBCDB}" srcOrd="0" destOrd="0" presId="urn:microsoft.com/office/officeart/2005/8/layout/process1"/>
    <dgm:cxn modelId="{95BD236F-A471-49B9-B127-EF9A77229D3D}" type="presOf" srcId="{FB2D3E47-C25F-4274-A90E-FCD80A862759}" destId="{3E265248-86B0-4B72-A771-A5D8715D2ACC}" srcOrd="0" destOrd="0" presId="urn:microsoft.com/office/officeart/2005/8/layout/process1"/>
    <dgm:cxn modelId="{4428AD77-5156-4A0C-A272-8BDEC43E6958}" type="presOf" srcId="{71E9B388-EE03-4082-B45A-628E70EB7643}" destId="{4C20B321-BE0F-431F-BEBD-A38414A3F17F}" srcOrd="1" destOrd="0" presId="urn:microsoft.com/office/officeart/2005/8/layout/process1"/>
    <dgm:cxn modelId="{A0F77A81-EDAD-4429-8DF5-30212430B0A4}" srcId="{8F97D6E0-532D-40B2-9D55-E5E922D809FF}" destId="{F665EB13-9FB6-4497-8F9E-18BD7ACFE19A}" srcOrd="1" destOrd="0" parTransId="{59DBA621-3D7C-4334-8351-03DBE872FBBB}" sibTransId="{C9FCAE96-4AF7-4F12-9F02-3C7165501854}"/>
    <dgm:cxn modelId="{C98B1AB1-BD8D-4EB5-AE9D-EA108BB0DE37}" srcId="{8F97D6E0-532D-40B2-9D55-E5E922D809FF}" destId="{837C2F50-FE35-467A-81E1-9831AC5B649F}" srcOrd="2" destOrd="0" parTransId="{4D9FFAEA-E5D6-49DC-974F-7474C670F07E}" sibTransId="{71E9B388-EE03-4082-B45A-628E70EB7643}"/>
    <dgm:cxn modelId="{D593F6B2-A9A3-4DE7-B62B-11ADA4E11447}" type="presOf" srcId="{C9FCAE96-4AF7-4F12-9F02-3C7165501854}" destId="{F63E5B9C-3551-4040-8DEA-5B41554F90F8}" srcOrd="1" destOrd="0" presId="urn:microsoft.com/office/officeart/2005/8/layout/process1"/>
    <dgm:cxn modelId="{52B275BB-ABE4-45FA-8067-19C5BC99480E}" srcId="{8F97D6E0-532D-40B2-9D55-E5E922D809FF}" destId="{5D6A3D6A-9B81-448C-BF1E-DB159EFF85AC}" srcOrd="0" destOrd="0" parTransId="{FFCD95AB-366C-4F17-B88B-0C23469CDB1B}" sibTransId="{FB2D3E47-C25F-4274-A90E-FCD80A862759}"/>
    <dgm:cxn modelId="{88F41BC3-FBBD-41C5-B99A-FD371A65AAE7}" type="presOf" srcId="{8F97D6E0-532D-40B2-9D55-E5E922D809FF}" destId="{059018C6-38AC-4629-AC34-159F775FECFA}" srcOrd="0" destOrd="0" presId="urn:microsoft.com/office/officeart/2005/8/layout/process1"/>
    <dgm:cxn modelId="{80ABAFC7-72AF-4E7B-89D3-762B64EAFFAE}" type="presOf" srcId="{51D0D072-94B1-45FC-8C21-09EBB7CD00FC}" destId="{7D3BE69F-4031-49AB-9EF1-D40680085682}" srcOrd="0" destOrd="0" presId="urn:microsoft.com/office/officeart/2005/8/layout/process1"/>
    <dgm:cxn modelId="{0709B1D2-C93A-496B-A044-1A6EE3271A22}" type="presOf" srcId="{837C2F50-FE35-467A-81E1-9831AC5B649F}" destId="{1B3884BC-47A3-4A39-B0AE-E7C7A0E08F68}" srcOrd="0" destOrd="0" presId="urn:microsoft.com/office/officeart/2005/8/layout/process1"/>
    <dgm:cxn modelId="{288659DA-F105-4843-B900-447644DD2093}" srcId="{8F97D6E0-532D-40B2-9D55-E5E922D809FF}" destId="{51D0D072-94B1-45FC-8C21-09EBB7CD00FC}" srcOrd="3" destOrd="0" parTransId="{C9F5E1F6-7438-4FDB-9B8A-208606749FDD}" sibTransId="{94626AC1-2D04-4DC6-832D-E96A99E9FC2F}"/>
    <dgm:cxn modelId="{EA018EE2-E26D-4810-ABB7-1FF3468991F6}" type="presOf" srcId="{F665EB13-9FB6-4497-8F9E-18BD7ACFE19A}" destId="{679A0C6E-3D53-4101-9C2C-92FA64DC54F7}" srcOrd="0" destOrd="0" presId="urn:microsoft.com/office/officeart/2005/8/layout/process1"/>
    <dgm:cxn modelId="{D263B1F7-B495-4C4A-9A24-B9E0D4CB6BAC}" type="presOf" srcId="{5D6A3D6A-9B81-448C-BF1E-DB159EFF85AC}" destId="{7B958B3F-E6F6-4468-A953-F3652228EF91}" srcOrd="0" destOrd="0" presId="urn:microsoft.com/office/officeart/2005/8/layout/process1"/>
    <dgm:cxn modelId="{DEDB60FB-D8CD-4042-9648-013482617C3F}" type="presOf" srcId="{C9FCAE96-4AF7-4F12-9F02-3C7165501854}" destId="{2510A361-E072-46DD-8623-7A516DEBE584}" srcOrd="0" destOrd="0" presId="urn:microsoft.com/office/officeart/2005/8/layout/process1"/>
    <dgm:cxn modelId="{9746ABC3-3F67-43DE-BF48-97AC6669D7BE}" type="presParOf" srcId="{059018C6-38AC-4629-AC34-159F775FECFA}" destId="{7B958B3F-E6F6-4468-A953-F3652228EF91}" srcOrd="0" destOrd="0" presId="urn:microsoft.com/office/officeart/2005/8/layout/process1"/>
    <dgm:cxn modelId="{1492DD2B-8BAB-4A8C-8574-0B59D08EE198}" type="presParOf" srcId="{059018C6-38AC-4629-AC34-159F775FECFA}" destId="{3E265248-86B0-4B72-A771-A5D8715D2ACC}" srcOrd="1" destOrd="0" presId="urn:microsoft.com/office/officeart/2005/8/layout/process1"/>
    <dgm:cxn modelId="{B895FD6F-0143-4B33-B109-3F096E06B865}" type="presParOf" srcId="{3E265248-86B0-4B72-A771-A5D8715D2ACC}" destId="{8061C59B-3D5D-4604-B0EF-1C36643DCDD2}" srcOrd="0" destOrd="0" presId="urn:microsoft.com/office/officeart/2005/8/layout/process1"/>
    <dgm:cxn modelId="{AF0366D5-9188-492D-BADE-7372D675CD5D}" type="presParOf" srcId="{059018C6-38AC-4629-AC34-159F775FECFA}" destId="{679A0C6E-3D53-4101-9C2C-92FA64DC54F7}" srcOrd="2" destOrd="0" presId="urn:microsoft.com/office/officeart/2005/8/layout/process1"/>
    <dgm:cxn modelId="{80375ED6-B22A-4781-A6C9-67DA746AAFA6}" type="presParOf" srcId="{059018C6-38AC-4629-AC34-159F775FECFA}" destId="{2510A361-E072-46DD-8623-7A516DEBE584}" srcOrd="3" destOrd="0" presId="urn:microsoft.com/office/officeart/2005/8/layout/process1"/>
    <dgm:cxn modelId="{94DE426A-F70D-4096-9938-E8369FFF405E}" type="presParOf" srcId="{2510A361-E072-46DD-8623-7A516DEBE584}" destId="{F63E5B9C-3551-4040-8DEA-5B41554F90F8}" srcOrd="0" destOrd="0" presId="urn:microsoft.com/office/officeart/2005/8/layout/process1"/>
    <dgm:cxn modelId="{EDA44DAE-F6A3-4D94-BE62-960E81790CF6}" type="presParOf" srcId="{059018C6-38AC-4629-AC34-159F775FECFA}" destId="{1B3884BC-47A3-4A39-B0AE-E7C7A0E08F68}" srcOrd="4" destOrd="0" presId="urn:microsoft.com/office/officeart/2005/8/layout/process1"/>
    <dgm:cxn modelId="{58DEE59E-E13D-4CC3-A448-633D6754542C}" type="presParOf" srcId="{059018C6-38AC-4629-AC34-159F775FECFA}" destId="{09947CFC-8B41-470A-98BF-B6E2AD4FBCDB}" srcOrd="5" destOrd="0" presId="urn:microsoft.com/office/officeart/2005/8/layout/process1"/>
    <dgm:cxn modelId="{F5E0E981-7DD8-49CD-AE5B-918C44257EA2}" type="presParOf" srcId="{09947CFC-8B41-470A-98BF-B6E2AD4FBCDB}" destId="{4C20B321-BE0F-431F-BEBD-A38414A3F17F}" srcOrd="0" destOrd="0" presId="urn:microsoft.com/office/officeart/2005/8/layout/process1"/>
    <dgm:cxn modelId="{B2FA94E2-C6C2-4220-B75F-17EA9071D08B}" type="presParOf" srcId="{059018C6-38AC-4629-AC34-159F775FECFA}" destId="{7D3BE69F-4031-49AB-9EF1-D406800856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7D6E0-532D-40B2-9D55-E5E922D809F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5D6A3D6A-9B81-448C-BF1E-DB159EFF85AC}">
      <dgm:prSet phldrT="[Text]" custT="1"/>
      <dgm:spPr/>
      <dgm:t>
        <a:bodyPr/>
        <a:lstStyle/>
        <a:p>
          <a:r>
            <a:rPr lang="en-US" sz="1600" b="1" dirty="0"/>
            <a:t>Introduction</a:t>
          </a:r>
        </a:p>
      </dgm:t>
    </dgm:pt>
    <dgm:pt modelId="{FFCD95AB-366C-4F17-B88B-0C23469CDB1B}" type="parTrans" cxnId="{52B275BB-ABE4-45FA-8067-19C5BC99480E}">
      <dgm:prSet/>
      <dgm:spPr/>
      <dgm:t>
        <a:bodyPr/>
        <a:lstStyle/>
        <a:p>
          <a:endParaRPr lang="en-US" sz="1200" b="1"/>
        </a:p>
      </dgm:t>
    </dgm:pt>
    <dgm:pt modelId="{FB2D3E47-C25F-4274-A90E-FCD80A862759}" type="sibTrans" cxnId="{52B275BB-ABE4-45FA-8067-19C5BC99480E}">
      <dgm:prSet custT="1"/>
      <dgm:spPr/>
      <dgm:t>
        <a:bodyPr/>
        <a:lstStyle/>
        <a:p>
          <a:endParaRPr lang="en-US" sz="1200" b="1"/>
        </a:p>
      </dgm:t>
    </dgm:pt>
    <dgm:pt modelId="{F665EB13-9FB6-4497-8F9E-18BD7ACFE19A}">
      <dgm:prSet phldrT="[Text]" custT="1"/>
      <dgm:spPr/>
      <dgm:t>
        <a:bodyPr/>
        <a:lstStyle/>
        <a:p>
          <a:r>
            <a:rPr lang="en-US" sz="1600" b="1" dirty="0"/>
            <a:t>Exploratory Analysis</a:t>
          </a:r>
        </a:p>
      </dgm:t>
    </dgm:pt>
    <dgm:pt modelId="{59DBA621-3D7C-4334-8351-03DBE872FBBB}" type="parTrans" cxnId="{A0F77A81-EDAD-4429-8DF5-30212430B0A4}">
      <dgm:prSet/>
      <dgm:spPr/>
      <dgm:t>
        <a:bodyPr/>
        <a:lstStyle/>
        <a:p>
          <a:endParaRPr lang="en-US" sz="1200" b="1"/>
        </a:p>
      </dgm:t>
    </dgm:pt>
    <dgm:pt modelId="{C9FCAE96-4AF7-4F12-9F02-3C7165501854}" type="sibTrans" cxnId="{A0F77A81-EDAD-4429-8DF5-30212430B0A4}">
      <dgm:prSet custT="1"/>
      <dgm:spPr/>
      <dgm:t>
        <a:bodyPr/>
        <a:lstStyle/>
        <a:p>
          <a:endParaRPr lang="en-US" sz="1200" b="1"/>
        </a:p>
      </dgm:t>
    </dgm:pt>
    <dgm:pt modelId="{837C2F50-FE35-467A-81E1-9831AC5B649F}">
      <dgm:prSet phldrT="[Text]" custT="1"/>
      <dgm:spPr/>
      <dgm:t>
        <a:bodyPr/>
        <a:lstStyle/>
        <a:p>
          <a:r>
            <a:rPr lang="en-US" sz="1600" b="1" dirty="0"/>
            <a:t>Importance of Balanced Team</a:t>
          </a:r>
        </a:p>
      </dgm:t>
    </dgm:pt>
    <dgm:pt modelId="{4D9FFAEA-E5D6-49DC-974F-7474C670F07E}" type="parTrans" cxnId="{C98B1AB1-BD8D-4EB5-AE9D-EA108BB0DE37}">
      <dgm:prSet/>
      <dgm:spPr/>
      <dgm:t>
        <a:bodyPr/>
        <a:lstStyle/>
        <a:p>
          <a:endParaRPr lang="en-US" sz="1200" b="1"/>
        </a:p>
      </dgm:t>
    </dgm:pt>
    <dgm:pt modelId="{71E9B388-EE03-4082-B45A-628E70EB7643}" type="sibTrans" cxnId="{C98B1AB1-BD8D-4EB5-AE9D-EA108BB0DE37}">
      <dgm:prSet custT="1"/>
      <dgm:spPr/>
      <dgm:t>
        <a:bodyPr/>
        <a:lstStyle/>
        <a:p>
          <a:endParaRPr lang="en-US" sz="1200" b="1"/>
        </a:p>
      </dgm:t>
    </dgm:pt>
    <dgm:pt modelId="{51D0D072-94B1-45FC-8C21-09EBB7CD00FC}">
      <dgm:prSet phldrT="[Text]" custT="1"/>
      <dgm:spPr/>
      <dgm:t>
        <a:bodyPr/>
        <a:lstStyle/>
        <a:p>
          <a:r>
            <a:rPr lang="en-US" sz="1600" b="1" dirty="0"/>
            <a:t>Winning Team Simulation</a:t>
          </a:r>
        </a:p>
      </dgm:t>
    </dgm:pt>
    <dgm:pt modelId="{C9F5E1F6-7438-4FDB-9B8A-208606749FDD}" type="par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94626AC1-2D04-4DC6-832D-E96A99E9FC2F}" type="sibTrans" cxnId="{288659DA-F105-4843-B900-447644DD2093}">
      <dgm:prSet/>
      <dgm:spPr/>
      <dgm:t>
        <a:bodyPr/>
        <a:lstStyle/>
        <a:p>
          <a:endParaRPr lang="en-US" sz="1200" b="1"/>
        </a:p>
      </dgm:t>
    </dgm:pt>
    <dgm:pt modelId="{059018C6-38AC-4629-AC34-159F775FECFA}" type="pres">
      <dgm:prSet presAssocID="{8F97D6E0-532D-40B2-9D55-E5E922D809FF}" presName="Name0" presStyleCnt="0">
        <dgm:presLayoutVars>
          <dgm:dir/>
          <dgm:resizeHandles val="exact"/>
        </dgm:presLayoutVars>
      </dgm:prSet>
      <dgm:spPr/>
    </dgm:pt>
    <dgm:pt modelId="{7B958B3F-E6F6-4468-A953-F3652228EF91}" type="pres">
      <dgm:prSet presAssocID="{5D6A3D6A-9B81-448C-BF1E-DB159EFF85AC}" presName="node" presStyleLbl="node1" presStyleIdx="0" presStyleCnt="4">
        <dgm:presLayoutVars>
          <dgm:bulletEnabled val="1"/>
        </dgm:presLayoutVars>
      </dgm:prSet>
      <dgm:spPr/>
    </dgm:pt>
    <dgm:pt modelId="{3E265248-86B0-4B72-A771-A5D8715D2ACC}" type="pres">
      <dgm:prSet presAssocID="{FB2D3E47-C25F-4274-A90E-FCD80A862759}" presName="sibTrans" presStyleLbl="sibTrans2D1" presStyleIdx="0" presStyleCnt="3" custScaleX="82645" custScaleY="82645"/>
      <dgm:spPr/>
    </dgm:pt>
    <dgm:pt modelId="{8061C59B-3D5D-4604-B0EF-1C36643DCDD2}" type="pres">
      <dgm:prSet presAssocID="{FB2D3E47-C25F-4274-A90E-FCD80A862759}" presName="connectorText" presStyleLbl="sibTrans2D1" presStyleIdx="0" presStyleCnt="3"/>
      <dgm:spPr/>
    </dgm:pt>
    <dgm:pt modelId="{679A0C6E-3D53-4101-9C2C-92FA64DC54F7}" type="pres">
      <dgm:prSet presAssocID="{F665EB13-9FB6-4497-8F9E-18BD7ACFE19A}" presName="node" presStyleLbl="node1" presStyleIdx="1" presStyleCnt="4">
        <dgm:presLayoutVars>
          <dgm:bulletEnabled val="1"/>
        </dgm:presLayoutVars>
      </dgm:prSet>
      <dgm:spPr/>
    </dgm:pt>
    <dgm:pt modelId="{2510A361-E072-46DD-8623-7A516DEBE584}" type="pres">
      <dgm:prSet presAssocID="{C9FCAE96-4AF7-4F12-9F02-3C7165501854}" presName="sibTrans" presStyleLbl="sibTrans2D1" presStyleIdx="1" presStyleCnt="3" custScaleX="82645" custScaleY="82645"/>
      <dgm:spPr/>
    </dgm:pt>
    <dgm:pt modelId="{F63E5B9C-3551-4040-8DEA-5B41554F90F8}" type="pres">
      <dgm:prSet presAssocID="{C9FCAE96-4AF7-4F12-9F02-3C7165501854}" presName="connectorText" presStyleLbl="sibTrans2D1" presStyleIdx="1" presStyleCnt="3"/>
      <dgm:spPr/>
    </dgm:pt>
    <dgm:pt modelId="{1B3884BC-47A3-4A39-B0AE-E7C7A0E08F68}" type="pres">
      <dgm:prSet presAssocID="{837C2F50-FE35-467A-81E1-9831AC5B649F}" presName="node" presStyleLbl="node1" presStyleIdx="2" presStyleCnt="4">
        <dgm:presLayoutVars>
          <dgm:bulletEnabled val="1"/>
        </dgm:presLayoutVars>
      </dgm:prSet>
      <dgm:spPr/>
    </dgm:pt>
    <dgm:pt modelId="{09947CFC-8B41-470A-98BF-B6E2AD4FBCDB}" type="pres">
      <dgm:prSet presAssocID="{71E9B388-EE03-4082-B45A-628E70EB7643}" presName="sibTrans" presStyleLbl="sibTrans2D1" presStyleIdx="2" presStyleCnt="3" custScaleX="82645" custScaleY="82645"/>
      <dgm:spPr/>
    </dgm:pt>
    <dgm:pt modelId="{4C20B321-BE0F-431F-BEBD-A38414A3F17F}" type="pres">
      <dgm:prSet presAssocID="{71E9B388-EE03-4082-B45A-628E70EB7643}" presName="connectorText" presStyleLbl="sibTrans2D1" presStyleIdx="2" presStyleCnt="3"/>
      <dgm:spPr/>
    </dgm:pt>
    <dgm:pt modelId="{7D3BE69F-4031-49AB-9EF1-D40680085682}" type="pres">
      <dgm:prSet presAssocID="{51D0D072-94B1-45FC-8C21-09EBB7CD00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DD9030C-75E0-4024-9806-0F2EF857CDDB}" type="presOf" srcId="{FB2D3E47-C25F-4274-A90E-FCD80A862759}" destId="{8061C59B-3D5D-4604-B0EF-1C36643DCDD2}" srcOrd="1" destOrd="0" presId="urn:microsoft.com/office/officeart/2005/8/layout/process1"/>
    <dgm:cxn modelId="{48700A31-8DDA-48F2-82E2-E3FFA995A8EA}" type="presOf" srcId="{71E9B388-EE03-4082-B45A-628E70EB7643}" destId="{09947CFC-8B41-470A-98BF-B6E2AD4FBCDB}" srcOrd="0" destOrd="0" presId="urn:microsoft.com/office/officeart/2005/8/layout/process1"/>
    <dgm:cxn modelId="{95BD236F-A471-49B9-B127-EF9A77229D3D}" type="presOf" srcId="{FB2D3E47-C25F-4274-A90E-FCD80A862759}" destId="{3E265248-86B0-4B72-A771-A5D8715D2ACC}" srcOrd="0" destOrd="0" presId="urn:microsoft.com/office/officeart/2005/8/layout/process1"/>
    <dgm:cxn modelId="{4428AD77-5156-4A0C-A272-8BDEC43E6958}" type="presOf" srcId="{71E9B388-EE03-4082-B45A-628E70EB7643}" destId="{4C20B321-BE0F-431F-BEBD-A38414A3F17F}" srcOrd="1" destOrd="0" presId="urn:microsoft.com/office/officeart/2005/8/layout/process1"/>
    <dgm:cxn modelId="{A0F77A81-EDAD-4429-8DF5-30212430B0A4}" srcId="{8F97D6E0-532D-40B2-9D55-E5E922D809FF}" destId="{F665EB13-9FB6-4497-8F9E-18BD7ACFE19A}" srcOrd="1" destOrd="0" parTransId="{59DBA621-3D7C-4334-8351-03DBE872FBBB}" sibTransId="{C9FCAE96-4AF7-4F12-9F02-3C7165501854}"/>
    <dgm:cxn modelId="{C98B1AB1-BD8D-4EB5-AE9D-EA108BB0DE37}" srcId="{8F97D6E0-532D-40B2-9D55-E5E922D809FF}" destId="{837C2F50-FE35-467A-81E1-9831AC5B649F}" srcOrd="2" destOrd="0" parTransId="{4D9FFAEA-E5D6-49DC-974F-7474C670F07E}" sibTransId="{71E9B388-EE03-4082-B45A-628E70EB7643}"/>
    <dgm:cxn modelId="{D593F6B2-A9A3-4DE7-B62B-11ADA4E11447}" type="presOf" srcId="{C9FCAE96-4AF7-4F12-9F02-3C7165501854}" destId="{F63E5B9C-3551-4040-8DEA-5B41554F90F8}" srcOrd="1" destOrd="0" presId="urn:microsoft.com/office/officeart/2005/8/layout/process1"/>
    <dgm:cxn modelId="{52B275BB-ABE4-45FA-8067-19C5BC99480E}" srcId="{8F97D6E0-532D-40B2-9D55-E5E922D809FF}" destId="{5D6A3D6A-9B81-448C-BF1E-DB159EFF85AC}" srcOrd="0" destOrd="0" parTransId="{FFCD95AB-366C-4F17-B88B-0C23469CDB1B}" sibTransId="{FB2D3E47-C25F-4274-A90E-FCD80A862759}"/>
    <dgm:cxn modelId="{88F41BC3-FBBD-41C5-B99A-FD371A65AAE7}" type="presOf" srcId="{8F97D6E0-532D-40B2-9D55-E5E922D809FF}" destId="{059018C6-38AC-4629-AC34-159F775FECFA}" srcOrd="0" destOrd="0" presId="urn:microsoft.com/office/officeart/2005/8/layout/process1"/>
    <dgm:cxn modelId="{80ABAFC7-72AF-4E7B-89D3-762B64EAFFAE}" type="presOf" srcId="{51D0D072-94B1-45FC-8C21-09EBB7CD00FC}" destId="{7D3BE69F-4031-49AB-9EF1-D40680085682}" srcOrd="0" destOrd="0" presId="urn:microsoft.com/office/officeart/2005/8/layout/process1"/>
    <dgm:cxn modelId="{0709B1D2-C93A-496B-A044-1A6EE3271A22}" type="presOf" srcId="{837C2F50-FE35-467A-81E1-9831AC5B649F}" destId="{1B3884BC-47A3-4A39-B0AE-E7C7A0E08F68}" srcOrd="0" destOrd="0" presId="urn:microsoft.com/office/officeart/2005/8/layout/process1"/>
    <dgm:cxn modelId="{288659DA-F105-4843-B900-447644DD2093}" srcId="{8F97D6E0-532D-40B2-9D55-E5E922D809FF}" destId="{51D0D072-94B1-45FC-8C21-09EBB7CD00FC}" srcOrd="3" destOrd="0" parTransId="{C9F5E1F6-7438-4FDB-9B8A-208606749FDD}" sibTransId="{94626AC1-2D04-4DC6-832D-E96A99E9FC2F}"/>
    <dgm:cxn modelId="{EA018EE2-E26D-4810-ABB7-1FF3468991F6}" type="presOf" srcId="{F665EB13-9FB6-4497-8F9E-18BD7ACFE19A}" destId="{679A0C6E-3D53-4101-9C2C-92FA64DC54F7}" srcOrd="0" destOrd="0" presId="urn:microsoft.com/office/officeart/2005/8/layout/process1"/>
    <dgm:cxn modelId="{D263B1F7-B495-4C4A-9A24-B9E0D4CB6BAC}" type="presOf" srcId="{5D6A3D6A-9B81-448C-BF1E-DB159EFF85AC}" destId="{7B958B3F-E6F6-4468-A953-F3652228EF91}" srcOrd="0" destOrd="0" presId="urn:microsoft.com/office/officeart/2005/8/layout/process1"/>
    <dgm:cxn modelId="{DEDB60FB-D8CD-4042-9648-013482617C3F}" type="presOf" srcId="{C9FCAE96-4AF7-4F12-9F02-3C7165501854}" destId="{2510A361-E072-46DD-8623-7A516DEBE584}" srcOrd="0" destOrd="0" presId="urn:microsoft.com/office/officeart/2005/8/layout/process1"/>
    <dgm:cxn modelId="{9746ABC3-3F67-43DE-BF48-97AC6669D7BE}" type="presParOf" srcId="{059018C6-38AC-4629-AC34-159F775FECFA}" destId="{7B958B3F-E6F6-4468-A953-F3652228EF91}" srcOrd="0" destOrd="0" presId="urn:microsoft.com/office/officeart/2005/8/layout/process1"/>
    <dgm:cxn modelId="{1492DD2B-8BAB-4A8C-8574-0B59D08EE198}" type="presParOf" srcId="{059018C6-38AC-4629-AC34-159F775FECFA}" destId="{3E265248-86B0-4B72-A771-A5D8715D2ACC}" srcOrd="1" destOrd="0" presId="urn:microsoft.com/office/officeart/2005/8/layout/process1"/>
    <dgm:cxn modelId="{B895FD6F-0143-4B33-B109-3F096E06B865}" type="presParOf" srcId="{3E265248-86B0-4B72-A771-A5D8715D2ACC}" destId="{8061C59B-3D5D-4604-B0EF-1C36643DCDD2}" srcOrd="0" destOrd="0" presId="urn:microsoft.com/office/officeart/2005/8/layout/process1"/>
    <dgm:cxn modelId="{AF0366D5-9188-492D-BADE-7372D675CD5D}" type="presParOf" srcId="{059018C6-38AC-4629-AC34-159F775FECFA}" destId="{679A0C6E-3D53-4101-9C2C-92FA64DC54F7}" srcOrd="2" destOrd="0" presId="urn:microsoft.com/office/officeart/2005/8/layout/process1"/>
    <dgm:cxn modelId="{80375ED6-B22A-4781-A6C9-67DA746AAFA6}" type="presParOf" srcId="{059018C6-38AC-4629-AC34-159F775FECFA}" destId="{2510A361-E072-46DD-8623-7A516DEBE584}" srcOrd="3" destOrd="0" presId="urn:microsoft.com/office/officeart/2005/8/layout/process1"/>
    <dgm:cxn modelId="{94DE426A-F70D-4096-9938-E8369FFF405E}" type="presParOf" srcId="{2510A361-E072-46DD-8623-7A516DEBE584}" destId="{F63E5B9C-3551-4040-8DEA-5B41554F90F8}" srcOrd="0" destOrd="0" presId="urn:microsoft.com/office/officeart/2005/8/layout/process1"/>
    <dgm:cxn modelId="{EDA44DAE-F6A3-4D94-BE62-960E81790CF6}" type="presParOf" srcId="{059018C6-38AC-4629-AC34-159F775FECFA}" destId="{1B3884BC-47A3-4A39-B0AE-E7C7A0E08F68}" srcOrd="4" destOrd="0" presId="urn:microsoft.com/office/officeart/2005/8/layout/process1"/>
    <dgm:cxn modelId="{58DEE59E-E13D-4CC3-A448-633D6754542C}" type="presParOf" srcId="{059018C6-38AC-4629-AC34-159F775FECFA}" destId="{09947CFC-8B41-470A-98BF-B6E2AD4FBCDB}" srcOrd="5" destOrd="0" presId="urn:microsoft.com/office/officeart/2005/8/layout/process1"/>
    <dgm:cxn modelId="{F5E0E981-7DD8-49CD-AE5B-918C44257EA2}" type="presParOf" srcId="{09947CFC-8B41-470A-98BF-B6E2AD4FBCDB}" destId="{4C20B321-BE0F-431F-BEBD-A38414A3F17F}" srcOrd="0" destOrd="0" presId="urn:microsoft.com/office/officeart/2005/8/layout/process1"/>
    <dgm:cxn modelId="{B2FA94E2-C6C2-4220-B75F-17EA9071D08B}" type="presParOf" srcId="{059018C6-38AC-4629-AC34-159F775FECFA}" destId="{7D3BE69F-4031-49AB-9EF1-D406800856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B96475-C04B-4AB7-98F6-DC63653602A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EE2C4036-7F59-4EEA-80D2-2BE3F41E1482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3BDDC67-2809-4411-976A-AC9EA576B579}" type="parTrans" cxnId="{59F6D174-5232-4B11-B5CE-9CEB15D16BEA}">
      <dgm:prSet/>
      <dgm:spPr/>
      <dgm:t>
        <a:bodyPr/>
        <a:lstStyle/>
        <a:p>
          <a:endParaRPr lang="en-US"/>
        </a:p>
      </dgm:t>
    </dgm:pt>
    <dgm:pt modelId="{15150922-83C7-4244-8E6E-323343932F51}" type="sibTrans" cxnId="{59F6D174-5232-4B11-B5CE-9CEB15D16BEA}">
      <dgm:prSet/>
      <dgm:spPr/>
      <dgm:t>
        <a:bodyPr/>
        <a:lstStyle/>
        <a:p>
          <a:endParaRPr lang="en-US"/>
        </a:p>
      </dgm:t>
    </dgm:pt>
    <dgm:pt modelId="{E0657A25-F3B5-423E-B631-107E790005D0}">
      <dgm:prSet phldrT="[Text]"/>
      <dgm:spPr/>
      <dgm:t>
        <a:bodyPr/>
        <a:lstStyle/>
        <a:p>
          <a:r>
            <a:rPr lang="en-US" dirty="0"/>
            <a:t>EDA; training data setup</a:t>
          </a:r>
        </a:p>
      </dgm:t>
    </dgm:pt>
    <dgm:pt modelId="{EA348685-5770-4C0E-8B7A-780464889A18}" type="parTrans" cxnId="{B3A6FE79-0E2F-42F4-9DAE-69427546F65A}">
      <dgm:prSet/>
      <dgm:spPr/>
      <dgm:t>
        <a:bodyPr/>
        <a:lstStyle/>
        <a:p>
          <a:endParaRPr lang="en-US"/>
        </a:p>
      </dgm:t>
    </dgm:pt>
    <dgm:pt modelId="{DE4F949F-AED1-4F14-88A2-F86A15EFE0DB}" type="sibTrans" cxnId="{B3A6FE79-0E2F-42F4-9DAE-69427546F65A}">
      <dgm:prSet/>
      <dgm:spPr/>
      <dgm:t>
        <a:bodyPr/>
        <a:lstStyle/>
        <a:p>
          <a:endParaRPr lang="en-US"/>
        </a:p>
      </dgm:t>
    </dgm:pt>
    <dgm:pt modelId="{BED927D2-A1FC-4E62-987C-387AD4BB1E85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399A0AC9-510E-4CAD-81B1-3E18961A1737}" type="parTrans" cxnId="{DE226CDF-F66F-4F52-8442-11ADB6130DA5}">
      <dgm:prSet/>
      <dgm:spPr/>
      <dgm:t>
        <a:bodyPr/>
        <a:lstStyle/>
        <a:p>
          <a:endParaRPr lang="en-US"/>
        </a:p>
      </dgm:t>
    </dgm:pt>
    <dgm:pt modelId="{7AFF1FEA-6FE7-4696-8F11-E629EF00A0E9}" type="sibTrans" cxnId="{DE226CDF-F66F-4F52-8442-11ADB6130DA5}">
      <dgm:prSet/>
      <dgm:spPr/>
      <dgm:t>
        <a:bodyPr/>
        <a:lstStyle/>
        <a:p>
          <a:endParaRPr lang="en-US"/>
        </a:p>
      </dgm:t>
    </dgm:pt>
    <dgm:pt modelId="{81BF7224-C8FB-4EE7-9421-CDC526156624}" type="pres">
      <dgm:prSet presAssocID="{18B96475-C04B-4AB7-98F6-DC63653602A2}" presName="Name0" presStyleCnt="0">
        <dgm:presLayoutVars>
          <dgm:dir/>
          <dgm:resizeHandles val="exact"/>
        </dgm:presLayoutVars>
      </dgm:prSet>
      <dgm:spPr/>
    </dgm:pt>
    <dgm:pt modelId="{1E19FEEA-4B33-42ED-A5A2-C8C2C37B6AC0}" type="pres">
      <dgm:prSet presAssocID="{EE2C4036-7F59-4EEA-80D2-2BE3F41E1482}" presName="node" presStyleLbl="node1" presStyleIdx="0" presStyleCnt="3">
        <dgm:presLayoutVars>
          <dgm:bulletEnabled val="1"/>
        </dgm:presLayoutVars>
      </dgm:prSet>
      <dgm:spPr/>
    </dgm:pt>
    <dgm:pt modelId="{89037DCE-4695-4B0C-A879-566E55D18B4E}" type="pres">
      <dgm:prSet presAssocID="{15150922-83C7-4244-8E6E-323343932F51}" presName="sibTrans" presStyleLbl="sibTrans2D1" presStyleIdx="0" presStyleCnt="2"/>
      <dgm:spPr/>
    </dgm:pt>
    <dgm:pt modelId="{745DD0E6-0DDA-49C2-B6BB-2586959FB16C}" type="pres">
      <dgm:prSet presAssocID="{15150922-83C7-4244-8E6E-323343932F51}" presName="connectorText" presStyleLbl="sibTrans2D1" presStyleIdx="0" presStyleCnt="2"/>
      <dgm:spPr/>
    </dgm:pt>
    <dgm:pt modelId="{4EEAC62B-65EC-44E8-AAB6-6572407B0794}" type="pres">
      <dgm:prSet presAssocID="{E0657A25-F3B5-423E-B631-107E790005D0}" presName="node" presStyleLbl="node1" presStyleIdx="1" presStyleCnt="3">
        <dgm:presLayoutVars>
          <dgm:bulletEnabled val="1"/>
        </dgm:presLayoutVars>
      </dgm:prSet>
      <dgm:spPr/>
    </dgm:pt>
    <dgm:pt modelId="{2F53B77D-D62C-4FA7-A381-DF7E16D863A3}" type="pres">
      <dgm:prSet presAssocID="{DE4F949F-AED1-4F14-88A2-F86A15EFE0DB}" presName="sibTrans" presStyleLbl="sibTrans2D1" presStyleIdx="1" presStyleCnt="2"/>
      <dgm:spPr/>
    </dgm:pt>
    <dgm:pt modelId="{01E2918B-766A-45AE-AF50-905D7A101316}" type="pres">
      <dgm:prSet presAssocID="{DE4F949F-AED1-4F14-88A2-F86A15EFE0DB}" presName="connectorText" presStyleLbl="sibTrans2D1" presStyleIdx="1" presStyleCnt="2"/>
      <dgm:spPr/>
    </dgm:pt>
    <dgm:pt modelId="{E6EFE30D-EEFF-4FFB-A2B1-17BF21D31DD5}" type="pres">
      <dgm:prSet presAssocID="{BED927D2-A1FC-4E62-987C-387AD4BB1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6728913E-990E-4421-A176-EF8D837C7729}" type="presOf" srcId="{BED927D2-A1FC-4E62-987C-387AD4BB1E85}" destId="{E6EFE30D-EEFF-4FFB-A2B1-17BF21D31DD5}" srcOrd="0" destOrd="0" presId="urn:microsoft.com/office/officeart/2005/8/layout/process1"/>
    <dgm:cxn modelId="{3964CA65-7061-4789-89FE-4948EBDB1EA3}" type="presOf" srcId="{DE4F949F-AED1-4F14-88A2-F86A15EFE0DB}" destId="{01E2918B-766A-45AE-AF50-905D7A101316}" srcOrd="1" destOrd="0" presId="urn:microsoft.com/office/officeart/2005/8/layout/process1"/>
    <dgm:cxn modelId="{D90FBD49-896F-497B-B257-0361BE1A5B8E}" type="presOf" srcId="{15150922-83C7-4244-8E6E-323343932F51}" destId="{745DD0E6-0DDA-49C2-B6BB-2586959FB16C}" srcOrd="1" destOrd="0" presId="urn:microsoft.com/office/officeart/2005/8/layout/process1"/>
    <dgm:cxn modelId="{59F6D174-5232-4B11-B5CE-9CEB15D16BEA}" srcId="{18B96475-C04B-4AB7-98F6-DC63653602A2}" destId="{EE2C4036-7F59-4EEA-80D2-2BE3F41E1482}" srcOrd="0" destOrd="0" parTransId="{C3BDDC67-2809-4411-976A-AC9EA576B579}" sibTransId="{15150922-83C7-4244-8E6E-323343932F51}"/>
    <dgm:cxn modelId="{B3A6FE79-0E2F-42F4-9DAE-69427546F65A}" srcId="{18B96475-C04B-4AB7-98F6-DC63653602A2}" destId="{E0657A25-F3B5-423E-B631-107E790005D0}" srcOrd="1" destOrd="0" parTransId="{EA348685-5770-4C0E-8B7A-780464889A18}" sibTransId="{DE4F949F-AED1-4F14-88A2-F86A15EFE0DB}"/>
    <dgm:cxn modelId="{242DA783-DB23-452E-9C25-9FD502B238B2}" type="presOf" srcId="{18B96475-C04B-4AB7-98F6-DC63653602A2}" destId="{81BF7224-C8FB-4EE7-9421-CDC526156624}" srcOrd="0" destOrd="0" presId="urn:microsoft.com/office/officeart/2005/8/layout/process1"/>
    <dgm:cxn modelId="{EDCCFD8A-E9A1-466A-B637-4A834451D676}" type="presOf" srcId="{15150922-83C7-4244-8E6E-323343932F51}" destId="{89037DCE-4695-4B0C-A879-566E55D18B4E}" srcOrd="0" destOrd="0" presId="urn:microsoft.com/office/officeart/2005/8/layout/process1"/>
    <dgm:cxn modelId="{B8099CBB-4490-4294-8810-75780A16E608}" type="presOf" srcId="{EE2C4036-7F59-4EEA-80D2-2BE3F41E1482}" destId="{1E19FEEA-4B33-42ED-A5A2-C8C2C37B6AC0}" srcOrd="0" destOrd="0" presId="urn:microsoft.com/office/officeart/2005/8/layout/process1"/>
    <dgm:cxn modelId="{DE226CDF-F66F-4F52-8442-11ADB6130DA5}" srcId="{18B96475-C04B-4AB7-98F6-DC63653602A2}" destId="{BED927D2-A1FC-4E62-987C-387AD4BB1E85}" srcOrd="2" destOrd="0" parTransId="{399A0AC9-510E-4CAD-81B1-3E18961A1737}" sibTransId="{7AFF1FEA-6FE7-4696-8F11-E629EF00A0E9}"/>
    <dgm:cxn modelId="{F6A8DCE9-A2B8-4052-B79F-AC6D1104ABD7}" type="presOf" srcId="{E0657A25-F3B5-423E-B631-107E790005D0}" destId="{4EEAC62B-65EC-44E8-AAB6-6572407B0794}" srcOrd="0" destOrd="0" presId="urn:microsoft.com/office/officeart/2005/8/layout/process1"/>
    <dgm:cxn modelId="{97B754EB-A064-4B13-8939-FE745072AC4F}" type="presOf" srcId="{DE4F949F-AED1-4F14-88A2-F86A15EFE0DB}" destId="{2F53B77D-D62C-4FA7-A381-DF7E16D863A3}" srcOrd="0" destOrd="0" presId="urn:microsoft.com/office/officeart/2005/8/layout/process1"/>
    <dgm:cxn modelId="{FEA7CC76-D4B5-4382-975E-157BD1FD1591}" type="presParOf" srcId="{81BF7224-C8FB-4EE7-9421-CDC526156624}" destId="{1E19FEEA-4B33-42ED-A5A2-C8C2C37B6AC0}" srcOrd="0" destOrd="0" presId="urn:microsoft.com/office/officeart/2005/8/layout/process1"/>
    <dgm:cxn modelId="{D59FE2AD-02B8-49FC-93F4-B9FA595C4206}" type="presParOf" srcId="{81BF7224-C8FB-4EE7-9421-CDC526156624}" destId="{89037DCE-4695-4B0C-A879-566E55D18B4E}" srcOrd="1" destOrd="0" presId="urn:microsoft.com/office/officeart/2005/8/layout/process1"/>
    <dgm:cxn modelId="{A6E22C30-0931-4C97-BDD7-C2A6942BD83E}" type="presParOf" srcId="{89037DCE-4695-4B0C-A879-566E55D18B4E}" destId="{745DD0E6-0DDA-49C2-B6BB-2586959FB16C}" srcOrd="0" destOrd="0" presId="urn:microsoft.com/office/officeart/2005/8/layout/process1"/>
    <dgm:cxn modelId="{77A178EA-79E7-4DEF-A6FE-67D3A3B90B1F}" type="presParOf" srcId="{81BF7224-C8FB-4EE7-9421-CDC526156624}" destId="{4EEAC62B-65EC-44E8-AAB6-6572407B0794}" srcOrd="2" destOrd="0" presId="urn:microsoft.com/office/officeart/2005/8/layout/process1"/>
    <dgm:cxn modelId="{9E094CF5-CE69-4CFE-BA56-E0E7BC5F92FA}" type="presParOf" srcId="{81BF7224-C8FB-4EE7-9421-CDC526156624}" destId="{2F53B77D-D62C-4FA7-A381-DF7E16D863A3}" srcOrd="3" destOrd="0" presId="urn:microsoft.com/office/officeart/2005/8/layout/process1"/>
    <dgm:cxn modelId="{85FB6E2B-1120-44B4-8903-1077865F0027}" type="presParOf" srcId="{2F53B77D-D62C-4FA7-A381-DF7E16D863A3}" destId="{01E2918B-766A-45AE-AF50-905D7A101316}" srcOrd="0" destOrd="0" presId="urn:microsoft.com/office/officeart/2005/8/layout/process1"/>
    <dgm:cxn modelId="{BA019522-3435-407E-B3A9-600300730149}" type="presParOf" srcId="{81BF7224-C8FB-4EE7-9421-CDC526156624}" destId="{E6EFE30D-EEFF-4FFB-A2B1-17BF21D31D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8B3F-E6F6-4468-A953-F3652228EF91}">
      <dsp:nvSpPr>
        <dsp:cNvPr id="0" name=""/>
        <dsp:cNvSpPr/>
      </dsp:nvSpPr>
      <dsp:spPr>
        <a:xfrm>
          <a:off x="10031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</a:p>
      </dsp:txBody>
      <dsp:txXfrm>
        <a:off x="23347" y="13316"/>
        <a:ext cx="2049964" cy="428023"/>
      </dsp:txXfrm>
    </dsp:sp>
    <dsp:sp modelId="{3E265248-86B0-4B72-A771-A5D8715D2ACC}">
      <dsp:nvSpPr>
        <dsp:cNvPr id="0" name=""/>
        <dsp:cNvSpPr/>
      </dsp:nvSpPr>
      <dsp:spPr>
        <a:xfrm>
          <a:off x="2332490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332490" y="114602"/>
        <a:ext cx="254685" cy="225449"/>
      </dsp:txXfrm>
    </dsp:sp>
    <dsp:sp modelId="{679A0C6E-3D53-4101-9C2C-92FA64DC54F7}">
      <dsp:nvSpPr>
        <dsp:cNvPr id="0" name=""/>
        <dsp:cNvSpPr/>
      </dsp:nvSpPr>
      <dsp:spPr>
        <a:xfrm>
          <a:off x="2917267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Analysis</a:t>
          </a:r>
        </a:p>
      </dsp:txBody>
      <dsp:txXfrm>
        <a:off x="2930583" y="13316"/>
        <a:ext cx="2049964" cy="428023"/>
      </dsp:txXfrm>
    </dsp:sp>
    <dsp:sp modelId="{2510A361-E072-46DD-8623-7A516DEBE584}">
      <dsp:nvSpPr>
        <dsp:cNvPr id="0" name=""/>
        <dsp:cNvSpPr/>
      </dsp:nvSpPr>
      <dsp:spPr>
        <a:xfrm>
          <a:off x="5239726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239726" y="114602"/>
        <a:ext cx="254685" cy="225449"/>
      </dsp:txXfrm>
    </dsp:sp>
    <dsp:sp modelId="{1B3884BC-47A3-4A39-B0AE-E7C7A0E08F68}">
      <dsp:nvSpPr>
        <dsp:cNvPr id="0" name=""/>
        <dsp:cNvSpPr/>
      </dsp:nvSpPr>
      <dsp:spPr>
        <a:xfrm>
          <a:off x="5824503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Balanced Team</a:t>
          </a:r>
        </a:p>
      </dsp:txBody>
      <dsp:txXfrm>
        <a:off x="5837819" y="13316"/>
        <a:ext cx="2049964" cy="428023"/>
      </dsp:txXfrm>
    </dsp:sp>
    <dsp:sp modelId="{09947CFC-8B41-470A-98BF-B6E2AD4FBCDB}">
      <dsp:nvSpPr>
        <dsp:cNvPr id="0" name=""/>
        <dsp:cNvSpPr/>
      </dsp:nvSpPr>
      <dsp:spPr>
        <a:xfrm>
          <a:off x="8146961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146961" y="114602"/>
        <a:ext cx="254685" cy="225449"/>
      </dsp:txXfrm>
    </dsp:sp>
    <dsp:sp modelId="{7D3BE69F-4031-49AB-9EF1-D40680085682}">
      <dsp:nvSpPr>
        <dsp:cNvPr id="0" name=""/>
        <dsp:cNvSpPr/>
      </dsp:nvSpPr>
      <dsp:spPr>
        <a:xfrm>
          <a:off x="8731739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Winning Team Simulation</a:t>
          </a:r>
        </a:p>
      </dsp:txBody>
      <dsp:txXfrm>
        <a:off x="8745055" y="13316"/>
        <a:ext cx="2049964" cy="428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8B3F-E6F6-4468-A953-F3652228EF91}">
      <dsp:nvSpPr>
        <dsp:cNvPr id="0" name=""/>
        <dsp:cNvSpPr/>
      </dsp:nvSpPr>
      <dsp:spPr>
        <a:xfrm>
          <a:off x="10031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</a:p>
      </dsp:txBody>
      <dsp:txXfrm>
        <a:off x="23347" y="13316"/>
        <a:ext cx="2049964" cy="428023"/>
      </dsp:txXfrm>
    </dsp:sp>
    <dsp:sp modelId="{3E265248-86B0-4B72-A771-A5D8715D2ACC}">
      <dsp:nvSpPr>
        <dsp:cNvPr id="0" name=""/>
        <dsp:cNvSpPr/>
      </dsp:nvSpPr>
      <dsp:spPr>
        <a:xfrm>
          <a:off x="2332490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332490" y="114602"/>
        <a:ext cx="254685" cy="225449"/>
      </dsp:txXfrm>
    </dsp:sp>
    <dsp:sp modelId="{679A0C6E-3D53-4101-9C2C-92FA64DC54F7}">
      <dsp:nvSpPr>
        <dsp:cNvPr id="0" name=""/>
        <dsp:cNvSpPr/>
      </dsp:nvSpPr>
      <dsp:spPr>
        <a:xfrm>
          <a:off x="2917267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Analysis</a:t>
          </a:r>
        </a:p>
      </dsp:txBody>
      <dsp:txXfrm>
        <a:off x="2930583" y="13316"/>
        <a:ext cx="2049964" cy="428023"/>
      </dsp:txXfrm>
    </dsp:sp>
    <dsp:sp modelId="{2510A361-E072-46DD-8623-7A516DEBE584}">
      <dsp:nvSpPr>
        <dsp:cNvPr id="0" name=""/>
        <dsp:cNvSpPr/>
      </dsp:nvSpPr>
      <dsp:spPr>
        <a:xfrm>
          <a:off x="5239726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239726" y="114602"/>
        <a:ext cx="254685" cy="225449"/>
      </dsp:txXfrm>
    </dsp:sp>
    <dsp:sp modelId="{1B3884BC-47A3-4A39-B0AE-E7C7A0E08F68}">
      <dsp:nvSpPr>
        <dsp:cNvPr id="0" name=""/>
        <dsp:cNvSpPr/>
      </dsp:nvSpPr>
      <dsp:spPr>
        <a:xfrm>
          <a:off x="5824503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Balanced Team</a:t>
          </a:r>
        </a:p>
      </dsp:txBody>
      <dsp:txXfrm>
        <a:off x="5837819" y="13316"/>
        <a:ext cx="2049964" cy="428023"/>
      </dsp:txXfrm>
    </dsp:sp>
    <dsp:sp modelId="{09947CFC-8B41-470A-98BF-B6E2AD4FBCDB}">
      <dsp:nvSpPr>
        <dsp:cNvPr id="0" name=""/>
        <dsp:cNvSpPr/>
      </dsp:nvSpPr>
      <dsp:spPr>
        <a:xfrm>
          <a:off x="8146961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146961" y="114602"/>
        <a:ext cx="254685" cy="225449"/>
      </dsp:txXfrm>
    </dsp:sp>
    <dsp:sp modelId="{7D3BE69F-4031-49AB-9EF1-D40680085682}">
      <dsp:nvSpPr>
        <dsp:cNvPr id="0" name=""/>
        <dsp:cNvSpPr/>
      </dsp:nvSpPr>
      <dsp:spPr>
        <a:xfrm>
          <a:off x="8731739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Winning Team Simulation</a:t>
          </a:r>
        </a:p>
      </dsp:txBody>
      <dsp:txXfrm>
        <a:off x="8745055" y="13316"/>
        <a:ext cx="2049964" cy="428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8B3F-E6F6-4468-A953-F3652228EF91}">
      <dsp:nvSpPr>
        <dsp:cNvPr id="0" name=""/>
        <dsp:cNvSpPr/>
      </dsp:nvSpPr>
      <dsp:spPr>
        <a:xfrm>
          <a:off x="10031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</a:p>
      </dsp:txBody>
      <dsp:txXfrm>
        <a:off x="23347" y="13316"/>
        <a:ext cx="2049964" cy="428023"/>
      </dsp:txXfrm>
    </dsp:sp>
    <dsp:sp modelId="{3E265248-86B0-4B72-A771-A5D8715D2ACC}">
      <dsp:nvSpPr>
        <dsp:cNvPr id="0" name=""/>
        <dsp:cNvSpPr/>
      </dsp:nvSpPr>
      <dsp:spPr>
        <a:xfrm>
          <a:off x="2332490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332490" y="114602"/>
        <a:ext cx="254685" cy="225449"/>
      </dsp:txXfrm>
    </dsp:sp>
    <dsp:sp modelId="{679A0C6E-3D53-4101-9C2C-92FA64DC54F7}">
      <dsp:nvSpPr>
        <dsp:cNvPr id="0" name=""/>
        <dsp:cNvSpPr/>
      </dsp:nvSpPr>
      <dsp:spPr>
        <a:xfrm>
          <a:off x="2917267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Analysis</a:t>
          </a:r>
        </a:p>
      </dsp:txBody>
      <dsp:txXfrm>
        <a:off x="2930583" y="13316"/>
        <a:ext cx="2049964" cy="428023"/>
      </dsp:txXfrm>
    </dsp:sp>
    <dsp:sp modelId="{2510A361-E072-46DD-8623-7A516DEBE584}">
      <dsp:nvSpPr>
        <dsp:cNvPr id="0" name=""/>
        <dsp:cNvSpPr/>
      </dsp:nvSpPr>
      <dsp:spPr>
        <a:xfrm>
          <a:off x="5239726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239726" y="114602"/>
        <a:ext cx="254685" cy="225449"/>
      </dsp:txXfrm>
    </dsp:sp>
    <dsp:sp modelId="{1B3884BC-47A3-4A39-B0AE-E7C7A0E08F68}">
      <dsp:nvSpPr>
        <dsp:cNvPr id="0" name=""/>
        <dsp:cNvSpPr/>
      </dsp:nvSpPr>
      <dsp:spPr>
        <a:xfrm>
          <a:off x="5824503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Balanced Team</a:t>
          </a:r>
        </a:p>
      </dsp:txBody>
      <dsp:txXfrm>
        <a:off x="5837819" y="13316"/>
        <a:ext cx="2049964" cy="428023"/>
      </dsp:txXfrm>
    </dsp:sp>
    <dsp:sp modelId="{09947CFC-8B41-470A-98BF-B6E2AD4FBCDB}">
      <dsp:nvSpPr>
        <dsp:cNvPr id="0" name=""/>
        <dsp:cNvSpPr/>
      </dsp:nvSpPr>
      <dsp:spPr>
        <a:xfrm>
          <a:off x="8146961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146961" y="114602"/>
        <a:ext cx="254685" cy="225449"/>
      </dsp:txXfrm>
    </dsp:sp>
    <dsp:sp modelId="{7D3BE69F-4031-49AB-9EF1-D40680085682}">
      <dsp:nvSpPr>
        <dsp:cNvPr id="0" name=""/>
        <dsp:cNvSpPr/>
      </dsp:nvSpPr>
      <dsp:spPr>
        <a:xfrm>
          <a:off x="8731739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Winning Team Simulation</a:t>
          </a:r>
        </a:p>
      </dsp:txBody>
      <dsp:txXfrm>
        <a:off x="8745055" y="13316"/>
        <a:ext cx="2049964" cy="428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8B3F-E6F6-4468-A953-F3652228EF91}">
      <dsp:nvSpPr>
        <dsp:cNvPr id="0" name=""/>
        <dsp:cNvSpPr/>
      </dsp:nvSpPr>
      <dsp:spPr>
        <a:xfrm>
          <a:off x="10031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</a:p>
      </dsp:txBody>
      <dsp:txXfrm>
        <a:off x="23347" y="13316"/>
        <a:ext cx="2049964" cy="428023"/>
      </dsp:txXfrm>
    </dsp:sp>
    <dsp:sp modelId="{3E265248-86B0-4B72-A771-A5D8715D2ACC}">
      <dsp:nvSpPr>
        <dsp:cNvPr id="0" name=""/>
        <dsp:cNvSpPr/>
      </dsp:nvSpPr>
      <dsp:spPr>
        <a:xfrm>
          <a:off x="2332490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332490" y="114602"/>
        <a:ext cx="254685" cy="225449"/>
      </dsp:txXfrm>
    </dsp:sp>
    <dsp:sp modelId="{679A0C6E-3D53-4101-9C2C-92FA64DC54F7}">
      <dsp:nvSpPr>
        <dsp:cNvPr id="0" name=""/>
        <dsp:cNvSpPr/>
      </dsp:nvSpPr>
      <dsp:spPr>
        <a:xfrm>
          <a:off x="2917267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Analysis</a:t>
          </a:r>
        </a:p>
      </dsp:txBody>
      <dsp:txXfrm>
        <a:off x="2930583" y="13316"/>
        <a:ext cx="2049964" cy="428023"/>
      </dsp:txXfrm>
    </dsp:sp>
    <dsp:sp modelId="{2510A361-E072-46DD-8623-7A516DEBE584}">
      <dsp:nvSpPr>
        <dsp:cNvPr id="0" name=""/>
        <dsp:cNvSpPr/>
      </dsp:nvSpPr>
      <dsp:spPr>
        <a:xfrm>
          <a:off x="5239726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239726" y="114602"/>
        <a:ext cx="254685" cy="225449"/>
      </dsp:txXfrm>
    </dsp:sp>
    <dsp:sp modelId="{1B3884BC-47A3-4A39-B0AE-E7C7A0E08F68}">
      <dsp:nvSpPr>
        <dsp:cNvPr id="0" name=""/>
        <dsp:cNvSpPr/>
      </dsp:nvSpPr>
      <dsp:spPr>
        <a:xfrm>
          <a:off x="5824503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Balanced Team</a:t>
          </a:r>
        </a:p>
      </dsp:txBody>
      <dsp:txXfrm>
        <a:off x="5837819" y="13316"/>
        <a:ext cx="2049964" cy="428023"/>
      </dsp:txXfrm>
    </dsp:sp>
    <dsp:sp modelId="{09947CFC-8B41-470A-98BF-B6E2AD4FBCDB}">
      <dsp:nvSpPr>
        <dsp:cNvPr id="0" name=""/>
        <dsp:cNvSpPr/>
      </dsp:nvSpPr>
      <dsp:spPr>
        <a:xfrm>
          <a:off x="8146961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146961" y="114602"/>
        <a:ext cx="254685" cy="225449"/>
      </dsp:txXfrm>
    </dsp:sp>
    <dsp:sp modelId="{7D3BE69F-4031-49AB-9EF1-D40680085682}">
      <dsp:nvSpPr>
        <dsp:cNvPr id="0" name=""/>
        <dsp:cNvSpPr/>
      </dsp:nvSpPr>
      <dsp:spPr>
        <a:xfrm>
          <a:off x="8731739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Winning Team Simulation</a:t>
          </a:r>
        </a:p>
      </dsp:txBody>
      <dsp:txXfrm>
        <a:off x="8745055" y="13316"/>
        <a:ext cx="2049964" cy="428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58B3F-E6F6-4468-A953-F3652228EF91}">
      <dsp:nvSpPr>
        <dsp:cNvPr id="0" name=""/>
        <dsp:cNvSpPr/>
      </dsp:nvSpPr>
      <dsp:spPr>
        <a:xfrm>
          <a:off x="10031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</a:p>
      </dsp:txBody>
      <dsp:txXfrm>
        <a:off x="23347" y="13316"/>
        <a:ext cx="2049964" cy="428023"/>
      </dsp:txXfrm>
    </dsp:sp>
    <dsp:sp modelId="{3E265248-86B0-4B72-A771-A5D8715D2ACC}">
      <dsp:nvSpPr>
        <dsp:cNvPr id="0" name=""/>
        <dsp:cNvSpPr/>
      </dsp:nvSpPr>
      <dsp:spPr>
        <a:xfrm>
          <a:off x="2332490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2332490" y="114602"/>
        <a:ext cx="254685" cy="225449"/>
      </dsp:txXfrm>
    </dsp:sp>
    <dsp:sp modelId="{679A0C6E-3D53-4101-9C2C-92FA64DC54F7}">
      <dsp:nvSpPr>
        <dsp:cNvPr id="0" name=""/>
        <dsp:cNvSpPr/>
      </dsp:nvSpPr>
      <dsp:spPr>
        <a:xfrm>
          <a:off x="2917267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Analysis</a:t>
          </a:r>
        </a:p>
      </dsp:txBody>
      <dsp:txXfrm>
        <a:off x="2930583" y="13316"/>
        <a:ext cx="2049964" cy="428023"/>
      </dsp:txXfrm>
    </dsp:sp>
    <dsp:sp modelId="{2510A361-E072-46DD-8623-7A516DEBE584}">
      <dsp:nvSpPr>
        <dsp:cNvPr id="0" name=""/>
        <dsp:cNvSpPr/>
      </dsp:nvSpPr>
      <dsp:spPr>
        <a:xfrm>
          <a:off x="5239726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5239726" y="114602"/>
        <a:ext cx="254685" cy="225449"/>
      </dsp:txXfrm>
    </dsp:sp>
    <dsp:sp modelId="{1B3884BC-47A3-4A39-B0AE-E7C7A0E08F68}">
      <dsp:nvSpPr>
        <dsp:cNvPr id="0" name=""/>
        <dsp:cNvSpPr/>
      </dsp:nvSpPr>
      <dsp:spPr>
        <a:xfrm>
          <a:off x="5824503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Balanced Team</a:t>
          </a:r>
        </a:p>
      </dsp:txBody>
      <dsp:txXfrm>
        <a:off x="5837819" y="13316"/>
        <a:ext cx="2049964" cy="428023"/>
      </dsp:txXfrm>
    </dsp:sp>
    <dsp:sp modelId="{09947CFC-8B41-470A-98BF-B6E2AD4FBCDB}">
      <dsp:nvSpPr>
        <dsp:cNvPr id="0" name=""/>
        <dsp:cNvSpPr/>
      </dsp:nvSpPr>
      <dsp:spPr>
        <a:xfrm>
          <a:off x="8146961" y="39452"/>
          <a:ext cx="363835" cy="3757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</dsp:txBody>
      <dsp:txXfrm>
        <a:off x="8146961" y="114602"/>
        <a:ext cx="254685" cy="225449"/>
      </dsp:txXfrm>
    </dsp:sp>
    <dsp:sp modelId="{7D3BE69F-4031-49AB-9EF1-D40680085682}">
      <dsp:nvSpPr>
        <dsp:cNvPr id="0" name=""/>
        <dsp:cNvSpPr/>
      </dsp:nvSpPr>
      <dsp:spPr>
        <a:xfrm>
          <a:off x="8731739" y="0"/>
          <a:ext cx="2076596" cy="454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Winning Team Simulation</a:t>
          </a:r>
        </a:p>
      </dsp:txBody>
      <dsp:txXfrm>
        <a:off x="8745055" y="13316"/>
        <a:ext cx="2049964" cy="4280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9FEEA-4B33-42ED-A5A2-C8C2C37B6AC0}">
      <dsp:nvSpPr>
        <dsp:cNvPr id="0" name=""/>
        <dsp:cNvSpPr/>
      </dsp:nvSpPr>
      <dsp:spPr>
        <a:xfrm>
          <a:off x="7143" y="0"/>
          <a:ext cx="2135187" cy="73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28775" y="21632"/>
        <a:ext cx="2091923" cy="695300"/>
      </dsp:txXfrm>
    </dsp:sp>
    <dsp:sp modelId="{89037DCE-4695-4B0C-A879-566E55D18B4E}">
      <dsp:nvSpPr>
        <dsp:cNvPr id="0" name=""/>
        <dsp:cNvSpPr/>
      </dsp:nvSpPr>
      <dsp:spPr>
        <a:xfrm>
          <a:off x="2355850" y="104518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55850" y="210423"/>
        <a:ext cx="316861" cy="317716"/>
      </dsp:txXfrm>
    </dsp:sp>
    <dsp:sp modelId="{4EEAC62B-65EC-44E8-AAB6-6572407B0794}">
      <dsp:nvSpPr>
        <dsp:cNvPr id="0" name=""/>
        <dsp:cNvSpPr/>
      </dsp:nvSpPr>
      <dsp:spPr>
        <a:xfrm>
          <a:off x="2996406" y="0"/>
          <a:ext cx="2135187" cy="73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EDA; training data setup</a:t>
          </a:r>
        </a:p>
      </dsp:txBody>
      <dsp:txXfrm>
        <a:off x="3018038" y="21632"/>
        <a:ext cx="2091923" cy="695300"/>
      </dsp:txXfrm>
    </dsp:sp>
    <dsp:sp modelId="{2F53B77D-D62C-4FA7-A381-DF7E16D863A3}">
      <dsp:nvSpPr>
        <dsp:cNvPr id="0" name=""/>
        <dsp:cNvSpPr/>
      </dsp:nvSpPr>
      <dsp:spPr>
        <a:xfrm>
          <a:off x="5345112" y="104518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45112" y="210423"/>
        <a:ext cx="316861" cy="317716"/>
      </dsp:txXfrm>
    </dsp:sp>
    <dsp:sp modelId="{E6EFE30D-EEFF-4FFB-A2B1-17BF21D31DD5}">
      <dsp:nvSpPr>
        <dsp:cNvPr id="0" name=""/>
        <dsp:cNvSpPr/>
      </dsp:nvSpPr>
      <dsp:spPr>
        <a:xfrm>
          <a:off x="5985668" y="0"/>
          <a:ext cx="2135187" cy="73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>
        <a:off x="6007300" y="21632"/>
        <a:ext cx="2091923" cy="695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1F65D-E883-4620-A830-B9A4E78903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78FFC-9073-4CC6-83CA-14C012F3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3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we’re about 7 games off (out of 82)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9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home wins – away wins; if teams win the same number of games either way, it would be zero (this doesn’t consider how many games they win in general though)</a:t>
            </a:r>
          </a:p>
          <a:p>
            <a:pPr marL="171450" indent="-171450">
              <a:buFontTx/>
              <a:buChar char="-"/>
            </a:pPr>
            <a:r>
              <a:rPr lang="en-US" dirty="0"/>
              <a:t>17-18 have similar findings as 16-17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Averaged -0.84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Averaged 2.92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home wins – away wins; if teams win the same number of games either way, it would be zero (this doesn’t consider how many games they win in general though)</a:t>
            </a:r>
          </a:p>
          <a:p>
            <a:pPr marL="171450" indent="-171450">
              <a:buFontTx/>
              <a:buChar char="-"/>
            </a:pPr>
            <a:r>
              <a:rPr lang="en-US" dirty="0"/>
              <a:t>17-18 have similar findings as 16-17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happened to Chicago Bulls and Miami Heat? Chicago was a bad team (22-60) but Miami was an ok team (39-43) – guess they just didn’t great fans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talk about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is actually about -1, meaning the losing teams on average have one more offensive rebounds than the winning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data; we had 2460 rows</a:t>
            </a:r>
          </a:p>
          <a:p>
            <a:r>
              <a:rPr lang="en-US" dirty="0"/>
              <a:t>Data prepared using SQL through a series of ranking, aggregating, and pivoting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some conclusion: need other info; more team dependent than generalizable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8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Assuming normal distribution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Fill </a:t>
            </a:r>
            <a:r>
              <a:rPr lang="en-US" dirty="0" err="1"/>
              <a:t>na’s</a:t>
            </a:r>
            <a:r>
              <a:rPr lang="en-US" dirty="0"/>
              <a:t>: 0 if didn’t player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Contribution = a composite score</a:t>
            </a:r>
          </a:p>
          <a:p>
            <a:pPr marL="171450" indent="-171450">
              <a:buFontTx/>
              <a:buChar char="-"/>
            </a:pPr>
            <a:r>
              <a:rPr lang="en-US" dirty="0"/>
              <a:t>Total team contribution = sum of player 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78FFC-9073-4CC6-83CA-14C012F3B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jpeg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eg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37853A4-DD93-426C-AAB0-5BDABCFD7EC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34094832"/>
              </p:ext>
            </p:extLst>
          </p:nvPr>
        </p:nvGraphicFramePr>
        <p:xfrm>
          <a:off x="686816" y="6387690"/>
          <a:ext cx="10818368" cy="4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37853A4-DD93-426C-AAB0-5BDABCFD7ECC}"/>
              </a:ext>
            </a:extLst>
          </p:cNvPr>
          <p:cNvGraphicFramePr/>
          <p:nvPr userDrawn="1"/>
        </p:nvGraphicFramePr>
        <p:xfrm>
          <a:off x="686816" y="6387690"/>
          <a:ext cx="10818368" cy="4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basketball">
            <a:extLst>
              <a:ext uri="{FF2B5EF4-FFF2-40B4-BE49-F238E27FC236}">
                <a16:creationId xmlns:a16="http://schemas.microsoft.com/office/drawing/2014/main" id="{566D039F-E2CE-402D-B8F5-2B3879F48B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0" y="6419774"/>
            <a:ext cx="410987" cy="4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37853A4-DD93-426C-AAB0-5BDABCFD7ECC}"/>
              </a:ext>
            </a:extLst>
          </p:cNvPr>
          <p:cNvGraphicFramePr/>
          <p:nvPr userDrawn="1"/>
        </p:nvGraphicFramePr>
        <p:xfrm>
          <a:off x="686816" y="6387690"/>
          <a:ext cx="10818368" cy="4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Image result for basketball">
            <a:extLst>
              <a:ext uri="{FF2B5EF4-FFF2-40B4-BE49-F238E27FC236}">
                <a16:creationId xmlns:a16="http://schemas.microsoft.com/office/drawing/2014/main" id="{8DD89B4A-B051-4FA2-872B-CB3FB10006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49" y="6419774"/>
            <a:ext cx="410987" cy="4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por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37853A4-DD93-426C-AAB0-5BDABCFD7ECC}"/>
              </a:ext>
            </a:extLst>
          </p:cNvPr>
          <p:cNvGraphicFramePr/>
          <p:nvPr userDrawn="1"/>
        </p:nvGraphicFramePr>
        <p:xfrm>
          <a:off x="686816" y="6387690"/>
          <a:ext cx="10818368" cy="4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Image result for basketball">
            <a:extLst>
              <a:ext uri="{FF2B5EF4-FFF2-40B4-BE49-F238E27FC236}">
                <a16:creationId xmlns:a16="http://schemas.microsoft.com/office/drawing/2014/main" id="{4A666E62-BAC3-4808-ACAF-222B68E787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20" y="6419774"/>
            <a:ext cx="410987" cy="4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0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37853A4-DD93-426C-AAB0-5BDABCFD7ECC}"/>
              </a:ext>
            </a:extLst>
          </p:cNvPr>
          <p:cNvGraphicFramePr/>
          <p:nvPr userDrawn="1"/>
        </p:nvGraphicFramePr>
        <p:xfrm>
          <a:off x="686816" y="6387690"/>
          <a:ext cx="10818368" cy="4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Image result for basketball">
            <a:extLst>
              <a:ext uri="{FF2B5EF4-FFF2-40B4-BE49-F238E27FC236}">
                <a16:creationId xmlns:a16="http://schemas.microsoft.com/office/drawing/2014/main" id="{3A7ADB17-DDCF-40A7-96BF-241B39D0C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68" y="6419774"/>
            <a:ext cx="410987" cy="41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51" r:id="rId7"/>
    <p:sldLayoutId id="2147483669" r:id="rId8"/>
    <p:sldLayoutId id="2147483653" r:id="rId9"/>
    <p:sldLayoutId id="2147483654" r:id="rId10"/>
    <p:sldLayoutId id="2147483655" r:id="rId11"/>
    <p:sldLayoutId id="2147483656" r:id="rId12"/>
    <p:sldLayoutId id="2147483660" r:id="rId13"/>
    <p:sldLayoutId id="2147483657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58" r:id="rId20"/>
    <p:sldLayoutId id="214748365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eg"/><Relationship Id="rId11" Type="http://schemas.openxmlformats.org/officeDocument/2006/relationships/diagramColors" Target="../diagrams/colors6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11.png"/><Relationship Id="rId9" Type="http://schemas.openxmlformats.org/officeDocument/2006/relationships/diagramLayout" Target="../diagrams/layout6.xml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E3A6-1682-4163-88B6-BA94A99D2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Winning an NBA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B4E15-CB1A-4E2C-85EE-849250566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Team</a:t>
            </a:r>
            <a:r>
              <a:rPr lang="en-US" dirty="0"/>
              <a:t>: </a:t>
            </a:r>
            <a:r>
              <a:rPr lang="en-US" i="1" dirty="0"/>
              <a:t>Significantly</a:t>
            </a:r>
            <a:r>
              <a:rPr lang="en-US" dirty="0"/>
              <a:t> Different</a:t>
            </a:r>
            <a:endParaRPr lang="en-US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Team Members</a:t>
            </a:r>
            <a:r>
              <a:rPr lang="en-US" dirty="0"/>
              <a:t>: Jacob Padden, Michael Sparkman, Jenny Tseng, </a:t>
            </a:r>
            <a:br>
              <a:rPr lang="en-US" dirty="0"/>
            </a:br>
            <a:r>
              <a:rPr lang="en-US" dirty="0"/>
              <a:t>Kelly Zhang, Grant Zhong</a:t>
            </a:r>
          </a:p>
        </p:txBody>
      </p:sp>
      <p:pic>
        <p:nvPicPr>
          <p:cNvPr id="1026" name="Picture 2" descr="Image result for basketball hoop">
            <a:extLst>
              <a:ext uri="{FF2B5EF4-FFF2-40B4-BE49-F238E27FC236}">
                <a16:creationId xmlns:a16="http://schemas.microsoft.com/office/drawing/2014/main" id="{3AAD93C7-817F-4123-AC13-CF839A03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31" y="4672831"/>
            <a:ext cx="2185169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4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CC74-C088-49D2-BCF8-D6B7ABBA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Simulation Approach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1955A-20D7-484F-892E-486016DA94EE}"/>
              </a:ext>
            </a:extLst>
          </p:cNvPr>
          <p:cNvSpPr/>
          <p:nvPr/>
        </p:nvSpPr>
        <p:spPr>
          <a:xfrm>
            <a:off x="2117558" y="5550064"/>
            <a:ext cx="7972927" cy="521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Tool: </a:t>
            </a:r>
            <a:r>
              <a:rPr lang="en-US" b="1" dirty="0">
                <a:solidFill>
                  <a:schemeClr val="tx1"/>
                </a:solidFill>
              </a:rPr>
              <a:t>Monte Carlo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06485-9940-461C-92F0-7993F8A902B4}"/>
              </a:ext>
            </a:extLst>
          </p:cNvPr>
          <p:cNvSpPr/>
          <p:nvPr/>
        </p:nvSpPr>
        <p:spPr>
          <a:xfrm>
            <a:off x="2117558" y="3676988"/>
            <a:ext cx="2598821" cy="1814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Trade scenario</a:t>
            </a:r>
            <a:r>
              <a:rPr lang="en-US" dirty="0">
                <a:solidFill>
                  <a:schemeClr val="tx1"/>
                </a:solidFill>
              </a:rPr>
              <a:t>: Two rosters, separated by a trade date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0F0961-5778-4400-AC45-C3B200D0CE95}"/>
              </a:ext>
            </a:extLst>
          </p:cNvPr>
          <p:cNvSpPr/>
          <p:nvPr/>
        </p:nvSpPr>
        <p:spPr>
          <a:xfrm>
            <a:off x="4804610" y="3676988"/>
            <a:ext cx="2598821" cy="1814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Player distributions</a:t>
            </a:r>
            <a:r>
              <a:rPr lang="en-US" dirty="0">
                <a:solidFill>
                  <a:schemeClr val="tx1"/>
                </a:solidFill>
              </a:rPr>
              <a:t>: In PTS, AST, REB, TOV, STL, BLK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5B55A-F059-462E-BC4F-BD8B46F7718A}"/>
              </a:ext>
            </a:extLst>
          </p:cNvPr>
          <p:cNvSpPr/>
          <p:nvPr/>
        </p:nvSpPr>
        <p:spPr>
          <a:xfrm>
            <a:off x="7491664" y="3676988"/>
            <a:ext cx="2598821" cy="1814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Player contribution</a:t>
            </a:r>
            <a:r>
              <a:rPr lang="en-US" dirty="0">
                <a:solidFill>
                  <a:schemeClr val="tx1"/>
                </a:solidFill>
              </a:rPr>
              <a:t>: Simulated based on distributions, considering injuries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5861EF2-D4D9-498C-894B-DC02887DD6FD}"/>
              </a:ext>
            </a:extLst>
          </p:cNvPr>
          <p:cNvSpPr/>
          <p:nvPr/>
        </p:nvSpPr>
        <p:spPr>
          <a:xfrm>
            <a:off x="2213810" y="2534653"/>
            <a:ext cx="7772400" cy="106813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team contribution</a:t>
            </a:r>
            <a:r>
              <a:rPr lang="en-US" dirty="0">
                <a:solidFill>
                  <a:schemeClr val="tx1"/>
                </a:solidFill>
              </a:rPr>
              <a:t>: Simulated based on team rosters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41C3FE-20B8-40CA-962D-CEE7B2D7A5D5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Look at Some Simulation Results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6D6DDC-A7B4-47E8-9028-3115461FCE1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 general, our simulations match reality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E429F1-F513-4352-9B56-442CE83D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1949"/>
            <a:ext cx="7956883" cy="33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14AA-0D64-4832-A4FB-8F11FBAF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Methodology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Three even teams generated from all-NBA and all-star teams with the following profiles: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100% all-star guards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100% all-star wings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100% all-star “</a:t>
            </a:r>
            <a:r>
              <a:rPr lang="en-US" dirty="0" err="1"/>
              <a:t>bigs</a:t>
            </a:r>
            <a:r>
              <a:rPr lang="en-US" dirty="0"/>
              <a:t>” (front courts)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Simulated competitions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327F26-F824-4589-9BE7-71627D80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87041"/>
              </p:ext>
            </p:extLst>
          </p:nvPr>
        </p:nvGraphicFramePr>
        <p:xfrm>
          <a:off x="6267115" y="3211095"/>
          <a:ext cx="4288590" cy="2180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11">
                  <a:extLst>
                    <a:ext uri="{9D8B030D-6E8A-4147-A177-3AD203B41FA5}">
                      <a16:colId xmlns:a16="http://schemas.microsoft.com/office/drawing/2014/main" val="2018180510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400662300"/>
                    </a:ext>
                  </a:extLst>
                </a:gridCol>
              </a:tblGrid>
              <a:tr h="350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injuries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41200"/>
                  </a:ext>
                </a:extLst>
              </a:tr>
              <a:tr h="604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Bigs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Bigs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882433"/>
                  </a:ext>
                </a:extLst>
              </a:tr>
              <a:tr h="604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Guards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Guards/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Wings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233732"/>
                  </a:ext>
                </a:extLst>
              </a:tr>
              <a:tr h="604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Wings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99519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CF57071-5336-4F87-97FA-5726D1E57B5C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Simulation Result to Test Hypothesis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72F1F8-F467-4BB7-8E2E-0649A8706FBC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“</a:t>
            </a:r>
            <a:r>
              <a:rPr lang="en-US" sz="3200" dirty="0" err="1"/>
              <a:t>Bigs</a:t>
            </a:r>
            <a:r>
              <a:rPr lang="en-US" sz="3200" dirty="0"/>
              <a:t>” are actually more consistent than guards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3F0157-28E5-406A-BF2C-C4B290CD927B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800599" cy="53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b="1" u="sng" dirty="0"/>
              <a:t>Results</a:t>
            </a:r>
            <a:endParaRPr lang="en-US" dirty="0"/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A54ECE53-7779-4318-ADDE-2330910D6BCA}"/>
              </a:ext>
            </a:extLst>
          </p:cNvPr>
          <p:cNvSpPr/>
          <p:nvPr/>
        </p:nvSpPr>
        <p:spPr>
          <a:xfrm rot="13412018">
            <a:off x="7122712" y="4439078"/>
            <a:ext cx="334944" cy="332023"/>
          </a:xfrm>
          <a:prstGeom prst="halfFrame">
            <a:avLst>
              <a:gd name="adj1" fmla="val 23045"/>
              <a:gd name="adj2" fmla="val 2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298FFDB-6727-445D-9145-D779E5645C48}"/>
              </a:ext>
            </a:extLst>
          </p:cNvPr>
          <p:cNvSpPr/>
          <p:nvPr/>
        </p:nvSpPr>
        <p:spPr>
          <a:xfrm rot="13412018">
            <a:off x="7122712" y="3878099"/>
            <a:ext cx="334944" cy="332023"/>
          </a:xfrm>
          <a:prstGeom prst="halfFrame">
            <a:avLst>
              <a:gd name="adj1" fmla="val 23045"/>
              <a:gd name="adj2" fmla="val 2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DE9BEC9D-62B8-4861-AD01-68B14A29C9D0}"/>
              </a:ext>
            </a:extLst>
          </p:cNvPr>
          <p:cNvSpPr/>
          <p:nvPr/>
        </p:nvSpPr>
        <p:spPr>
          <a:xfrm rot="13412018">
            <a:off x="9256312" y="3878098"/>
            <a:ext cx="334944" cy="332023"/>
          </a:xfrm>
          <a:prstGeom prst="halfFrame">
            <a:avLst>
              <a:gd name="adj1" fmla="val 23045"/>
              <a:gd name="adj2" fmla="val 2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1BD1D2F-DBC5-4108-9C28-7A069580E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532061"/>
              </p:ext>
            </p:extLst>
          </p:nvPr>
        </p:nvGraphicFramePr>
        <p:xfrm>
          <a:off x="1295401" y="2495505"/>
          <a:ext cx="9601196" cy="310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820">
                  <a:extLst>
                    <a:ext uri="{9D8B030D-6E8A-4147-A177-3AD203B41FA5}">
                      <a16:colId xmlns:a16="http://schemas.microsoft.com/office/drawing/2014/main" val="2083366209"/>
                    </a:ext>
                  </a:extLst>
                </a:gridCol>
                <a:gridCol w="4335376">
                  <a:extLst>
                    <a:ext uri="{9D8B030D-6E8A-4147-A177-3AD203B41FA5}">
                      <a16:colId xmlns:a16="http://schemas.microsoft.com/office/drawing/2014/main" val="45810971"/>
                    </a:ext>
                  </a:extLst>
                </a:gridCol>
              </a:tblGrid>
              <a:tr h="366266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94223"/>
                  </a:ext>
                </a:extLst>
              </a:tr>
              <a:tr h="614680">
                <a:tc rowSpan="4">
                  <a:txBody>
                    <a:bodyPr/>
                    <a:lstStyle/>
                    <a:p>
                      <a:r>
                        <a:rPr lang="en-US" dirty="0"/>
                        <a:t>The following attributes are more likely to lead to a winning team: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home-court advantage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Making more three-pointers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more offensive rebounds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350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56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0176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15653"/>
                  </a:ext>
                </a:extLst>
              </a:tr>
              <a:tr h="636078">
                <a:tc>
                  <a:txBody>
                    <a:bodyPr/>
                    <a:lstStyle/>
                    <a:p>
                      <a:r>
                        <a:rPr lang="en-US" dirty="0"/>
                        <a:t>A winning team has multiple players who contribute to the success of a game, rather than one star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078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Superstar guard is more important than a superstar front court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3192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1FE48DF-BB79-4450-B10F-B86585389E81}"/>
              </a:ext>
            </a:extLst>
          </p:cNvPr>
          <p:cNvSpPr/>
          <p:nvPr/>
        </p:nvSpPr>
        <p:spPr>
          <a:xfrm>
            <a:off x="896112" y="2865764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F5F44C-305F-4003-9176-FB3CBDE49C9C}"/>
              </a:ext>
            </a:extLst>
          </p:cNvPr>
          <p:cNvSpPr/>
          <p:nvPr/>
        </p:nvSpPr>
        <p:spPr>
          <a:xfrm>
            <a:off x="896112" y="4339733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6A8661-E3D5-41CC-BC9E-1E6ED1A99245}"/>
              </a:ext>
            </a:extLst>
          </p:cNvPr>
          <p:cNvSpPr/>
          <p:nvPr/>
        </p:nvSpPr>
        <p:spPr>
          <a:xfrm>
            <a:off x="896112" y="5011602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B4D4068B-540E-4163-8A9F-821283188A81}"/>
              </a:ext>
            </a:extLst>
          </p:cNvPr>
          <p:cNvSpPr/>
          <p:nvPr/>
        </p:nvSpPr>
        <p:spPr>
          <a:xfrm>
            <a:off x="8502123" y="4026569"/>
            <a:ext cx="344426" cy="2971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2B38CF9-B393-4690-B70F-71F5F3789A26}"/>
              </a:ext>
            </a:extLst>
          </p:cNvPr>
          <p:cNvSpPr/>
          <p:nvPr/>
        </p:nvSpPr>
        <p:spPr>
          <a:xfrm>
            <a:off x="8502123" y="4508897"/>
            <a:ext cx="344426" cy="2971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6852EAF-05A2-42EE-85C5-A4E13259FD06}"/>
              </a:ext>
            </a:extLst>
          </p:cNvPr>
          <p:cNvSpPr/>
          <p:nvPr/>
        </p:nvSpPr>
        <p:spPr>
          <a:xfrm>
            <a:off x="8517779" y="3769895"/>
            <a:ext cx="313115" cy="224590"/>
          </a:xfrm>
          <a:prstGeom prst="mathMin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F625E16D-3457-4C1C-963F-185BE24296C9}"/>
              </a:ext>
            </a:extLst>
          </p:cNvPr>
          <p:cNvSpPr/>
          <p:nvPr/>
        </p:nvSpPr>
        <p:spPr>
          <a:xfrm rot="18582699">
            <a:off x="8549825" y="3528404"/>
            <a:ext cx="249023" cy="127068"/>
          </a:xfrm>
          <a:prstGeom prst="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9217FE9A-9A88-47D2-B6FC-1641AD8F3FE8}"/>
              </a:ext>
            </a:extLst>
          </p:cNvPr>
          <p:cNvSpPr/>
          <p:nvPr/>
        </p:nvSpPr>
        <p:spPr>
          <a:xfrm>
            <a:off x="8502123" y="5126860"/>
            <a:ext cx="344426" cy="2971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5E473D-33EB-4E53-B9AC-15D558EF74B3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EE4E0E-3D43-4495-9B09-5D714066F0E8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We don’t know basketball that well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E1CC87-D74D-4DB7-9241-BA8B98BCEB69}"/>
              </a:ext>
            </a:extLst>
          </p:cNvPr>
          <p:cNvSpPr txBox="1">
            <a:spLocks/>
          </p:cNvSpPr>
          <p:nvPr/>
        </p:nvSpPr>
        <p:spPr>
          <a:xfrm>
            <a:off x="1295402" y="5734437"/>
            <a:ext cx="9601196" cy="491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…but we’ve dispelled many misconceptions…</a:t>
            </a:r>
          </a:p>
        </p:txBody>
      </p:sp>
    </p:spTree>
    <p:extLst>
      <p:ext uri="{BB962C8B-B14F-4D97-AF65-F5344CB8AC3E}">
        <p14:creationId xmlns:p14="http://schemas.microsoft.com/office/powerpoint/2010/main" val="9789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05ED-30E4-4407-838C-BCA26ABE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48745"/>
          </a:xfrm>
        </p:spPr>
        <p:txBody>
          <a:bodyPr>
            <a:normAutofit fontScale="90000"/>
          </a:bodyPr>
          <a:lstStyle/>
          <a:p>
            <a:r>
              <a:rPr lang="en-US" dirty="0"/>
              <a:t>Bonus!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73BB-893B-46E0-BD78-57EC03B24C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Approach</a:t>
            </a:r>
          </a:p>
          <a:p>
            <a:r>
              <a:rPr lang="en-US" dirty="0"/>
              <a:t>We took out each of the top 10 players in the running for MVP for 18-19 one at a time</a:t>
            </a:r>
          </a:p>
          <a:p>
            <a:r>
              <a:rPr lang="en-US" dirty="0"/>
              <a:t>At each turn, run simulation to determine how many more games the team would have lost without the player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D83D8-AA04-46F6-9243-76DA86F00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Results</a:t>
            </a:r>
          </a:p>
          <a:p>
            <a:r>
              <a:rPr lang="en-US" b="1" dirty="0"/>
              <a:t>Who actually won</a:t>
            </a:r>
            <a:r>
              <a:rPr lang="en-US" dirty="0"/>
              <a:t>: Giannis (19 additional games lost without him)</a:t>
            </a:r>
          </a:p>
          <a:p>
            <a:r>
              <a:rPr lang="en-US" b="1" dirty="0"/>
              <a:t>Who should’ve won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James Harden: </a:t>
            </a:r>
            <a:r>
              <a:rPr lang="en-US" sz="2800" dirty="0"/>
              <a:t>22</a:t>
            </a:r>
          </a:p>
          <a:p>
            <a:pPr lvl="1"/>
            <a:r>
              <a:rPr lang="en-US" dirty="0"/>
              <a:t>Paul George: </a:t>
            </a:r>
            <a:r>
              <a:rPr lang="en-US" sz="2800" dirty="0"/>
              <a:t>23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4E8CAB-0203-4C8B-B10B-7D33B4B9D3FA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Who should’ve won the MVP?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6FF9DB-7E1C-4895-966F-BC99278EA506}"/>
              </a:ext>
            </a:extLst>
          </p:cNvPr>
          <p:cNvSpPr txBox="1">
            <a:spLocks/>
          </p:cNvSpPr>
          <p:nvPr/>
        </p:nvSpPr>
        <p:spPr>
          <a:xfrm>
            <a:off x="1295402" y="5734437"/>
            <a:ext cx="9601196" cy="491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 possibilities are endless with our simulation toolkit</a:t>
            </a:r>
          </a:p>
        </p:txBody>
      </p:sp>
    </p:spTree>
    <p:extLst>
      <p:ext uri="{BB962C8B-B14F-4D97-AF65-F5344CB8AC3E}">
        <p14:creationId xmlns:p14="http://schemas.microsoft.com/office/powerpoint/2010/main" val="56586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253C-B698-49C5-B4A3-432048AD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0436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E63-278E-4EDB-ACEF-A2D1ED3C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28" name="Picture 4" descr="Image result for python logo">
            <a:extLst>
              <a:ext uri="{FF2B5EF4-FFF2-40B4-BE49-F238E27FC236}">
                <a16:creationId xmlns:a16="http://schemas.microsoft.com/office/drawing/2014/main" id="{F9278934-8882-4D5C-BEB6-0F0257FC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723" y="4056864"/>
            <a:ext cx="722617" cy="7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racle sql logo">
            <a:extLst>
              <a:ext uri="{FF2B5EF4-FFF2-40B4-BE49-F238E27FC236}">
                <a16:creationId xmlns:a16="http://schemas.microsoft.com/office/drawing/2014/main" id="{86EB25C8-334B-4DDB-AC48-465D5F6A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37" y="3724643"/>
            <a:ext cx="656925" cy="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cikit learn logo">
            <a:extLst>
              <a:ext uri="{FF2B5EF4-FFF2-40B4-BE49-F238E27FC236}">
                <a16:creationId xmlns:a16="http://schemas.microsoft.com/office/drawing/2014/main" id="{9C2EEB13-15A6-4EA6-A3FD-67E0DB38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34" y="4140270"/>
            <a:ext cx="1032459" cy="55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8C7BDD4-6275-42E5-B40B-92C51DF18956}"/>
              </a:ext>
            </a:extLst>
          </p:cNvPr>
          <p:cNvGrpSpPr/>
          <p:nvPr/>
        </p:nvGrpSpPr>
        <p:grpSpPr>
          <a:xfrm>
            <a:off x="1361678" y="3203767"/>
            <a:ext cx="1084217" cy="1685739"/>
            <a:chOff x="1317411" y="2957038"/>
            <a:chExt cx="1084217" cy="1685739"/>
          </a:xfrm>
        </p:grpSpPr>
        <p:pic>
          <p:nvPicPr>
            <p:cNvPr id="1038" name="Picture 14" descr="Image result for nba">
              <a:extLst>
                <a:ext uri="{FF2B5EF4-FFF2-40B4-BE49-F238E27FC236}">
                  <a16:creationId xmlns:a16="http://schemas.microsoft.com/office/drawing/2014/main" id="{F6AFACB9-3CC2-4E77-8FEF-C888D7E1FD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58" r="28555"/>
            <a:stretch/>
          </p:blipFill>
          <p:spPr bwMode="auto">
            <a:xfrm>
              <a:off x="1317411" y="2957038"/>
              <a:ext cx="1084217" cy="130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FD7D5B-A00A-4EEF-BACD-20221307E817}"/>
                </a:ext>
              </a:extLst>
            </p:cNvPr>
            <p:cNvSpPr txBox="1"/>
            <p:nvPr/>
          </p:nvSpPr>
          <p:spPr>
            <a:xfrm>
              <a:off x="1538129" y="4273445"/>
              <a:ext cx="642781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b="1" i="1" dirty="0"/>
                <a:t>API</a:t>
              </a:r>
            </a:p>
          </p:txBody>
        </p:sp>
      </p:grpSp>
      <p:pic>
        <p:nvPicPr>
          <p:cNvPr id="1042" name="Picture 18" descr="Image result for pandas logo python">
            <a:extLst>
              <a:ext uri="{FF2B5EF4-FFF2-40B4-BE49-F238E27FC236}">
                <a16:creationId xmlns:a16="http://schemas.microsoft.com/office/drawing/2014/main" id="{A9829901-E094-44E0-AEED-198D222E0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8" t="18288" r="20761" b="18442"/>
          <a:stretch/>
        </p:blipFill>
        <p:spPr bwMode="auto">
          <a:xfrm>
            <a:off x="8277998" y="3311786"/>
            <a:ext cx="853272" cy="6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F2E2962-865D-4A41-9198-F6330DC06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449610"/>
              </p:ext>
            </p:extLst>
          </p:nvPr>
        </p:nvGraphicFramePr>
        <p:xfrm>
          <a:off x="2032000" y="5399768"/>
          <a:ext cx="8128000" cy="738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14BE377D-B234-480C-A6CC-760A3989C0B9}"/>
              </a:ext>
            </a:extLst>
          </p:cNvPr>
          <p:cNvSpPr/>
          <p:nvPr/>
        </p:nvSpPr>
        <p:spPr>
          <a:xfrm>
            <a:off x="2601473" y="2901922"/>
            <a:ext cx="237744" cy="2257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BA1EC-CBE0-4DCC-99BF-3E8932402C9E}"/>
              </a:ext>
            </a:extLst>
          </p:cNvPr>
          <p:cNvGrpSpPr/>
          <p:nvPr/>
        </p:nvGrpSpPr>
        <p:grpSpPr>
          <a:xfrm>
            <a:off x="3012443" y="2955231"/>
            <a:ext cx="1532284" cy="693712"/>
            <a:chOff x="711776" y="4508421"/>
            <a:chExt cx="1532284" cy="6937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B5674F-C12D-4F46-A078-33B36CBA4C67}"/>
                </a:ext>
              </a:extLst>
            </p:cNvPr>
            <p:cNvSpPr/>
            <p:nvPr/>
          </p:nvSpPr>
          <p:spPr>
            <a:xfrm>
              <a:off x="711776" y="4558915"/>
              <a:ext cx="1532284" cy="592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8D0FC7-2C7D-4A3F-96F7-7F634A1B3E7E}"/>
                </a:ext>
              </a:extLst>
            </p:cNvPr>
            <p:cNvSpPr txBox="1"/>
            <p:nvPr/>
          </p:nvSpPr>
          <p:spPr>
            <a:xfrm>
              <a:off x="729772" y="4508421"/>
              <a:ext cx="1496293" cy="693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/>
                <a:t>3 seasons of game data by team (3x2460x29)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62C378-ED3B-43C1-8FD1-116E108CEA1A}"/>
              </a:ext>
            </a:extLst>
          </p:cNvPr>
          <p:cNvGrpSpPr/>
          <p:nvPr/>
        </p:nvGrpSpPr>
        <p:grpSpPr>
          <a:xfrm>
            <a:off x="2964317" y="3687511"/>
            <a:ext cx="1645922" cy="693712"/>
            <a:chOff x="2288656" y="4508421"/>
            <a:chExt cx="1645922" cy="69371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121AD6D-94DF-4572-9B0F-1FBE77F4DCAC}"/>
                </a:ext>
              </a:extLst>
            </p:cNvPr>
            <p:cNvSpPr/>
            <p:nvPr/>
          </p:nvSpPr>
          <p:spPr>
            <a:xfrm>
              <a:off x="2345475" y="4558915"/>
              <a:ext cx="1532284" cy="592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BDAB4F-8C08-4E69-BC30-9CA05302441D}"/>
                </a:ext>
              </a:extLst>
            </p:cNvPr>
            <p:cNvSpPr txBox="1"/>
            <p:nvPr/>
          </p:nvSpPr>
          <p:spPr>
            <a:xfrm>
              <a:off x="2288656" y="4508421"/>
              <a:ext cx="1645922" cy="693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/>
                <a:t>Game data by player (26101x27)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9ADA8B-5670-4A1E-96F1-87CFA3DA9F8E}"/>
              </a:ext>
            </a:extLst>
          </p:cNvPr>
          <p:cNvGrpSpPr/>
          <p:nvPr/>
        </p:nvGrpSpPr>
        <p:grpSpPr>
          <a:xfrm>
            <a:off x="2964317" y="4419791"/>
            <a:ext cx="1645922" cy="693712"/>
            <a:chOff x="3985532" y="4524463"/>
            <a:chExt cx="1645922" cy="69371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D537CB-4761-48F5-83ED-19223ED05033}"/>
                </a:ext>
              </a:extLst>
            </p:cNvPr>
            <p:cNvSpPr/>
            <p:nvPr/>
          </p:nvSpPr>
          <p:spPr>
            <a:xfrm>
              <a:off x="4042351" y="4574957"/>
              <a:ext cx="1532284" cy="5927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C60CCC-0659-41F1-8720-A5E5787F0707}"/>
                </a:ext>
              </a:extLst>
            </p:cNvPr>
            <p:cNvSpPr txBox="1"/>
            <p:nvPr/>
          </p:nvSpPr>
          <p:spPr>
            <a:xfrm>
              <a:off x="3985532" y="4524463"/>
              <a:ext cx="1645922" cy="6937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/>
                <a:t>Basic player info </a:t>
              </a:r>
              <a:br>
                <a:rPr lang="en-US" sz="1200" dirty="0"/>
              </a:br>
              <a:r>
                <a:rPr lang="en-US" sz="1200" dirty="0"/>
                <a:t>(536x30)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2FBEC9-ED7D-466E-A148-2149A3F6567D}"/>
              </a:ext>
            </a:extLst>
          </p:cNvPr>
          <p:cNvSpPr/>
          <p:nvPr/>
        </p:nvSpPr>
        <p:spPr>
          <a:xfrm>
            <a:off x="4924929" y="2977610"/>
            <a:ext cx="4957008" cy="2163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databricks spark">
            <a:extLst>
              <a:ext uri="{FF2B5EF4-FFF2-40B4-BE49-F238E27FC236}">
                <a16:creationId xmlns:a16="http://schemas.microsoft.com/office/drawing/2014/main" id="{238E05A8-7D63-48CB-B8AF-0289F24B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07" y="2474457"/>
            <a:ext cx="1542365" cy="10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upyter notebook">
            <a:extLst>
              <a:ext uri="{FF2B5EF4-FFF2-40B4-BE49-F238E27FC236}">
                <a16:creationId xmlns:a16="http://schemas.microsoft.com/office/drawing/2014/main" id="{2F0AFB2B-6969-44A0-B212-B9055AC1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21" y="3727063"/>
            <a:ext cx="576642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611A4F-72EC-4E21-862E-077AA14F0CF4}"/>
              </a:ext>
            </a:extLst>
          </p:cNvPr>
          <p:cNvSpPr/>
          <p:nvPr/>
        </p:nvSpPr>
        <p:spPr>
          <a:xfrm>
            <a:off x="7579488" y="3157326"/>
            <a:ext cx="3385704" cy="178796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088FEC-BFA8-4C43-BFDD-64A4DB2D021C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Home Court Advantage: Season 17-18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22201-8FCB-4750-94DE-236CCAB72571}"/>
              </a:ext>
            </a:extLst>
          </p:cNvPr>
          <p:cNvSpPr txBox="1">
            <a:spLocks/>
          </p:cNvSpPr>
          <p:nvPr/>
        </p:nvSpPr>
        <p:spPr>
          <a:xfrm>
            <a:off x="1295402" y="1636295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 results are largely in line with expectations, with minor outliers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ACE405-BFAE-430E-9348-55470953E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13438"/>
              </p:ext>
            </p:extLst>
          </p:nvPr>
        </p:nvGraphicFramePr>
        <p:xfrm>
          <a:off x="1138989" y="2422358"/>
          <a:ext cx="9994231" cy="3689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389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 Season 17-18, Offensive Rebounds Also Not Indicative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…of a winning team, which actually averaged fewer offensive rebounds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3275E-E619-46AD-8B85-67EF71122651}"/>
              </a:ext>
            </a:extLst>
          </p:cNvPr>
          <p:cNvSpPr/>
          <p:nvPr/>
        </p:nvSpPr>
        <p:spPr>
          <a:xfrm>
            <a:off x="6248030" y="3429680"/>
            <a:ext cx="498044" cy="227095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DC6E6C-3901-40D6-B63D-E34E0D5FB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906809"/>
              </p:ext>
            </p:extLst>
          </p:nvPr>
        </p:nvGraphicFramePr>
        <p:xfrm>
          <a:off x="1295402" y="2423432"/>
          <a:ext cx="9601196" cy="3656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7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Defensive Rebounds Clearly Important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…in Season 17-18, with the winning team averaging almost three additional ones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560796C-C58C-41F6-B900-7B73474F7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504890"/>
              </p:ext>
            </p:extLst>
          </p:nvPr>
        </p:nvGraphicFramePr>
        <p:xfrm>
          <a:off x="1295402" y="2426816"/>
          <a:ext cx="9601196" cy="357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8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5B9E72E-CAE8-4625-9E9C-3564FF942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90766"/>
              </p:ext>
            </p:extLst>
          </p:nvPr>
        </p:nvGraphicFramePr>
        <p:xfrm>
          <a:off x="1295401" y="2495505"/>
          <a:ext cx="9601196" cy="310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820">
                  <a:extLst>
                    <a:ext uri="{9D8B030D-6E8A-4147-A177-3AD203B41FA5}">
                      <a16:colId xmlns:a16="http://schemas.microsoft.com/office/drawing/2014/main" val="2083366209"/>
                    </a:ext>
                  </a:extLst>
                </a:gridCol>
                <a:gridCol w="4335376">
                  <a:extLst>
                    <a:ext uri="{9D8B030D-6E8A-4147-A177-3AD203B41FA5}">
                      <a16:colId xmlns:a16="http://schemas.microsoft.com/office/drawing/2014/main" val="45810971"/>
                    </a:ext>
                  </a:extLst>
                </a:gridCol>
              </a:tblGrid>
              <a:tr h="366266">
                <a:tc>
                  <a:txBody>
                    <a:bodyPr/>
                    <a:lstStyle/>
                    <a:p>
                      <a:r>
                        <a:rPr lang="en-US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Approach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94223"/>
                  </a:ext>
                </a:extLst>
              </a:tr>
              <a:tr h="1453893">
                <a:tc>
                  <a:txBody>
                    <a:bodyPr/>
                    <a:lstStyle/>
                    <a:p>
                      <a:r>
                        <a:rPr lang="en-US" dirty="0"/>
                        <a:t>The following attributes are more likely to lead to a winning team: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</a:t>
                      </a:r>
                      <a:r>
                        <a:rPr lang="en-US" b="1" dirty="0"/>
                        <a:t>home-court advantage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Making more </a:t>
                      </a:r>
                      <a:r>
                        <a:rPr lang="en-US" b="1" dirty="0"/>
                        <a:t>three-pointers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Getting more </a:t>
                      </a:r>
                      <a:r>
                        <a:rPr lang="en-US" b="1" dirty="0"/>
                        <a:t>offensive rebounds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 analysis in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35072"/>
                  </a:ext>
                </a:extLst>
              </a:tr>
              <a:tr h="636078">
                <a:tc>
                  <a:txBody>
                    <a:bodyPr/>
                    <a:lstStyle/>
                    <a:p>
                      <a:r>
                        <a:rPr lang="en-US" dirty="0"/>
                        <a:t>A winning team has </a:t>
                      </a:r>
                      <a:r>
                        <a:rPr lang="en-US" b="1" dirty="0"/>
                        <a:t>multiple players</a:t>
                      </a:r>
                      <a:r>
                        <a:rPr lang="en-US" dirty="0"/>
                        <a:t> who contribute to the success of a game, rather than one star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logistic regression to predict win/lose with a team’s top seven scorers’ 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078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Superstar guard is more important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than a superstar front court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 Monte Carlos simulations to obtain winning percentages by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319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840A426-5C42-45E7-AAF4-17C18C8A471E}"/>
              </a:ext>
            </a:extLst>
          </p:cNvPr>
          <p:cNvSpPr/>
          <p:nvPr/>
        </p:nvSpPr>
        <p:spPr>
          <a:xfrm>
            <a:off x="896112" y="2865764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A9A728-C098-4FEC-A5D6-60BDFB472313}"/>
              </a:ext>
            </a:extLst>
          </p:cNvPr>
          <p:cNvSpPr/>
          <p:nvPr/>
        </p:nvSpPr>
        <p:spPr>
          <a:xfrm>
            <a:off x="896112" y="4339733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622598-78C9-492D-9B07-C60CCFCDD823}"/>
              </a:ext>
            </a:extLst>
          </p:cNvPr>
          <p:cNvSpPr/>
          <p:nvPr/>
        </p:nvSpPr>
        <p:spPr>
          <a:xfrm>
            <a:off x="896112" y="5011602"/>
            <a:ext cx="344426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0D505F-855B-4323-A390-16308852B9CD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Makes a Winning Basketball Team?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062DE4-5F08-4364-AC7D-C520C3AA4894}"/>
              </a:ext>
            </a:extLst>
          </p:cNvPr>
          <p:cNvSpPr txBox="1">
            <a:spLocks/>
          </p:cNvSpPr>
          <p:nvPr/>
        </p:nvSpPr>
        <p:spPr>
          <a:xfrm>
            <a:off x="1295402" y="1636295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We set out to help NBA team managers and coaches to improve their team performance</a:t>
            </a:r>
          </a:p>
        </p:txBody>
      </p:sp>
    </p:spTree>
    <p:extLst>
      <p:ext uri="{BB962C8B-B14F-4D97-AF65-F5344CB8AC3E}">
        <p14:creationId xmlns:p14="http://schemas.microsoft.com/office/powerpoint/2010/main" val="1230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 Season 18-19, Offensive Rebounds Show Same Importance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 with winning team again averaged fewer offensive rebounds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3275E-E619-46AD-8B85-67EF71122651}"/>
              </a:ext>
            </a:extLst>
          </p:cNvPr>
          <p:cNvSpPr/>
          <p:nvPr/>
        </p:nvSpPr>
        <p:spPr>
          <a:xfrm>
            <a:off x="6488662" y="2993706"/>
            <a:ext cx="498044" cy="2823411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B02B17-7175-4429-BA0A-BE8076FFE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0941"/>
              </p:ext>
            </p:extLst>
          </p:nvPr>
        </p:nvGraphicFramePr>
        <p:xfrm>
          <a:off x="1295401" y="2435796"/>
          <a:ext cx="9601195" cy="3724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65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Defensive Rebounds Also Important in 18-19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…with the winning team averaging 2.9 additional ones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7C63A4-54A5-49C0-B6F6-43827FE74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520703"/>
              </p:ext>
            </p:extLst>
          </p:nvPr>
        </p:nvGraphicFramePr>
        <p:xfrm>
          <a:off x="1295401" y="2451838"/>
          <a:ext cx="9601195" cy="366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513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60EFDD-A250-488D-84D3-35EA7A1E5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786117"/>
              </p:ext>
            </p:extLst>
          </p:nvPr>
        </p:nvGraphicFramePr>
        <p:xfrm>
          <a:off x="1074820" y="2406316"/>
          <a:ext cx="10014282" cy="364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1088FEC-BFA8-4C43-BFDD-64A4DB2D021C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Home Court Advantage: Season 16-17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22201-8FCB-4750-94DE-236CCAB72571}"/>
              </a:ext>
            </a:extLst>
          </p:cNvPr>
          <p:cNvSpPr txBox="1">
            <a:spLocks/>
          </p:cNvSpPr>
          <p:nvPr/>
        </p:nvSpPr>
        <p:spPr>
          <a:xfrm>
            <a:off x="1295402" y="1636295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We looked at how many more games teams win when they’re at home vs. away; the results from the 16-17 season coincide with our hypothesis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E00A2F-7557-4EB0-9C45-FACA2443E29D}"/>
              </a:ext>
            </a:extLst>
          </p:cNvPr>
          <p:cNvSpPr/>
          <p:nvPr/>
        </p:nvSpPr>
        <p:spPr>
          <a:xfrm>
            <a:off x="625638" y="6015790"/>
            <a:ext cx="4285738" cy="240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Note(s): See appendix for Season 17-18</a:t>
            </a:r>
          </a:p>
        </p:txBody>
      </p:sp>
    </p:spTree>
    <p:extLst>
      <p:ext uri="{BB962C8B-B14F-4D97-AF65-F5344CB8AC3E}">
        <p14:creationId xmlns:p14="http://schemas.microsoft.com/office/powerpoint/2010/main" val="35816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234080-BAFB-4560-B03E-97AB731AA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80423"/>
              </p:ext>
            </p:extLst>
          </p:nvPr>
        </p:nvGraphicFramePr>
        <p:xfrm>
          <a:off x="1295402" y="2429418"/>
          <a:ext cx="9757610" cy="369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8640E2D-70A6-4EF4-A5E2-D8B9BC9D428C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Home Court Advantage: Season 18-19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9AFB8E-0C19-40A3-839B-45C8B9A78AEC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 18-19 season has largely the same pattern, with two outliers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D8E42C-B716-40ED-9907-B1CEE2B43B72}"/>
              </a:ext>
            </a:extLst>
          </p:cNvPr>
          <p:cNvSpPr/>
          <p:nvPr/>
        </p:nvSpPr>
        <p:spPr>
          <a:xfrm>
            <a:off x="625638" y="6015790"/>
            <a:ext cx="4285738" cy="240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Note(s): See appendix for Season 17-18</a:t>
            </a:r>
          </a:p>
        </p:txBody>
      </p:sp>
    </p:spTree>
    <p:extLst>
      <p:ext uri="{BB962C8B-B14F-4D97-AF65-F5344CB8AC3E}">
        <p14:creationId xmlns:p14="http://schemas.microsoft.com/office/powerpoint/2010/main" val="335685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F5CCDB-2012-461A-815A-D2EAD09A7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3785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4D78ED3-C627-4DF2-8E32-26F52C39041F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Three Pointers Do Help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98E59E-CEC8-430D-B968-2C568CC151A0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 with winning games, but two pointers are more important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AA106ED-94E0-4757-BCFD-505ACEE1FA8A}"/>
              </a:ext>
            </a:extLst>
          </p:cNvPr>
          <p:cNvSpPr/>
          <p:nvPr/>
        </p:nvSpPr>
        <p:spPr>
          <a:xfrm>
            <a:off x="4068427" y="3302113"/>
            <a:ext cx="2017791" cy="933827"/>
          </a:xfrm>
          <a:prstGeom prst="wedgeRoundRectCallout">
            <a:avLst>
              <a:gd name="adj1" fmla="val -71537"/>
              <a:gd name="adj2" fmla="val 105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80% of the winning teams had better 2-pt FG%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A598970-FB2E-4186-B969-00203747527D}"/>
              </a:ext>
            </a:extLst>
          </p:cNvPr>
          <p:cNvSpPr/>
          <p:nvPr/>
        </p:nvSpPr>
        <p:spPr>
          <a:xfrm>
            <a:off x="8488027" y="3217086"/>
            <a:ext cx="2017791" cy="933827"/>
          </a:xfrm>
          <a:prstGeom prst="wedgeRoundRectCallout">
            <a:avLst>
              <a:gd name="adj1" fmla="val -71537"/>
              <a:gd name="adj2" fmla="val 105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71% of the winning teams had better 3-pt FG%</a:t>
            </a:r>
          </a:p>
        </p:txBody>
      </p:sp>
    </p:spTree>
    <p:extLst>
      <p:ext uri="{BB962C8B-B14F-4D97-AF65-F5344CB8AC3E}">
        <p14:creationId xmlns:p14="http://schemas.microsoft.com/office/powerpoint/2010/main" val="42942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1AD96E-396F-433A-B6FD-E876E23F6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056385"/>
              </p:ext>
            </p:extLst>
          </p:nvPr>
        </p:nvGraphicFramePr>
        <p:xfrm>
          <a:off x="1350796" y="2426368"/>
          <a:ext cx="9449550" cy="3493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Offensive Rebounds Are Not Indicative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... of a winning team, disproving our hypothesis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0538617-7B61-4106-93EC-65A85291B354}"/>
              </a:ext>
            </a:extLst>
          </p:cNvPr>
          <p:cNvSpPr/>
          <p:nvPr/>
        </p:nvSpPr>
        <p:spPr>
          <a:xfrm>
            <a:off x="7444908" y="2878735"/>
            <a:ext cx="3574640" cy="1503938"/>
          </a:xfrm>
          <a:prstGeom prst="wedgeRoundRectCallout">
            <a:avLst>
              <a:gd name="adj1" fmla="val -73018"/>
              <a:gd name="adj2" fmla="val -105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difference between the winning team’s offensive rebound and that of the losing team has a mostly normal distribution centered around zero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3275E-E619-46AD-8B85-67EF71122651}"/>
              </a:ext>
            </a:extLst>
          </p:cNvPr>
          <p:cNvSpPr/>
          <p:nvPr/>
        </p:nvSpPr>
        <p:spPr>
          <a:xfrm>
            <a:off x="5991356" y="3071999"/>
            <a:ext cx="498044" cy="249804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8539A8-51B1-4D02-8351-24BE97E63246}"/>
              </a:ext>
            </a:extLst>
          </p:cNvPr>
          <p:cNvSpPr/>
          <p:nvPr/>
        </p:nvSpPr>
        <p:spPr>
          <a:xfrm>
            <a:off x="625637" y="6063916"/>
            <a:ext cx="5630783" cy="1998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Note(s): See appendix for Season 17-18 and 18-19, which yielded the same conclusion</a:t>
            </a:r>
          </a:p>
        </p:txBody>
      </p:sp>
    </p:spTree>
    <p:extLst>
      <p:ext uri="{BB962C8B-B14F-4D97-AF65-F5344CB8AC3E}">
        <p14:creationId xmlns:p14="http://schemas.microsoft.com/office/powerpoint/2010/main" val="426508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1BDF9C-3C4E-4A14-A443-0A24322503D8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Defensive Rebounds are More Important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C3052-02CF-49D3-B01D-0711E48F2FCD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…with a distribution averaging slightly above zero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5AD5AE7-3980-446B-9EB0-9BA1296CA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06329"/>
              </p:ext>
            </p:extLst>
          </p:nvPr>
        </p:nvGraphicFramePr>
        <p:xfrm>
          <a:off x="1443790" y="2412075"/>
          <a:ext cx="9372598" cy="365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EBFFBC-AAEC-45D7-8092-391E3EBCA66D}"/>
              </a:ext>
            </a:extLst>
          </p:cNvPr>
          <p:cNvSpPr/>
          <p:nvPr/>
        </p:nvSpPr>
        <p:spPr>
          <a:xfrm>
            <a:off x="625637" y="6063916"/>
            <a:ext cx="5630783" cy="1998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Note(s): See appendix for Season 17-18 and 18-19, which yielded the same conclusion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38617-7B61-4106-93EC-65A85291B354}"/>
              </a:ext>
            </a:extLst>
          </p:cNvPr>
          <p:cNvSpPr/>
          <p:nvPr/>
        </p:nvSpPr>
        <p:spPr>
          <a:xfrm>
            <a:off x="7195685" y="2861086"/>
            <a:ext cx="3574640" cy="11299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average, the winning team has two additional defensive rebounds compared to the losing team</a:t>
            </a:r>
          </a:p>
        </p:txBody>
      </p:sp>
    </p:spTree>
    <p:extLst>
      <p:ext uri="{BB962C8B-B14F-4D97-AF65-F5344CB8AC3E}">
        <p14:creationId xmlns:p14="http://schemas.microsoft.com/office/powerpoint/2010/main" val="416481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E9D5BA-F699-480C-A065-1D2DA54E8F36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Preparation to Test Star Player Importance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C58BE5-B57E-46DC-85CE-D38B5026D45F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We used each team’s top seven contributions in each game to predict whether a team would win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F251DD-AE94-45F6-8D43-41DBCBA2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04668"/>
              </p:ext>
            </p:extLst>
          </p:nvPr>
        </p:nvGraphicFramePr>
        <p:xfrm>
          <a:off x="815341" y="2511926"/>
          <a:ext cx="10561317" cy="34717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50639">
                  <a:extLst>
                    <a:ext uri="{9D8B030D-6E8A-4147-A177-3AD203B41FA5}">
                      <a16:colId xmlns:a16="http://schemas.microsoft.com/office/drawing/2014/main" val="4278399386"/>
                    </a:ext>
                  </a:extLst>
                </a:gridCol>
                <a:gridCol w="855380">
                  <a:extLst>
                    <a:ext uri="{9D8B030D-6E8A-4147-A177-3AD203B41FA5}">
                      <a16:colId xmlns:a16="http://schemas.microsoft.com/office/drawing/2014/main" val="839503849"/>
                    </a:ext>
                  </a:extLst>
                </a:gridCol>
                <a:gridCol w="1086681">
                  <a:extLst>
                    <a:ext uri="{9D8B030D-6E8A-4147-A177-3AD203B41FA5}">
                      <a16:colId xmlns:a16="http://schemas.microsoft.com/office/drawing/2014/main" val="3656690039"/>
                    </a:ext>
                  </a:extLst>
                </a:gridCol>
                <a:gridCol w="995034">
                  <a:extLst>
                    <a:ext uri="{9D8B030D-6E8A-4147-A177-3AD203B41FA5}">
                      <a16:colId xmlns:a16="http://schemas.microsoft.com/office/drawing/2014/main" val="275964410"/>
                    </a:ext>
                  </a:extLst>
                </a:gridCol>
                <a:gridCol w="1243791">
                  <a:extLst>
                    <a:ext uri="{9D8B030D-6E8A-4147-A177-3AD203B41FA5}">
                      <a16:colId xmlns:a16="http://schemas.microsoft.com/office/drawing/2014/main" val="1564383762"/>
                    </a:ext>
                  </a:extLst>
                </a:gridCol>
                <a:gridCol w="1060495">
                  <a:extLst>
                    <a:ext uri="{9D8B030D-6E8A-4147-A177-3AD203B41FA5}">
                      <a16:colId xmlns:a16="http://schemas.microsoft.com/office/drawing/2014/main" val="1051234837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341433063"/>
                    </a:ext>
                  </a:extLst>
                </a:gridCol>
                <a:gridCol w="1021218">
                  <a:extLst>
                    <a:ext uri="{9D8B030D-6E8A-4147-A177-3AD203B41FA5}">
                      <a16:colId xmlns:a16="http://schemas.microsoft.com/office/drawing/2014/main" val="17281346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568635053"/>
                    </a:ext>
                  </a:extLst>
                </a:gridCol>
                <a:gridCol w="1322346">
                  <a:extLst>
                    <a:ext uri="{9D8B030D-6E8A-4147-A177-3AD203B41FA5}">
                      <a16:colId xmlns:a16="http://schemas.microsoft.com/office/drawing/2014/main" val="1357151487"/>
                    </a:ext>
                  </a:extLst>
                </a:gridCol>
              </a:tblGrid>
              <a:tr h="28931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Contribution to Total Team Points (in %)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584" marR="100584" marT="9525" marB="0" anchor="ctr"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34096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GameID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Win-Lose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Team 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First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Second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Third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Fourth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Fifth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Sixth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Seventh Player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78233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631342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017387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3007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20.35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91424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984755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83598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88572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719145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70533"/>
                  </a:ext>
                </a:extLst>
              </a:tr>
              <a:tr h="289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10.53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9525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3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83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4A4B93-B71B-482A-A566-88B4FE9778B6}"/>
              </a:ext>
            </a:extLst>
          </p:cNvPr>
          <p:cNvSpPr txBox="1">
            <a:spLocks/>
          </p:cNvSpPr>
          <p:nvPr/>
        </p:nvSpPr>
        <p:spPr>
          <a:xfrm>
            <a:off x="1295402" y="976714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Our Surprise…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A17B42-D04F-439F-96B4-8F816F0FFEFB}"/>
              </a:ext>
            </a:extLst>
          </p:cNvPr>
          <p:cNvSpPr txBox="1">
            <a:spLocks/>
          </p:cNvSpPr>
          <p:nvPr/>
        </p:nvSpPr>
        <p:spPr>
          <a:xfrm>
            <a:off x="1295402" y="1630877"/>
            <a:ext cx="9601196" cy="6541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 logistic regression results indicate scoring percentages do not matter at all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4DD8DA-9FF4-4231-8B05-A6E7FFE3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63851"/>
              </p:ext>
            </p:extLst>
          </p:nvPr>
        </p:nvGraphicFramePr>
        <p:xfrm>
          <a:off x="1700462" y="2668002"/>
          <a:ext cx="4411579" cy="327744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4402">
                  <a:extLst>
                    <a:ext uri="{9D8B030D-6E8A-4147-A177-3AD203B41FA5}">
                      <a16:colId xmlns:a16="http://schemas.microsoft.com/office/drawing/2014/main" val="2337556190"/>
                    </a:ext>
                  </a:extLst>
                </a:gridCol>
                <a:gridCol w="1535415">
                  <a:extLst>
                    <a:ext uri="{9D8B030D-6E8A-4147-A177-3AD203B41FA5}">
                      <a16:colId xmlns:a16="http://schemas.microsoft.com/office/drawing/2014/main" val="2245462784"/>
                    </a:ext>
                  </a:extLst>
                </a:gridCol>
                <a:gridCol w="1441762">
                  <a:extLst>
                    <a:ext uri="{9D8B030D-6E8A-4147-A177-3AD203B41FA5}">
                      <a16:colId xmlns:a16="http://schemas.microsoft.com/office/drawing/2014/main" val="992028780"/>
                    </a:ext>
                  </a:extLst>
                </a:gridCol>
              </a:tblGrid>
              <a:tr h="36416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Coefficient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P-Value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6347124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Intercept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-1.6252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277671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First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0.0219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507335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Second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0.0091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700441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Third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-0.0179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5888151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Fourth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576922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Fifth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-0.0215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0.542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52798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Sixth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0.0524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274491"/>
                  </a:ext>
                </a:extLst>
              </a:tr>
              <a:tr h="36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Seventh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0.0629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47015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08B310A-FF58-4F3B-A66F-07F03CB6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74707"/>
              </p:ext>
            </p:extLst>
          </p:nvPr>
        </p:nvGraphicFramePr>
        <p:xfrm>
          <a:off x="7119674" y="3244001"/>
          <a:ext cx="3447066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3533">
                  <a:extLst>
                    <a:ext uri="{9D8B030D-6E8A-4147-A177-3AD203B41FA5}">
                      <a16:colId xmlns:a16="http://schemas.microsoft.com/office/drawing/2014/main" val="2133099510"/>
                    </a:ext>
                  </a:extLst>
                </a:gridCol>
                <a:gridCol w="1723533">
                  <a:extLst>
                    <a:ext uri="{9D8B030D-6E8A-4147-A177-3AD203B41FA5}">
                      <a16:colId xmlns:a16="http://schemas.microsoft.com/office/drawing/2014/main" val="314050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Accuracy</a:t>
                      </a:r>
                    </a:p>
                  </a:txBody>
                  <a:tcPr marL="38779" marR="387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 marL="38779" marR="38779"/>
                </a:tc>
                <a:extLst>
                  <a:ext uri="{0D108BD9-81ED-4DB2-BD59-A6C34878D82A}">
                    <a16:rowId xmlns:a16="http://schemas.microsoft.com/office/drawing/2014/main" val="4159271483"/>
                  </a:ext>
                </a:extLst>
              </a:tr>
            </a:tbl>
          </a:graphicData>
        </a:graphic>
      </p:graphicFrame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5130B31-E229-4381-BE0A-2748626F2C43}"/>
              </a:ext>
            </a:extLst>
          </p:cNvPr>
          <p:cNvSpPr/>
          <p:nvPr/>
        </p:nvSpPr>
        <p:spPr>
          <a:xfrm>
            <a:off x="7260724" y="4702527"/>
            <a:ext cx="3249673" cy="1242924"/>
          </a:xfrm>
          <a:prstGeom prst="wedgeRoundRectCallout">
            <a:avLst>
              <a:gd name="adj1" fmla="val -71537"/>
              <a:gd name="adj2" fmla="val 105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significant coefficient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if anything, the first scoring player does need to score more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C141B63-E6CC-4B04-9D18-676CF3191F0E}"/>
              </a:ext>
            </a:extLst>
          </p:cNvPr>
          <p:cNvSpPr/>
          <p:nvPr/>
        </p:nvSpPr>
        <p:spPr>
          <a:xfrm>
            <a:off x="8510521" y="3777521"/>
            <a:ext cx="2017791" cy="579833"/>
          </a:xfrm>
          <a:prstGeom prst="wedgeRoundRectCallout">
            <a:avLst>
              <a:gd name="adj1" fmla="val 23145"/>
              <a:gd name="adj2" fmla="val -660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Essentially random</a:t>
            </a:r>
          </a:p>
        </p:txBody>
      </p:sp>
    </p:spTree>
    <p:extLst>
      <p:ext uri="{BB962C8B-B14F-4D97-AF65-F5344CB8AC3E}">
        <p14:creationId xmlns:p14="http://schemas.microsoft.com/office/powerpoint/2010/main" val="174624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1744</TotalTime>
  <Words>1340</Words>
  <Application>Microsoft Office PowerPoint</Application>
  <PresentationFormat>Widescreen</PresentationFormat>
  <Paragraphs>300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Wingdings</vt:lpstr>
      <vt:lpstr>Organic</vt:lpstr>
      <vt:lpstr>Winning an NBA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Simulation Approach</vt:lpstr>
      <vt:lpstr>PowerPoint Presentation</vt:lpstr>
      <vt:lpstr>PowerPoint Presentation</vt:lpstr>
      <vt:lpstr>PowerPoint Presentation</vt:lpstr>
      <vt:lpstr>Bonus!</vt:lpstr>
      <vt:lpstr>Appendix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an NBA Season</dc:title>
  <dc:creator>Jenny Tseng</dc:creator>
  <cp:lastModifiedBy>Jenny Tseng</cp:lastModifiedBy>
  <cp:revision>65</cp:revision>
  <dcterms:created xsi:type="dcterms:W3CDTF">2019-10-27T02:29:09Z</dcterms:created>
  <dcterms:modified xsi:type="dcterms:W3CDTF">2019-12-04T22:06:27Z</dcterms:modified>
</cp:coreProperties>
</file>