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9461DC0A-7E57-4E53-B7A3-8BEC8817F108}"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61DC0A-7E57-4E53-B7A3-8BEC8817F108}"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61DC0A-7E57-4E53-B7A3-8BEC8817F108}"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9461DC0A-7E57-4E53-B7A3-8BEC8817F108}"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9461DC0A-7E57-4E53-B7A3-8BEC8817F108}" type="datetimeFigureOut">
              <a:rPr lang="it-IT" smtClean="0"/>
              <a:t>27/10/2020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9461DC0A-7E57-4E53-B7A3-8BEC8817F108}" type="datetimeFigureOut">
              <a:rPr lang="it-IT" smtClean="0"/>
              <a:t>27/10/2020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9461DC0A-7E57-4E53-B7A3-8BEC8817F108}" type="datetimeFigureOut">
              <a:rPr lang="it-IT" smtClean="0"/>
              <a:t>27/10/2020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9461DC0A-7E57-4E53-B7A3-8BEC8817F108}" type="datetimeFigureOut">
              <a:rPr lang="it-IT" smtClean="0"/>
              <a:t>27/10/2020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9461DC0A-7E57-4E53-B7A3-8BEC8817F108}" type="datetimeFigureOut">
              <a:rPr lang="it-IT" smtClean="0"/>
              <a:t>27/10/2020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9461DC0A-7E57-4E53-B7A3-8BEC8817F108}" type="datetimeFigureOut">
              <a:rPr lang="it-IT" smtClean="0"/>
              <a:t>27/10/2020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9461DC0A-7E57-4E53-B7A3-8BEC8817F108}" type="datetimeFigureOut">
              <a:rPr lang="it-IT" smtClean="0"/>
              <a:t>27/10/2020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F5516D96-626E-488A-A4A8-2C76F6562AEE}" type="slidenum">
              <a:rPr lang="it-IT" smtClean="0"/>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1DC0A-7E57-4E53-B7A3-8BEC8817F108}" type="datetimeFigureOut">
              <a:rPr lang="it-IT" smtClean="0"/>
              <a:t>27/10/2020</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16D96-626E-488A-A4A8-2C76F6562AEE}" type="slidenum">
              <a:rPr lang="it-IT" smtClean="0"/>
              <a:t>‹#›</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Office Queue Management</a:t>
            </a:r>
          </a:p>
        </p:txBody>
      </p:sp>
      <p:sp>
        <p:nvSpPr>
          <p:cNvPr id="3" name="Sottotitolo 2"/>
          <p:cNvSpPr>
            <a:spLocks noGrp="1"/>
          </p:cNvSpPr>
          <p:nvPr>
            <p:ph type="subTitle" idx="1"/>
          </p:nvPr>
        </p:nvSpPr>
        <p:spPr/>
        <p:txBody>
          <a:bodyPr/>
          <a:lstStyle/>
          <a:p>
            <a:r>
              <a:rPr lang="it-IT" dirty="0"/>
              <a:t>Team 6 </a:t>
            </a:r>
          </a:p>
          <a:p>
            <a:r>
              <a:rPr lang="it-IT" dirty="0"/>
              <a:t>Sprint Retrospective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Review</a:t>
            </a:r>
          </a:p>
        </p:txBody>
      </p:sp>
      <p:sp>
        <p:nvSpPr>
          <p:cNvPr id="3" name="Segnaposto contenuto 2"/>
          <p:cNvSpPr>
            <a:spLocks noGrp="1"/>
          </p:cNvSpPr>
          <p:nvPr>
            <p:ph idx="1"/>
          </p:nvPr>
        </p:nvSpPr>
        <p:spPr/>
        <p:txBody>
          <a:bodyPr>
            <a:normAutofit fontScale="92500" lnSpcReduction="20000"/>
          </a:bodyPr>
          <a:lstStyle/>
          <a:p>
            <a:pPr marL="0" indent="0">
              <a:buNone/>
            </a:pPr>
            <a:r>
              <a:rPr lang="it-IT" dirty="0"/>
              <a:t>Sprint:</a:t>
            </a:r>
          </a:p>
          <a:p>
            <a:r>
              <a:rPr lang="it-IT" dirty="0"/>
              <a:t>Following stories implemented:</a:t>
            </a:r>
          </a:p>
          <a:p>
            <a:pPr lvl="1"/>
            <a:r>
              <a:rPr lang="it-IT" dirty="0"/>
              <a:t>booking tickets by the customers </a:t>
            </a:r>
          </a:p>
          <a:p>
            <a:pPr lvl="1"/>
            <a:r>
              <a:rPr lang="en-US" dirty="0"/>
              <a:t>calling a ticket to be served in a specific counter by Officer</a:t>
            </a:r>
          </a:p>
          <a:p>
            <a:pPr lvl="1"/>
            <a:r>
              <a:rPr lang="it-IT" dirty="0"/>
              <a:t>Notifying the customers once they are called to the counter </a:t>
            </a:r>
          </a:p>
          <a:p>
            <a:pPr lvl="1"/>
            <a:r>
              <a:rPr lang="it-IT" dirty="0"/>
              <a:t>configuring the counters</a:t>
            </a:r>
          </a:p>
          <a:p>
            <a:r>
              <a:rPr lang="it-IT" dirty="0"/>
              <a:t>Feedback:</a:t>
            </a:r>
          </a:p>
          <a:p>
            <a:pPr lvl="1"/>
            <a:r>
              <a:rPr lang="it-IT" b="1" dirty="0"/>
              <a:t>Positive:</a:t>
            </a:r>
            <a:r>
              <a:rPr lang="it-IT" dirty="0"/>
              <a:t> Suitable User Interface</a:t>
            </a:r>
          </a:p>
          <a:p>
            <a:pPr lvl="1"/>
            <a:r>
              <a:rPr lang="it-IT" b="1" dirty="0"/>
              <a:t>Negative:</a:t>
            </a:r>
            <a:r>
              <a:rPr lang="it-IT" dirty="0"/>
              <a:t> Text on the Buttons are small</a:t>
            </a:r>
            <a:endParaRPr lang="it-IT"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Process</a:t>
            </a:r>
          </a:p>
        </p:txBody>
      </p:sp>
      <p:sp>
        <p:nvSpPr>
          <p:cNvPr id="3" name="Segnaposto contenuto 2"/>
          <p:cNvSpPr>
            <a:spLocks noGrp="1"/>
          </p:cNvSpPr>
          <p:nvPr>
            <p:ph idx="1"/>
          </p:nvPr>
        </p:nvSpPr>
        <p:spPr>
          <a:xfrm>
            <a:off x="457200" y="1417638"/>
            <a:ext cx="8229600" cy="5035698"/>
          </a:xfrm>
        </p:spPr>
        <p:txBody>
          <a:bodyPr>
            <a:normAutofit fontScale="92500" lnSpcReduction="10000"/>
          </a:bodyPr>
          <a:lstStyle/>
          <a:p>
            <a:r>
              <a:rPr lang="it-IT" dirty="0"/>
              <a:t>Number of stories committed/done: 4/3</a:t>
            </a:r>
          </a:p>
          <a:p>
            <a:r>
              <a:rPr lang="it-IT" dirty="0"/>
              <a:t>Total points committed/done: 15/10</a:t>
            </a:r>
          </a:p>
          <a:p>
            <a:r>
              <a:rPr lang="it-IT" dirty="0"/>
              <a:t>Number of hours planned/spent: 36/49</a:t>
            </a:r>
          </a:p>
          <a:p>
            <a:r>
              <a:rPr lang="it-IT" dirty="0"/>
              <a:t>Hours per task: 5.4 (avg), </a:t>
            </a:r>
          </a:p>
          <a:p>
            <a:endParaRPr lang="it-IT" dirty="0"/>
          </a:p>
          <a:p>
            <a:endParaRPr lang="it-IT" dirty="0"/>
          </a:p>
          <a:p>
            <a:endParaRPr lang="it-IT" dirty="0"/>
          </a:p>
          <a:p>
            <a:endParaRPr lang="it-IT" dirty="0"/>
          </a:p>
          <a:p>
            <a:endParaRPr lang="it-IT" dirty="0"/>
          </a:p>
          <a:p>
            <a:r>
              <a:rPr lang="it-IT" dirty="0"/>
              <a:t>Total task estimation error ratio: 0.73</a:t>
            </a:r>
          </a:p>
          <a:p>
            <a:pPr marL="0" indent="0">
              <a:buNone/>
            </a:pPr>
            <a:endParaRPr lang="it-IT" dirty="0"/>
          </a:p>
        </p:txBody>
      </p:sp>
      <p:graphicFrame>
        <p:nvGraphicFramePr>
          <p:cNvPr id="4" name="Tabella 3"/>
          <p:cNvGraphicFramePr>
            <a:graphicFrameLocks noGrp="1"/>
          </p:cNvGraphicFramePr>
          <p:nvPr>
            <p:extLst>
              <p:ext uri="{D42A27DB-BD31-4B8C-83A1-F6EECF244321}">
                <p14:modId xmlns:p14="http://schemas.microsoft.com/office/powerpoint/2010/main" val="293829743"/>
              </p:ext>
            </p:extLst>
          </p:nvPr>
        </p:nvGraphicFramePr>
        <p:xfrm>
          <a:off x="642910" y="3573016"/>
          <a:ext cx="7858180" cy="2214576"/>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gridCol w="1571636">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1571636">
                  <a:extLst>
                    <a:ext uri="{9D8B030D-6E8A-4147-A177-3AD203B41FA5}">
                      <a16:colId xmlns:a16="http://schemas.microsoft.com/office/drawing/2014/main" val="20003"/>
                    </a:ext>
                  </a:extLst>
                </a:gridCol>
                <a:gridCol w="1571636">
                  <a:extLst>
                    <a:ext uri="{9D8B030D-6E8A-4147-A177-3AD203B41FA5}">
                      <a16:colId xmlns:a16="http://schemas.microsoft.com/office/drawing/2014/main" val="20004"/>
                    </a:ext>
                  </a:extLst>
                </a:gridCol>
              </a:tblGrid>
              <a:tr h="667552">
                <a:tc>
                  <a:txBody>
                    <a:bodyPr/>
                    <a:lstStyle/>
                    <a:p>
                      <a:r>
                        <a:rPr lang="it-IT" dirty="0"/>
                        <a:t>ID</a:t>
                      </a:r>
                      <a:r>
                        <a:rPr lang="it-IT" baseline="0" dirty="0"/>
                        <a:t> story</a:t>
                      </a:r>
                      <a:endParaRPr lang="it-IT" dirty="0"/>
                    </a:p>
                  </a:txBody>
                  <a:tcPr/>
                </a:tc>
                <a:tc>
                  <a:txBody>
                    <a:bodyPr/>
                    <a:lstStyle/>
                    <a:p>
                      <a:r>
                        <a:rPr lang="it-IT" dirty="0"/>
                        <a:t>#</a:t>
                      </a:r>
                      <a:r>
                        <a:rPr lang="it-IT" baseline="0" dirty="0"/>
                        <a:t> Tasks</a:t>
                      </a:r>
                      <a:endParaRPr lang="it-IT" dirty="0"/>
                    </a:p>
                  </a:txBody>
                  <a:tcPr/>
                </a:tc>
                <a:tc>
                  <a:txBody>
                    <a:bodyPr/>
                    <a:lstStyle/>
                    <a:p>
                      <a:r>
                        <a:rPr lang="it-IT" dirty="0"/>
                        <a:t>Points</a:t>
                      </a:r>
                    </a:p>
                  </a:txBody>
                  <a:tcPr/>
                </a:tc>
                <a:tc>
                  <a:txBody>
                    <a:bodyPr/>
                    <a:lstStyle/>
                    <a:p>
                      <a:r>
                        <a:rPr lang="it-IT" dirty="0"/>
                        <a:t>Hrs estimated</a:t>
                      </a:r>
                    </a:p>
                  </a:txBody>
                  <a:tcPr/>
                </a:tc>
                <a:tc>
                  <a:txBody>
                    <a:bodyPr/>
                    <a:lstStyle/>
                    <a:p>
                      <a:r>
                        <a:rPr lang="it-IT" dirty="0"/>
                        <a:t>Hrs Spent</a:t>
                      </a:r>
                    </a:p>
                  </a:txBody>
                  <a:tcPr/>
                </a:tc>
                <a:extLst>
                  <a:ext uri="{0D108BD9-81ED-4DB2-BD59-A6C34878D82A}">
                    <a16:rowId xmlns:a16="http://schemas.microsoft.com/office/drawing/2014/main" val="10000"/>
                  </a:ext>
                </a:extLst>
              </a:tr>
              <a:tr h="386756">
                <a:tc>
                  <a:txBody>
                    <a:bodyPr/>
                    <a:lstStyle/>
                    <a:p>
                      <a:r>
                        <a:rPr lang="it-IT" dirty="0"/>
                        <a:t>OQ-1</a:t>
                      </a:r>
                    </a:p>
                  </a:txBody>
                  <a:tcPr/>
                </a:tc>
                <a:tc>
                  <a:txBody>
                    <a:bodyPr/>
                    <a:lstStyle/>
                    <a:p>
                      <a:r>
                        <a:rPr lang="it-IT" dirty="0"/>
                        <a:t>3</a:t>
                      </a:r>
                    </a:p>
                  </a:txBody>
                  <a:tcPr/>
                </a:tc>
                <a:tc>
                  <a:txBody>
                    <a:bodyPr/>
                    <a:lstStyle/>
                    <a:p>
                      <a:r>
                        <a:rPr lang="it-IT" dirty="0"/>
                        <a:t>5</a:t>
                      </a:r>
                    </a:p>
                  </a:txBody>
                  <a:tcPr/>
                </a:tc>
                <a:tc>
                  <a:txBody>
                    <a:bodyPr/>
                    <a:lstStyle/>
                    <a:p>
                      <a:r>
                        <a:rPr lang="it-IT" dirty="0"/>
                        <a:t>11</a:t>
                      </a:r>
                    </a:p>
                  </a:txBody>
                  <a:tcPr/>
                </a:tc>
                <a:tc>
                  <a:txBody>
                    <a:bodyPr/>
                    <a:lstStyle/>
                    <a:p>
                      <a:r>
                        <a:rPr lang="it-IT" dirty="0"/>
                        <a:t>14</a:t>
                      </a:r>
                    </a:p>
                  </a:txBody>
                  <a:tcPr/>
                </a:tc>
                <a:extLst>
                  <a:ext uri="{0D108BD9-81ED-4DB2-BD59-A6C34878D82A}">
                    <a16:rowId xmlns:a16="http://schemas.microsoft.com/office/drawing/2014/main" val="10001"/>
                  </a:ext>
                </a:extLst>
              </a:tr>
              <a:tr h="386756">
                <a:tc>
                  <a:txBody>
                    <a:bodyPr/>
                    <a:lstStyle/>
                    <a:p>
                      <a:r>
                        <a:rPr lang="it-IT" dirty="0"/>
                        <a:t>OQ-2</a:t>
                      </a:r>
                    </a:p>
                  </a:txBody>
                  <a:tcPr/>
                </a:tc>
                <a:tc>
                  <a:txBody>
                    <a:bodyPr/>
                    <a:lstStyle/>
                    <a:p>
                      <a:r>
                        <a:rPr lang="it-IT" dirty="0"/>
                        <a:t>2</a:t>
                      </a:r>
                    </a:p>
                  </a:txBody>
                  <a:tcPr/>
                </a:tc>
                <a:tc>
                  <a:txBody>
                    <a:bodyPr/>
                    <a:lstStyle/>
                    <a:p>
                      <a:r>
                        <a:rPr lang="it-IT" dirty="0"/>
                        <a:t>3</a:t>
                      </a:r>
                    </a:p>
                  </a:txBody>
                  <a:tcPr/>
                </a:tc>
                <a:tc>
                  <a:txBody>
                    <a:bodyPr/>
                    <a:lstStyle/>
                    <a:p>
                      <a:r>
                        <a:rPr lang="it-IT" dirty="0"/>
                        <a:t>8</a:t>
                      </a:r>
                    </a:p>
                  </a:txBody>
                  <a:tcPr/>
                </a:tc>
                <a:tc>
                  <a:txBody>
                    <a:bodyPr/>
                    <a:lstStyle/>
                    <a:p>
                      <a:r>
                        <a:rPr lang="it-IT" dirty="0"/>
                        <a:t>13.5</a:t>
                      </a:r>
                    </a:p>
                  </a:txBody>
                  <a:tcPr/>
                </a:tc>
                <a:extLst>
                  <a:ext uri="{0D108BD9-81ED-4DB2-BD59-A6C34878D82A}">
                    <a16:rowId xmlns:a16="http://schemas.microsoft.com/office/drawing/2014/main" val="10002"/>
                  </a:ext>
                </a:extLst>
              </a:tr>
              <a:tr h="386756">
                <a:tc>
                  <a:txBody>
                    <a:bodyPr/>
                    <a:lstStyle/>
                    <a:p>
                      <a:r>
                        <a:rPr lang="it-IT" dirty="0"/>
                        <a:t>OQ-6</a:t>
                      </a:r>
                    </a:p>
                  </a:txBody>
                  <a:tcPr/>
                </a:tc>
                <a:tc>
                  <a:txBody>
                    <a:bodyPr/>
                    <a:lstStyle/>
                    <a:p>
                      <a:r>
                        <a:rPr lang="it-IT" dirty="0"/>
                        <a:t>2</a:t>
                      </a:r>
                    </a:p>
                  </a:txBody>
                  <a:tcPr/>
                </a:tc>
                <a:tc>
                  <a:txBody>
                    <a:bodyPr/>
                    <a:lstStyle/>
                    <a:p>
                      <a:r>
                        <a:rPr lang="it-IT" dirty="0"/>
                        <a:t>2</a:t>
                      </a:r>
                    </a:p>
                  </a:txBody>
                  <a:tcPr/>
                </a:tc>
                <a:tc>
                  <a:txBody>
                    <a:bodyPr/>
                    <a:lstStyle/>
                    <a:p>
                      <a:r>
                        <a:rPr lang="it-IT" dirty="0"/>
                        <a:t>10</a:t>
                      </a:r>
                    </a:p>
                  </a:txBody>
                  <a:tcPr/>
                </a:tc>
                <a:tc>
                  <a:txBody>
                    <a:bodyPr/>
                    <a:lstStyle/>
                    <a:p>
                      <a:r>
                        <a:rPr lang="it-IT" dirty="0"/>
                        <a:t>5</a:t>
                      </a:r>
                    </a:p>
                  </a:txBody>
                  <a:tcPr/>
                </a:tc>
                <a:extLst>
                  <a:ext uri="{0D108BD9-81ED-4DB2-BD59-A6C34878D82A}">
                    <a16:rowId xmlns:a16="http://schemas.microsoft.com/office/drawing/2014/main" val="10003"/>
                  </a:ext>
                </a:extLst>
              </a:tr>
              <a:tr h="386756">
                <a:tc>
                  <a:txBody>
                    <a:bodyPr/>
                    <a:lstStyle/>
                    <a:p>
                      <a:r>
                        <a:rPr lang="it-IT" dirty="0"/>
                        <a:t>OQ-17</a:t>
                      </a:r>
                    </a:p>
                  </a:txBody>
                  <a:tcPr/>
                </a:tc>
                <a:tc>
                  <a:txBody>
                    <a:bodyPr/>
                    <a:lstStyle/>
                    <a:p>
                      <a:r>
                        <a:rPr lang="it-IT" dirty="0"/>
                        <a:t>2</a:t>
                      </a:r>
                    </a:p>
                  </a:txBody>
                  <a:tcPr/>
                </a:tc>
                <a:tc>
                  <a:txBody>
                    <a:bodyPr/>
                    <a:lstStyle/>
                    <a:p>
                      <a:r>
                        <a:rPr lang="it-IT" dirty="0"/>
                        <a:t>5</a:t>
                      </a:r>
                    </a:p>
                  </a:txBody>
                  <a:tcPr/>
                </a:tc>
                <a:tc>
                  <a:txBody>
                    <a:bodyPr/>
                    <a:lstStyle/>
                    <a:p>
                      <a:r>
                        <a:rPr lang="it-IT" dirty="0"/>
                        <a:t>7</a:t>
                      </a:r>
                    </a:p>
                  </a:txBody>
                  <a:tcPr/>
                </a:tc>
                <a:tc>
                  <a:txBody>
                    <a:bodyPr/>
                    <a:lstStyle/>
                    <a:p>
                      <a:r>
                        <a:rPr lang="it-IT" dirty="0"/>
                        <a:t>16.5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Testing</a:t>
            </a:r>
          </a:p>
        </p:txBody>
      </p:sp>
      <p:sp>
        <p:nvSpPr>
          <p:cNvPr id="3" name="Segnaposto contenuto 2"/>
          <p:cNvSpPr>
            <a:spLocks noGrp="1"/>
          </p:cNvSpPr>
          <p:nvPr>
            <p:ph idx="1"/>
          </p:nvPr>
        </p:nvSpPr>
        <p:spPr/>
        <p:txBody>
          <a:bodyPr/>
          <a:lstStyle/>
          <a:p>
            <a:endParaRPr lang="it-IT" dirty="0"/>
          </a:p>
          <a:p>
            <a:r>
              <a:rPr lang="it-IT" dirty="0"/>
              <a:t>We included our estimation of testing in the task estimation, so we don’t have time tracked only for testing.</a:t>
            </a:r>
          </a:p>
          <a:p>
            <a:r>
              <a:rPr lang="it-IT" dirty="0"/>
              <a:t>Total hours spent: 1hrs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Assessment</a:t>
            </a:r>
          </a:p>
        </p:txBody>
      </p:sp>
      <p:sp>
        <p:nvSpPr>
          <p:cNvPr id="3" name="Segnaposto contenuto 2"/>
          <p:cNvSpPr>
            <a:spLocks noGrp="1"/>
          </p:cNvSpPr>
          <p:nvPr>
            <p:ph idx="1"/>
          </p:nvPr>
        </p:nvSpPr>
        <p:spPr>
          <a:xfrm>
            <a:off x="457200" y="1417638"/>
            <a:ext cx="8229600" cy="4929411"/>
          </a:xfrm>
        </p:spPr>
        <p:txBody>
          <a:bodyPr>
            <a:normAutofit lnSpcReduction="10000"/>
          </a:bodyPr>
          <a:lstStyle/>
          <a:p>
            <a:r>
              <a:rPr lang="en-US" dirty="0"/>
              <a:t>Some planned stories have not been done so far because of the evaluation issue. Some tasks required more time to complete.</a:t>
            </a:r>
          </a:p>
          <a:p>
            <a:r>
              <a:rPr lang="en-US" dirty="0"/>
              <a:t>The estimation errors mostly stemmed from the lack of experience in workload assessment and the adoption of new technologies.</a:t>
            </a:r>
          </a:p>
          <a:p>
            <a:r>
              <a:rPr lang="en-US" dirty="0"/>
              <a:t>The way of communication with each other and the importance of time management is the most critical point assimilating by team members.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1A8C-C8F2-4D64-A2C4-8A2823918824}"/>
              </a:ext>
            </a:extLst>
          </p:cNvPr>
          <p:cNvSpPr>
            <a:spLocks noGrp="1"/>
          </p:cNvSpPr>
          <p:nvPr>
            <p:ph type="title"/>
          </p:nvPr>
        </p:nvSpPr>
        <p:spPr/>
        <p:txBody>
          <a:bodyPr/>
          <a:lstStyle/>
          <a:p>
            <a:r>
              <a:rPr lang="it-IT" dirty="0"/>
              <a:t>Assessment</a:t>
            </a:r>
            <a:endParaRPr lang="en-US" dirty="0"/>
          </a:p>
        </p:txBody>
      </p:sp>
      <p:sp>
        <p:nvSpPr>
          <p:cNvPr id="3" name="Content Placeholder 2">
            <a:extLst>
              <a:ext uri="{FF2B5EF4-FFF2-40B4-BE49-F238E27FC236}">
                <a16:creationId xmlns:a16="http://schemas.microsoft.com/office/drawing/2014/main" id="{5BE6C35D-6562-48CD-88BB-A5F673C774B8}"/>
              </a:ext>
            </a:extLst>
          </p:cNvPr>
          <p:cNvSpPr>
            <a:spLocks noGrp="1"/>
          </p:cNvSpPr>
          <p:nvPr>
            <p:ph idx="1"/>
          </p:nvPr>
        </p:nvSpPr>
        <p:spPr/>
        <p:txBody>
          <a:bodyPr/>
          <a:lstStyle/>
          <a:p>
            <a:r>
              <a:rPr lang="en-US" dirty="0"/>
              <a:t>Taking the benefit of operating on different Branches instead of just working on the Master branch to manage the project better is the one that will enhance in the next sprint.</a:t>
            </a:r>
          </a:p>
          <a:p>
            <a:r>
              <a:rPr lang="it-IT" dirty="0"/>
              <a:t>We are proud of finishing our first sprint with a working product.</a:t>
            </a:r>
          </a:p>
          <a:p>
            <a:endParaRPr lang="en-US" dirty="0"/>
          </a:p>
        </p:txBody>
      </p:sp>
    </p:spTree>
    <p:extLst>
      <p:ext uri="{BB962C8B-B14F-4D97-AF65-F5344CB8AC3E}">
        <p14:creationId xmlns:p14="http://schemas.microsoft.com/office/powerpoint/2010/main" val="285222577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267</Words>
  <Application>Microsoft Office PowerPoint</Application>
  <PresentationFormat>On-screen Show (4:3)</PresentationFormat>
  <Paragraphs>60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Tema di Office</vt:lpstr>
      <vt:lpstr>Office Queue Management</vt:lpstr>
      <vt:lpstr>Review</vt:lpstr>
      <vt:lpstr>Process</vt:lpstr>
      <vt:lpstr>Testing</vt:lpstr>
      <vt:lpstr>Assessment</vt:lpstr>
      <vt:lpstr>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borio96@hotmail.it</dc:creator>
  <cp:lastModifiedBy>ASUS</cp:lastModifiedBy>
  <cp:revision>14</cp:revision>
  <dcterms:created xsi:type="dcterms:W3CDTF">2020-10-27T10:37:00Z</dcterms:created>
  <dcterms:modified xsi:type="dcterms:W3CDTF">2020-10-27T18:45:18Z</dcterms:modified>
</cp:coreProperties>
</file>