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it-IT"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spAutoFit/>
          </a:bodyPr>
          <a:p>
            <a:endParaRPr b="0" lang="it-IT"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it-IT"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it-IT"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it-IT" sz="4400" spc="-1" strike="noStrike">
                <a:solidFill>
                  <a:srgbClr val="000000"/>
                </a:solidFill>
                <a:latin typeface="Calibri"/>
              </a:rPr>
              <a:t>Fare clic per modificare lo stile del titolo</a:t>
            </a:r>
            <a:endParaRPr b="0" lang="it-IT"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6FEFD45B-432C-44BA-89E3-7A3B738B1853}" type="datetime">
              <a:rPr b="0" lang="it-IT" sz="1200" spc="-1" strike="noStrike">
                <a:solidFill>
                  <a:srgbClr val="8b8b8b"/>
                </a:solidFill>
                <a:latin typeface="Calibri"/>
              </a:rPr>
              <a:t>28/10/20</a:t>
            </a:fld>
            <a:endParaRPr b="0" lang="it-IT"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it-IT"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894ECC7C-3E59-4AB2-BCE3-A8FA291227E0}" type="slidenum">
              <a:rPr b="0" lang="it-IT" sz="1200" spc="-1" strike="noStrike">
                <a:solidFill>
                  <a:srgbClr val="8b8b8b"/>
                </a:solidFill>
                <a:latin typeface="Calibri"/>
              </a:rPr>
              <a:t>&lt;number&gt;</a:t>
            </a:fld>
            <a:endParaRPr b="0" lang="it-IT"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solidFill>
                  <a:srgbClr val="000000"/>
                </a:solidFill>
                <a:latin typeface="Calibri"/>
              </a:rPr>
              <a:t>Click to edit the outline text format</a:t>
            </a:r>
            <a:endParaRPr b="0" lang="it-IT"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it-IT" sz="2400" spc="-1" strike="noStrike">
                <a:solidFill>
                  <a:srgbClr val="000000"/>
                </a:solidFill>
                <a:latin typeface="Calibri"/>
              </a:rPr>
              <a:t>Second Outline Level</a:t>
            </a:r>
            <a:endParaRPr b="0" lang="it-IT"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it-IT" sz="2000" spc="-1" strike="noStrike">
                <a:solidFill>
                  <a:srgbClr val="000000"/>
                </a:solidFill>
                <a:latin typeface="Calibri"/>
              </a:rPr>
              <a:t>Third Outline Level</a:t>
            </a:r>
            <a:endParaRPr b="0" lang="it-IT"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Calibri"/>
              </a:rPr>
              <a:t>Fourth Outline Level</a:t>
            </a:r>
            <a:endParaRPr b="0" lang="it-IT"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Calibri"/>
              </a:rPr>
              <a:t>Fifth Outline Level</a:t>
            </a:r>
            <a:endParaRPr b="0" lang="it-IT"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Calibri"/>
              </a:rPr>
              <a:t>Sixth Outline Level</a:t>
            </a:r>
            <a:endParaRPr b="0" lang="it-IT"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Calibri"/>
              </a:rPr>
              <a:t>Seventh Outline Level</a:t>
            </a:r>
            <a:endParaRPr b="0" lang="it-IT"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it-IT" sz="4400" spc="-1" strike="noStrike">
                <a:solidFill>
                  <a:srgbClr val="000000"/>
                </a:solidFill>
                <a:latin typeface="Calibri"/>
              </a:rPr>
              <a:t>Fare clic per modificare lo stile del titolo</a:t>
            </a:r>
            <a:endParaRPr b="0" lang="it-IT"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Fare clic per modificare stili del testo dello schema</a:t>
            </a:r>
            <a:endParaRPr b="0" lang="it-IT"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it-IT" sz="2800" spc="-1" strike="noStrike">
                <a:solidFill>
                  <a:srgbClr val="000000"/>
                </a:solidFill>
                <a:latin typeface="Calibri"/>
              </a:rPr>
              <a:t>Secondo livello</a:t>
            </a:r>
            <a:endParaRPr b="0" lang="it-IT"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it-IT" sz="2400" spc="-1" strike="noStrike">
                <a:solidFill>
                  <a:srgbClr val="000000"/>
                </a:solidFill>
                <a:latin typeface="Calibri"/>
              </a:rPr>
              <a:t>Terzo livello</a:t>
            </a:r>
            <a:endParaRPr b="0" lang="it-IT"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it-IT" sz="2000" spc="-1" strike="noStrike">
                <a:solidFill>
                  <a:srgbClr val="000000"/>
                </a:solidFill>
                <a:latin typeface="Calibri"/>
              </a:rPr>
              <a:t>Quarto livello</a:t>
            </a:r>
            <a:endParaRPr b="0" lang="it-IT"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it-IT" sz="2000" spc="-1" strike="noStrike">
                <a:solidFill>
                  <a:srgbClr val="000000"/>
                </a:solidFill>
                <a:latin typeface="Calibri"/>
              </a:rPr>
              <a:t>Quinto livello</a:t>
            </a:r>
            <a:endParaRPr b="0" lang="it-IT"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0D0DFC19-7EDF-4427-ABB2-8C0A2A55433A}" type="datetime">
              <a:rPr b="0" lang="it-IT" sz="1200" spc="-1" strike="noStrike">
                <a:solidFill>
                  <a:srgbClr val="8b8b8b"/>
                </a:solidFill>
                <a:latin typeface="Calibri"/>
              </a:rPr>
              <a:t>28/10/20</a:t>
            </a:fld>
            <a:endParaRPr b="0" lang="it-IT"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it-IT"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66C17C7-6BA7-480F-BB6A-A82EDE12684E}" type="slidenum">
              <a:rPr b="0" lang="it-IT" sz="1200" spc="-1" strike="noStrike">
                <a:solidFill>
                  <a:srgbClr val="8b8b8b"/>
                </a:solidFill>
                <a:latin typeface="Calibri"/>
              </a:rPr>
              <a:t>1</a:t>
            </a:fld>
            <a:endParaRPr b="0" lang="it-IT"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0" lang="it-IT" sz="4400" spc="-1" strike="noStrike">
                <a:solidFill>
                  <a:srgbClr val="000000"/>
                </a:solidFill>
                <a:latin typeface="Calibri"/>
              </a:rPr>
              <a:t>Office Queue Management</a:t>
            </a:r>
            <a:endParaRPr b="0" lang="it-IT" sz="4400" spc="-1" strike="noStrike">
              <a:solidFill>
                <a:srgbClr val="000000"/>
              </a:solidFill>
              <a:latin typeface="Calibri"/>
            </a:endParaRPr>
          </a:p>
        </p:txBody>
      </p:sp>
      <p:sp>
        <p:nvSpPr>
          <p:cNvPr id="83" name="TextShape 2"/>
          <p:cNvSpPr txBox="1"/>
          <p:nvPr/>
        </p:nvSpPr>
        <p:spPr>
          <a:xfrm>
            <a:off x="1371600" y="3886200"/>
            <a:ext cx="6400440" cy="1752120"/>
          </a:xfrm>
          <a:prstGeom prst="rect">
            <a:avLst/>
          </a:prstGeom>
          <a:noFill/>
          <a:ln>
            <a:noFill/>
          </a:ln>
        </p:spPr>
        <p:txBody>
          <a:bodyPr>
            <a:noAutofit/>
          </a:bodyPr>
          <a:p>
            <a:pPr algn="ctr">
              <a:lnSpc>
                <a:spcPct val="100000"/>
              </a:lnSpc>
              <a:spcBef>
                <a:spcPts val="641"/>
              </a:spcBef>
            </a:pPr>
            <a:r>
              <a:rPr b="0" lang="it-IT" sz="3200" spc="-1" strike="noStrike">
                <a:solidFill>
                  <a:srgbClr val="8b8b8b"/>
                </a:solidFill>
                <a:latin typeface="Calibri"/>
              </a:rPr>
              <a:t>Team 6 </a:t>
            </a:r>
            <a:endParaRPr b="0" lang="it-IT" sz="3200" spc="-1" strike="noStrike">
              <a:latin typeface="Arial"/>
            </a:endParaRPr>
          </a:p>
          <a:p>
            <a:pPr algn="ctr">
              <a:lnSpc>
                <a:spcPct val="100000"/>
              </a:lnSpc>
              <a:spcBef>
                <a:spcPts val="641"/>
              </a:spcBef>
            </a:pPr>
            <a:r>
              <a:rPr b="0" lang="it-IT" sz="3200" spc="-1" strike="noStrike">
                <a:solidFill>
                  <a:srgbClr val="8b8b8b"/>
                </a:solidFill>
                <a:latin typeface="Calibri"/>
              </a:rPr>
              <a:t>Sprint Retrospective</a:t>
            </a:r>
            <a:endParaRPr b="0" lang="it-IT"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it-IT" sz="4400" spc="-1" strike="noStrike">
                <a:solidFill>
                  <a:srgbClr val="000000"/>
                </a:solidFill>
                <a:latin typeface="Calibri"/>
              </a:rPr>
              <a:t>Review</a:t>
            </a:r>
            <a:endParaRPr b="0" lang="it-IT" sz="4400" spc="-1" strike="noStrike">
              <a:solidFill>
                <a:srgbClr val="000000"/>
              </a:solidFill>
              <a:latin typeface="Calibri"/>
            </a:endParaRPr>
          </a:p>
        </p:txBody>
      </p:sp>
      <p:sp>
        <p:nvSpPr>
          <p:cNvPr id="85" name="TextShape 2"/>
          <p:cNvSpPr txBox="1"/>
          <p:nvPr/>
        </p:nvSpPr>
        <p:spPr>
          <a:xfrm>
            <a:off x="457200" y="1600200"/>
            <a:ext cx="8229240" cy="4525560"/>
          </a:xfrm>
          <a:prstGeom prst="rect">
            <a:avLst/>
          </a:prstGeom>
          <a:noFill/>
          <a:ln>
            <a:noFill/>
          </a:ln>
        </p:spPr>
        <p:txBody>
          <a:bodyPr>
            <a:normAutofit fontScale="91000"/>
          </a:bodyPr>
          <a:p>
            <a:pPr>
              <a:lnSpc>
                <a:spcPct val="100000"/>
              </a:lnSpc>
              <a:spcBef>
                <a:spcPts val="641"/>
              </a:spcBef>
            </a:pPr>
            <a:r>
              <a:rPr b="0" lang="it-IT" sz="3200" spc="-1" strike="noStrike">
                <a:solidFill>
                  <a:srgbClr val="000000"/>
                </a:solidFill>
                <a:latin typeface="Calibri"/>
              </a:rPr>
              <a:t>Sprint:</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Following stories implemented:</a:t>
            </a:r>
            <a:endParaRPr b="0" lang="it-IT"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it-IT" sz="2800" spc="-1" strike="noStrike">
                <a:solidFill>
                  <a:srgbClr val="000000"/>
                </a:solidFill>
                <a:latin typeface="Calibri"/>
              </a:rPr>
              <a:t>booking tickets by the customers </a:t>
            </a:r>
            <a:endParaRPr b="0" lang="it-IT"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it-IT" sz="2800" spc="-1" strike="noStrike">
                <a:solidFill>
                  <a:srgbClr val="000000"/>
                </a:solidFill>
                <a:latin typeface="Calibri"/>
              </a:rPr>
              <a:t>calling a ticket to be served in a specific counter by Officer</a:t>
            </a:r>
            <a:endParaRPr b="0" lang="it-IT"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it-IT" sz="2800" spc="-1" strike="noStrike">
                <a:solidFill>
                  <a:srgbClr val="000000"/>
                </a:solidFill>
                <a:latin typeface="Calibri"/>
              </a:rPr>
              <a:t>Notifying the customers once they are called to the counter </a:t>
            </a:r>
            <a:endParaRPr b="0" lang="it-IT"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it-IT" sz="2800" spc="-1" strike="noStrike">
                <a:solidFill>
                  <a:srgbClr val="000000"/>
                </a:solidFill>
                <a:latin typeface="Calibri"/>
              </a:rPr>
              <a:t>configuring the counters</a:t>
            </a:r>
            <a:endParaRPr b="0" lang="it-IT"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Feedback:</a:t>
            </a:r>
            <a:endParaRPr b="0" lang="it-IT"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it-IT" sz="2800" spc="-1" strike="noStrike">
                <a:solidFill>
                  <a:srgbClr val="000000"/>
                </a:solidFill>
                <a:latin typeface="Calibri"/>
              </a:rPr>
              <a:t>Positive:</a:t>
            </a:r>
            <a:r>
              <a:rPr b="0" lang="it-IT" sz="2800" spc="-1" strike="noStrike">
                <a:solidFill>
                  <a:srgbClr val="000000"/>
                </a:solidFill>
                <a:latin typeface="Calibri"/>
              </a:rPr>
              <a:t> Suitable User Interface</a:t>
            </a:r>
            <a:endParaRPr b="0" lang="it-IT"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it-IT" sz="2800" spc="-1" strike="noStrike">
                <a:solidFill>
                  <a:srgbClr val="000000"/>
                </a:solidFill>
                <a:latin typeface="Calibri"/>
              </a:rPr>
              <a:t>Negative:</a:t>
            </a:r>
            <a:r>
              <a:rPr b="0" lang="it-IT" sz="2800" spc="-1" strike="noStrike">
                <a:solidFill>
                  <a:srgbClr val="000000"/>
                </a:solidFill>
                <a:latin typeface="Calibri"/>
              </a:rPr>
              <a:t> Text on the Buttons are small</a:t>
            </a:r>
            <a:endParaRPr b="0" lang="it-IT"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it-IT" sz="4400" spc="-1" strike="noStrike">
                <a:solidFill>
                  <a:srgbClr val="000000"/>
                </a:solidFill>
                <a:latin typeface="Calibri"/>
              </a:rPr>
              <a:t>Process</a:t>
            </a:r>
            <a:endParaRPr b="0" lang="it-IT" sz="4400" spc="-1" strike="noStrike">
              <a:solidFill>
                <a:srgbClr val="000000"/>
              </a:solidFill>
              <a:latin typeface="Calibri"/>
            </a:endParaRPr>
          </a:p>
        </p:txBody>
      </p:sp>
      <p:sp>
        <p:nvSpPr>
          <p:cNvPr id="87" name="TextShape 2"/>
          <p:cNvSpPr txBox="1"/>
          <p:nvPr/>
        </p:nvSpPr>
        <p:spPr>
          <a:xfrm>
            <a:off x="457200" y="1417680"/>
            <a:ext cx="8229240" cy="50353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Number of stories committed/done: 4/3</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Total points committed/done: 15/10</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Number of hours planned/spent: 36/49</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Hours per task: 5.4 (avg), 4,5 (std deviation)</a:t>
            </a: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Total task estimation error ratio: 0.73</a:t>
            </a: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p:txBody>
      </p:sp>
      <p:graphicFrame>
        <p:nvGraphicFramePr>
          <p:cNvPr id="88" name="Table 3"/>
          <p:cNvGraphicFramePr/>
          <p:nvPr/>
        </p:nvGraphicFramePr>
        <p:xfrm>
          <a:off x="642960" y="3573000"/>
          <a:ext cx="7857720" cy="2214360"/>
        </p:xfrm>
        <a:graphic>
          <a:graphicData uri="http://schemas.openxmlformats.org/drawingml/2006/table">
            <a:tbl>
              <a:tblPr/>
              <a:tblGrid>
                <a:gridCol w="1571400"/>
                <a:gridCol w="1571400"/>
                <a:gridCol w="1571400"/>
                <a:gridCol w="1571400"/>
                <a:gridCol w="1572120"/>
              </a:tblGrid>
              <a:tr h="667440">
                <a:tc>
                  <a:txBody>
                    <a:bodyPr>
                      <a:noAutofit/>
                    </a:bodyPr>
                    <a:p>
                      <a:pPr>
                        <a:lnSpc>
                          <a:spcPct val="100000"/>
                        </a:lnSpc>
                      </a:pPr>
                      <a:r>
                        <a:rPr b="1" lang="it-IT" sz="1800" spc="-1" strike="noStrike">
                          <a:solidFill>
                            <a:srgbClr val="ffffff"/>
                          </a:solidFill>
                          <a:latin typeface="Calibri"/>
                        </a:rPr>
                        <a:t>ID story</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it-IT" sz="1800" spc="-1" strike="noStrike">
                          <a:solidFill>
                            <a:srgbClr val="ffffff"/>
                          </a:solidFill>
                          <a:latin typeface="Calibri"/>
                        </a:rPr>
                        <a:t># Tasks</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it-IT" sz="1800" spc="-1" strike="noStrike">
                          <a:solidFill>
                            <a:srgbClr val="ffffff"/>
                          </a:solidFill>
                          <a:latin typeface="Calibri"/>
                        </a:rPr>
                        <a:t>Points</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it-IT" sz="1800" spc="-1" strike="noStrike">
                          <a:solidFill>
                            <a:srgbClr val="ffffff"/>
                          </a:solidFill>
                          <a:latin typeface="Calibri"/>
                        </a:rPr>
                        <a:t>Hrs estimated</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it-IT" sz="1800" spc="-1" strike="noStrike">
                          <a:solidFill>
                            <a:srgbClr val="ffffff"/>
                          </a:solidFill>
                          <a:latin typeface="Calibri"/>
                        </a:rPr>
                        <a:t>Hrs Spent</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6640">
                <a:tc>
                  <a:txBody>
                    <a:bodyPr>
                      <a:noAutofit/>
                    </a:bodyPr>
                    <a:p>
                      <a:pPr>
                        <a:lnSpc>
                          <a:spcPct val="100000"/>
                        </a:lnSpc>
                      </a:pPr>
                      <a:r>
                        <a:rPr b="0" lang="it-IT" sz="1800" spc="-1" strike="noStrike">
                          <a:solidFill>
                            <a:srgbClr val="000000"/>
                          </a:solidFill>
                          <a:latin typeface="Calibri"/>
                        </a:rPr>
                        <a:t>OQ-1</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3</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5</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11</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14</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6640">
                <a:tc>
                  <a:txBody>
                    <a:bodyPr>
                      <a:noAutofit/>
                    </a:bodyPr>
                    <a:p>
                      <a:pPr>
                        <a:lnSpc>
                          <a:spcPct val="100000"/>
                        </a:lnSpc>
                      </a:pPr>
                      <a:r>
                        <a:rPr b="0" lang="it-IT" sz="1800" spc="-1" strike="noStrike">
                          <a:solidFill>
                            <a:srgbClr val="000000"/>
                          </a:solidFill>
                          <a:latin typeface="Calibri"/>
                        </a:rPr>
                        <a:t>OQ-2</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2</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3</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8</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13.5</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6640">
                <a:tc>
                  <a:txBody>
                    <a:bodyPr>
                      <a:noAutofit/>
                    </a:bodyPr>
                    <a:p>
                      <a:pPr>
                        <a:lnSpc>
                          <a:spcPct val="100000"/>
                        </a:lnSpc>
                      </a:pPr>
                      <a:r>
                        <a:rPr b="0" lang="it-IT" sz="1800" spc="-1" strike="noStrike">
                          <a:solidFill>
                            <a:srgbClr val="000000"/>
                          </a:solidFill>
                          <a:latin typeface="Calibri"/>
                        </a:rPr>
                        <a:t>OQ-6</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2</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2</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10</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it-IT" sz="1800" spc="-1" strike="noStrike">
                          <a:solidFill>
                            <a:srgbClr val="000000"/>
                          </a:solidFill>
                          <a:latin typeface="Calibri"/>
                        </a:rPr>
                        <a:t>5</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000">
                <a:tc>
                  <a:txBody>
                    <a:bodyPr>
                      <a:noAutofit/>
                    </a:bodyPr>
                    <a:p>
                      <a:pPr>
                        <a:lnSpc>
                          <a:spcPct val="100000"/>
                        </a:lnSpc>
                      </a:pPr>
                      <a:r>
                        <a:rPr b="0" lang="it-IT" sz="1800" spc="-1" strike="noStrike">
                          <a:solidFill>
                            <a:srgbClr val="000000"/>
                          </a:solidFill>
                          <a:latin typeface="Calibri"/>
                        </a:rPr>
                        <a:t>OQ-17</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2</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5</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7</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it-IT" sz="1800" spc="-1" strike="noStrike">
                          <a:solidFill>
                            <a:srgbClr val="000000"/>
                          </a:solidFill>
                          <a:latin typeface="Calibri"/>
                        </a:rPr>
                        <a:t>16.5</a:t>
                      </a:r>
                      <a:endParaRPr b="0" lang="it-IT"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it-IT" sz="4400" spc="-1" strike="noStrike">
                <a:solidFill>
                  <a:srgbClr val="000000"/>
                </a:solidFill>
                <a:latin typeface="Calibri"/>
              </a:rPr>
              <a:t>Testing</a:t>
            </a:r>
            <a:endParaRPr b="0" lang="it-IT" sz="4400" spc="-1" strike="noStrike">
              <a:solidFill>
                <a:srgbClr val="000000"/>
              </a:solidFill>
              <a:latin typeface="Calibri"/>
            </a:endParaRPr>
          </a:p>
        </p:txBody>
      </p:sp>
      <p:sp>
        <p:nvSpPr>
          <p:cNvPr id="90" name="TextShape 2"/>
          <p:cNvSpPr txBox="1"/>
          <p:nvPr/>
        </p:nvSpPr>
        <p:spPr>
          <a:xfrm>
            <a:off x="457200" y="1600200"/>
            <a:ext cx="8229240" cy="4525560"/>
          </a:xfrm>
          <a:prstGeom prst="rect">
            <a:avLst/>
          </a:prstGeom>
          <a:noFill/>
          <a:ln>
            <a:noFill/>
          </a:ln>
        </p:spPr>
        <p:txBody>
          <a:bodyPr>
            <a:noAutofit/>
          </a:bodyPr>
          <a:p>
            <a:pPr>
              <a:lnSpc>
                <a:spcPct val="100000"/>
              </a:lnSpc>
              <a:spcBef>
                <a:spcPts val="641"/>
              </a:spcBef>
            </a:pP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We included our estimation of testing in the task estimation, so we don’t have time tracked only for testing.</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Total hours spent: 1hrs</a:t>
            </a:r>
            <a:endParaRPr b="0" lang="it-IT"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it-IT" sz="4400" spc="-1" strike="noStrike">
                <a:solidFill>
                  <a:srgbClr val="000000"/>
                </a:solidFill>
                <a:latin typeface="Calibri"/>
              </a:rPr>
              <a:t>Assessment</a:t>
            </a:r>
            <a:endParaRPr b="0" lang="it-IT" sz="4400" spc="-1" strike="noStrike">
              <a:solidFill>
                <a:srgbClr val="000000"/>
              </a:solidFill>
              <a:latin typeface="Calibri"/>
            </a:endParaRPr>
          </a:p>
        </p:txBody>
      </p:sp>
      <p:sp>
        <p:nvSpPr>
          <p:cNvPr id="92" name="TextShape 2"/>
          <p:cNvSpPr txBox="1"/>
          <p:nvPr/>
        </p:nvSpPr>
        <p:spPr>
          <a:xfrm>
            <a:off x="457200" y="1417680"/>
            <a:ext cx="8229240" cy="49291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Some planned stories have not been done so far because of the evaluation issue. Some tasks required more time to complete.</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The estimation errors mostly stemmed from the lack of experience in workload assessment and the adoption of new technologies.</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The way of communication with each other and the importance of time management is the most critical point assimilating by team members.</a:t>
            </a:r>
            <a:endParaRPr b="0" lang="it-IT"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it-IT" sz="4400" spc="-1" strike="noStrike">
                <a:solidFill>
                  <a:srgbClr val="000000"/>
                </a:solidFill>
                <a:latin typeface="Calibri"/>
              </a:rPr>
              <a:t>Assessment</a:t>
            </a:r>
            <a:endParaRPr b="0" lang="it-IT" sz="4400" spc="-1" strike="noStrike">
              <a:solidFill>
                <a:srgbClr val="000000"/>
              </a:solidFill>
              <a:latin typeface="Calibri"/>
            </a:endParaRPr>
          </a:p>
        </p:txBody>
      </p:sp>
      <p:sp>
        <p:nvSpPr>
          <p:cNvPr id="9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Taking the benefit of operating on different Branches instead of just working on the Master branch to manage the project better is the one that will enhance in the next sprint.</a:t>
            </a:r>
            <a:endParaRPr b="0" lang="it-IT"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it-IT" sz="3200" spc="-1" strike="noStrike">
                <a:solidFill>
                  <a:srgbClr val="000000"/>
                </a:solidFill>
                <a:latin typeface="Calibri"/>
              </a:rPr>
              <a:t>We are proud of finishing our first sprint with a working product.</a:t>
            </a:r>
            <a:endParaRPr b="0" lang="it-IT" sz="3200" spc="-1" strike="noStrike">
              <a:solidFill>
                <a:srgbClr val="000000"/>
              </a:solidFill>
              <a:latin typeface="Calibri"/>
            </a:endParaRPr>
          </a:p>
          <a:p>
            <a:pPr>
              <a:lnSpc>
                <a:spcPct val="100000"/>
              </a:lnSpc>
              <a:spcBef>
                <a:spcPts val="641"/>
              </a:spcBef>
            </a:pPr>
            <a:endParaRPr b="0" lang="it-IT"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211</TotalTime>
  <Application>LibreOffice/6.1.5.2$MacOSX_X86_64 LibreOffice_project/90f8dcf33c87b3705e78202e3df5142b201bd805</Application>
  <Words>267</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2020-10-27T10:37:00Z</dcterms:created>
  <dc:creator>borio96@hotmail.it</dc:creator>
  <dc:description/>
  <dc:language>it-IT</dc:language>
  <cp:lastModifiedBy/>
  <dcterms:modified xsi:type="dcterms:W3CDTF">2020-10-28T11:46:09Z</dcterms:modified>
  <cp:revision>18</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