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8" r:id="rId2"/>
    <p:sldId id="667" r:id="rId3"/>
    <p:sldId id="651" r:id="rId4"/>
    <p:sldId id="668" r:id="rId5"/>
    <p:sldId id="669" r:id="rId6"/>
    <p:sldId id="670" r:id="rId7"/>
    <p:sldId id="671" r:id="rId8"/>
    <p:sldId id="672" r:id="rId9"/>
    <p:sldId id="673" r:id="rId10"/>
    <p:sldId id="674" r:id="rId11"/>
    <p:sldId id="34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F5"/>
    <a:srgbClr val="CFD5EA"/>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F70DEA-1B59-40E0-8D8D-B2F09BDE3AE4}" v="63" dt="2023-10-22T10:55:43.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autoAdjust="0"/>
    <p:restoredTop sz="88602" autoAdjust="0"/>
  </p:normalViewPr>
  <p:slideViewPr>
    <p:cSldViewPr snapToGrid="0">
      <p:cViewPr varScale="1">
        <p:scale>
          <a:sx n="86" d="100"/>
          <a:sy n="86" d="100"/>
        </p:scale>
        <p:origin x="44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6E098F5-BD6E-2BBB-999E-8BF39C9D93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a:extLst>
              <a:ext uri="{FF2B5EF4-FFF2-40B4-BE49-F238E27FC236}">
                <a16:creationId xmlns:a16="http://schemas.microsoft.com/office/drawing/2014/main" id="{B89A74B1-412D-0957-067A-F03AD4B20D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a:defRPr sz="1200"/>
            </a:lvl1pPr>
          </a:lstStyle>
          <a:p>
            <a:fld id="{B60F6D81-EEAB-40A5-A0F2-272A6049C30B}" type="datetimeFigureOut">
              <a:rPr lang="ar-EG" smtClean="0"/>
              <a:t>05/11/1445</a:t>
            </a:fld>
            <a:endParaRPr lang="ar-EG"/>
          </a:p>
        </p:txBody>
      </p:sp>
      <p:sp>
        <p:nvSpPr>
          <p:cNvPr id="4" name="Footer Placeholder 3">
            <a:extLst>
              <a:ext uri="{FF2B5EF4-FFF2-40B4-BE49-F238E27FC236}">
                <a16:creationId xmlns:a16="http://schemas.microsoft.com/office/drawing/2014/main" id="{28856CB3-47CF-005B-B4F9-A866C7F9C3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5" name="Slide Number Placeholder 4">
            <a:extLst>
              <a:ext uri="{FF2B5EF4-FFF2-40B4-BE49-F238E27FC236}">
                <a16:creationId xmlns:a16="http://schemas.microsoft.com/office/drawing/2014/main" id="{DA15629A-C89D-2606-DDF4-41F9F54130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a:defRPr sz="1200"/>
            </a:lvl1pPr>
          </a:lstStyle>
          <a:p>
            <a:fld id="{042071FB-747D-4B12-AABC-28990A650984}" type="slidenum">
              <a:rPr lang="ar-EG" smtClean="0"/>
              <a:t>‹#›</a:t>
            </a:fld>
            <a:endParaRPr lang="ar-EG"/>
          </a:p>
        </p:txBody>
      </p:sp>
    </p:spTree>
    <p:extLst>
      <p:ext uri="{BB962C8B-B14F-4D97-AF65-F5344CB8AC3E}">
        <p14:creationId xmlns:p14="http://schemas.microsoft.com/office/powerpoint/2010/main" val="18802041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5EE54353-5AE0-48E5-9C06-07285A3BBC87}" type="datetimeFigureOut">
              <a:rPr lang="ar-SA" smtClean="0"/>
              <a:t>05/11/1445</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232839A8-F697-4966-B4B3-9FF34FF3D45D}" type="slidenum">
              <a:rPr lang="ar-SA" smtClean="0"/>
              <a:t>‹#›</a:t>
            </a:fld>
            <a:endParaRPr lang="ar-SA"/>
          </a:p>
        </p:txBody>
      </p:sp>
    </p:spTree>
    <p:extLst>
      <p:ext uri="{BB962C8B-B14F-4D97-AF65-F5344CB8AC3E}">
        <p14:creationId xmlns:p14="http://schemas.microsoft.com/office/powerpoint/2010/main" val="47641995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232839A8-F697-4966-B4B3-9FF34FF3D45D}" type="slidenum">
              <a:rPr lang="ar-SA" smtClean="0"/>
              <a:t>1</a:t>
            </a:fld>
            <a:endParaRPr lang="ar-SA"/>
          </a:p>
        </p:txBody>
      </p:sp>
    </p:spTree>
    <p:extLst>
      <p:ext uri="{BB962C8B-B14F-4D97-AF65-F5344CB8AC3E}">
        <p14:creationId xmlns:p14="http://schemas.microsoft.com/office/powerpoint/2010/main" val="1812497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2839A8-F697-4966-B4B3-9FF34FF3D45D}" type="slidenum">
              <a:rPr lang="ar-SA" smtClean="0"/>
              <a:t>11</a:t>
            </a:fld>
            <a:endParaRPr lang="ar-SA"/>
          </a:p>
        </p:txBody>
      </p:sp>
    </p:spTree>
    <p:extLst>
      <p:ext uri="{BB962C8B-B14F-4D97-AF65-F5344CB8AC3E}">
        <p14:creationId xmlns:p14="http://schemas.microsoft.com/office/powerpoint/2010/main" val="3477591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6AA2C1-30FE-4A5B-9F15-98834576BABB}" type="datetimeFigureOut">
              <a:rPr lang="en-US" smtClean="0"/>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7799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75007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42555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847430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6AA2C1-30FE-4A5B-9F15-98834576BABB}" type="datetimeFigureOut">
              <a:rPr lang="en-US" smtClean="0"/>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47838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6AA2C1-30FE-4A5B-9F15-98834576BABB}" type="datetimeFigureOut">
              <a:rPr lang="en-US" smtClean="0"/>
              <a:t>5/12/2024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209816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6AA2C1-30FE-4A5B-9F15-98834576BABB}" type="datetimeFigureOut">
              <a:rPr lang="en-US" smtClean="0"/>
              <a:t>5/12/2024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992863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6AA2C1-30FE-4A5B-9F15-98834576BABB}" type="datetimeFigureOut">
              <a:rPr lang="en-US" smtClean="0"/>
              <a:t>5/12/2024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23795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6AA2C1-30FE-4A5B-9F15-98834576BABB}" type="datetimeFigureOut">
              <a:rPr lang="en-US" smtClean="0"/>
              <a:t>5/12/2024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749527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AA2C1-30FE-4A5B-9F15-98834576BABB}" type="datetimeFigureOut">
              <a:rPr lang="en-US" smtClean="0"/>
              <a:t>5/12/2024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378439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AA2C1-30FE-4A5B-9F15-98834576BABB}" type="datetimeFigureOut">
              <a:rPr lang="en-US" smtClean="0"/>
              <a:t>5/12/2024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62682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AA2C1-30FE-4A5B-9F15-98834576BABB}" type="datetimeFigureOut">
              <a:rPr lang="en-US" smtClean="0"/>
              <a:t>5/12/2024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05D81-1560-4BFE-91A5-0D5BAFD5DEAD}" type="slidenum">
              <a:rPr lang="en-US" smtClean="0"/>
              <a:t>‹#›</a:t>
            </a:fld>
            <a:endParaRPr lang="en-US" dirty="0"/>
          </a:p>
        </p:txBody>
      </p:sp>
    </p:spTree>
    <p:extLst>
      <p:ext uri="{BB962C8B-B14F-4D97-AF65-F5344CB8AC3E}">
        <p14:creationId xmlns:p14="http://schemas.microsoft.com/office/powerpoint/2010/main" val="2369481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53" y="0"/>
            <a:ext cx="12196053" cy="6858000"/>
          </a:xfrm>
          <a:prstGeom prst="rect">
            <a:avLst/>
          </a:prstGeom>
        </p:spPr>
      </p:pic>
      <p:sp>
        <p:nvSpPr>
          <p:cNvPr id="7" name="TextBox 6">
            <a:extLst>
              <a:ext uri="{FF2B5EF4-FFF2-40B4-BE49-F238E27FC236}">
                <a16:creationId xmlns:a16="http://schemas.microsoft.com/office/drawing/2014/main" id="{0C9508AE-A83F-C436-9057-B95068DBA19C}"/>
              </a:ext>
            </a:extLst>
          </p:cNvPr>
          <p:cNvSpPr txBox="1"/>
          <p:nvPr/>
        </p:nvSpPr>
        <p:spPr>
          <a:xfrm>
            <a:off x="2144636" y="3675208"/>
            <a:ext cx="7898673" cy="1846659"/>
          </a:xfrm>
          <a:prstGeom prst="rect">
            <a:avLst/>
          </a:prstGeom>
          <a:noFill/>
        </p:spPr>
        <p:txBody>
          <a:bodyPr wrap="square" rtlCol="1">
            <a:spAutoFit/>
          </a:bodyPr>
          <a:lstStyle/>
          <a:p>
            <a:pPr lvl="0" algn="ctr"/>
            <a:r>
              <a:rPr lang="en-US" altLang="en-US" sz="6000" b="1" dirty="0">
                <a:solidFill>
                  <a:srgbClr val="70AD47">
                    <a:lumMod val="75000"/>
                  </a:srgbClr>
                </a:solidFill>
              </a:rPr>
              <a:t>LEX/FLEX</a:t>
            </a:r>
          </a:p>
          <a:p>
            <a:pPr algn="ctr"/>
            <a:r>
              <a:rPr lang="en-US" altLang="en-US" sz="5400" b="1" dirty="0">
                <a:solidFill>
                  <a:schemeClr val="accent1">
                    <a:lumMod val="50000"/>
                  </a:schemeClr>
                </a:solidFill>
                <a:cs typeface="+mj-cs"/>
              </a:rPr>
              <a:t>Scanner Generator in C</a:t>
            </a:r>
            <a:endParaRPr lang="ar-EG" sz="5400" b="1" dirty="0">
              <a:solidFill>
                <a:schemeClr val="accent1">
                  <a:lumMod val="50000"/>
                </a:schemeClr>
              </a:solidFill>
              <a:cs typeface="+mj-cs"/>
            </a:endParaRPr>
          </a:p>
        </p:txBody>
      </p:sp>
    </p:spTree>
    <p:custDataLst>
      <p:tags r:id="rId1"/>
    </p:custDataLst>
    <p:extLst>
      <p:ext uri="{BB962C8B-B14F-4D97-AF65-F5344CB8AC3E}">
        <p14:creationId xmlns:p14="http://schemas.microsoft.com/office/powerpoint/2010/main" val="4104937534"/>
      </p:ext>
    </p:extLst>
  </p:cSld>
  <p:clrMapOvr>
    <a:masterClrMapping/>
  </p:clrMapOvr>
  <mc:AlternateContent xmlns:mc="http://schemas.openxmlformats.org/markup-compatibility/2006" xmlns:p14="http://schemas.microsoft.com/office/powerpoint/2010/main">
    <mc:Choice Requires="p14">
      <p:transition spd="slow" p14:dur="2000" advTm="23184"/>
    </mc:Choice>
    <mc:Fallback xmlns="">
      <p:transition spd="slow" advTm="231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A8D3D7-05CC-B326-660E-4E767575823A}"/>
              </a:ext>
            </a:extLst>
          </p:cNvPr>
          <p:cNvSpPr txBox="1"/>
          <p:nvPr/>
        </p:nvSpPr>
        <p:spPr>
          <a:xfrm>
            <a:off x="355107" y="319596"/>
            <a:ext cx="11532093" cy="3059427"/>
          </a:xfrm>
          <a:prstGeom prst="rect">
            <a:avLst/>
          </a:prstGeom>
          <a:noFill/>
        </p:spPr>
        <p:txBody>
          <a:bodyPr wrap="square" rtlCol="0">
            <a:spAutoFit/>
          </a:bodyPr>
          <a:lstStyle/>
          <a:p>
            <a:pPr marL="0" marR="0" algn="ctr">
              <a:lnSpc>
                <a:spcPct val="107000"/>
              </a:lnSpc>
              <a:spcBef>
                <a:spcPts val="0"/>
              </a:spcBef>
              <a:spcAft>
                <a:spcPts val="800"/>
              </a:spcAft>
            </a:pPr>
            <a:r>
              <a:rPr lang="en-US" sz="1800" b="1" u="sng" dirty="0">
                <a:solidFill>
                  <a:srgbClr val="215F9A"/>
                </a:solidFill>
                <a:effectLst/>
                <a:latin typeface="Aptos" panose="020B0004020202020204" pitchFamily="34" charset="0"/>
                <a:ea typeface="Aptos" panose="020B0004020202020204" pitchFamily="34" charset="0"/>
                <a:cs typeface="Arial" panose="020B0604020202020204" pitchFamily="34" charset="0"/>
              </a:rPr>
              <a:t>Conclusion</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After finishing this project we now have a better understanding of how the compiler works and how the tokens are printed during the Lexical Analysis.</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ct val="107000"/>
              </a:lnSpc>
              <a:spcBef>
                <a:spcPts val="0"/>
              </a:spcBef>
              <a:spcAft>
                <a:spcPts val="800"/>
              </a:spcAft>
            </a:pPr>
            <a:r>
              <a:rPr lang="en-US" sz="1800" b="1" u="sng" dirty="0">
                <a:solidFill>
                  <a:srgbClr val="215F9A"/>
                </a:solidFill>
                <a:effectLst/>
                <a:latin typeface="Aptos" panose="020B0004020202020204" pitchFamily="34" charset="0"/>
                <a:ea typeface="Aptos" panose="020B0004020202020204" pitchFamily="34" charset="0"/>
                <a:cs typeface="Arial" panose="020B0604020202020204" pitchFamily="34" charset="0"/>
              </a:rPr>
              <a:t>References</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Compiler Construction: Principles and Practice</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Kenneth C. Louden</a:t>
            </a:r>
            <a:endParaRPr lang="en-US" sz="18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083062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49186" y="500063"/>
            <a:ext cx="7851889" cy="461665"/>
          </a:xfrm>
          <a:prstGeom prst="rect">
            <a:avLst/>
          </a:prstGeom>
        </p:spPr>
        <p:txBody>
          <a:bodyPr wrap="square">
            <a:spAutoFit/>
          </a:bodyPr>
          <a:lstStyle/>
          <a:p>
            <a:endParaRPr lang="en-US" sz="2400" b="1"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1" y="-10510"/>
            <a:ext cx="12196053" cy="6858000"/>
          </a:xfrm>
          <a:prstGeom prst="rect">
            <a:avLst/>
          </a:prstGeom>
        </p:spPr>
      </p:pic>
    </p:spTree>
    <p:extLst>
      <p:ext uri="{BB962C8B-B14F-4D97-AF65-F5344CB8AC3E}">
        <p14:creationId xmlns:p14="http://schemas.microsoft.com/office/powerpoint/2010/main" val="1627682486"/>
      </p:ext>
    </p:extLst>
  </p:cSld>
  <p:clrMapOvr>
    <a:masterClrMapping/>
  </p:clrMapOvr>
  <mc:AlternateContent xmlns:mc="http://schemas.openxmlformats.org/markup-compatibility/2006" xmlns:p14="http://schemas.microsoft.com/office/powerpoint/2010/main">
    <mc:Choice Requires="p14">
      <p:transition spd="slow" p14:dur="2000" advTm="55725"/>
    </mc:Choice>
    <mc:Fallback xmlns="">
      <p:transition spd="slow" advTm="5572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marL="0" marR="0" lvl="0" indent="0" defTabSz="914400" rtl="0" eaLnBrk="1" fontAlgn="base" latinLnBrk="0" hangingPunct="1">
              <a:lnSpc>
                <a:spcPct val="90000"/>
              </a:lnSpc>
              <a:spcBef>
                <a:spcPct val="0"/>
              </a:spcBef>
              <a:spcAft>
                <a:spcPts val="0"/>
              </a:spcAft>
              <a:buClrTx/>
              <a:buSzTx/>
              <a:buFontTx/>
              <a:buNone/>
              <a:tabLst/>
              <a:defRPr/>
            </a:pPr>
            <a:r>
              <a:rPr kumimoji="0" lang="en-GB"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Times New Roman" panose="02020603050405020304" pitchFamily="18" charset="0"/>
              </a:rPr>
              <a:t>Project Title</a:t>
            </a:r>
            <a:endParaRPr kumimoji="0" lang="en-US"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mn-cs"/>
            </a:endParaRP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4062651"/>
          </a:xfrm>
          <a:prstGeom prst="rect">
            <a:avLst/>
          </a:prstGeom>
          <a:noFill/>
        </p:spPr>
        <p:txBody>
          <a:bodyPr wrap="square" rtlCol="1">
            <a:spAutoFit/>
          </a:bodyPr>
          <a:lstStyle/>
          <a:p>
            <a:pPr marR="0" lvl="0" algn="ctr" defTabSz="914400" eaLnBrk="1" fontAlgn="auto" latinLnBrk="0" hangingPunct="1">
              <a:lnSpc>
                <a:spcPct val="100000"/>
              </a:lnSpc>
              <a:spcBef>
                <a:spcPts val="0"/>
              </a:spcBef>
              <a:spcAft>
                <a:spcPts val="0"/>
              </a:spcAft>
              <a:buClrTx/>
              <a:buSzTx/>
              <a:tabLst/>
              <a:defRPr/>
            </a:pPr>
            <a:r>
              <a:rPr lang="en-GB" sz="3200" b="1" u="sng" dirty="0">
                <a:solidFill>
                  <a:srgbClr val="70AD47">
                    <a:lumMod val="50000"/>
                  </a:srgbClr>
                </a:solidFill>
                <a:latin typeface="Calibri" panose="020F0502020204030204"/>
                <a:cs typeface="+mj-cs"/>
              </a:rPr>
              <a:t>Presented By</a:t>
            </a:r>
            <a:endParaRPr kumimoji="0" lang="ar-EG" sz="3200" b="1" i="0" u="sng" strike="noStrike" kern="1200" cap="none" spc="0" normalizeH="0" baseline="0" noProof="0" dirty="0">
              <a:ln>
                <a:noFill/>
              </a:ln>
              <a:solidFill>
                <a:srgbClr val="70AD47">
                  <a:lumMod val="50000"/>
                </a:srgbClr>
              </a:solidFill>
              <a:effectLst/>
              <a:uLnTx/>
              <a:uFillTx/>
              <a:latin typeface="Calibri" panose="020F0502020204030204"/>
              <a:cs typeface="+mj-cs"/>
            </a:endParaRPr>
          </a:p>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ar-EG" sz="1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Arial" panose="020B0604020202020204" pitchFamily="34" charset="0"/>
            </a:endParaRPr>
          </a:p>
          <a:p>
            <a:pPr algn="ct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Student Name                      Student ID</a:t>
            </a:r>
          </a:p>
          <a:p>
            <a:pPr algn="ct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Adam Ashraf Mahmoud - 200019512</a:t>
            </a:r>
          </a:p>
          <a:p>
            <a:pPr algn="ctr"/>
            <a:endPar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gn="ctr">
              <a:defRPr/>
            </a:pPr>
            <a:r>
              <a:rPr lang="en-GB" sz="3200" b="1" u="sng" dirty="0">
                <a:solidFill>
                  <a:srgbClr val="70AD47">
                    <a:lumMod val="50000"/>
                  </a:srgbClr>
                </a:solidFill>
                <a:latin typeface="Calibri" panose="020F0502020204030204"/>
                <a:cs typeface="+mj-cs"/>
              </a:rPr>
              <a:t>Under Supervision</a:t>
            </a:r>
          </a:p>
          <a:p>
            <a:pPr algn="ctr">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Name of Doctor Ehab </a:t>
            </a:r>
            <a:r>
              <a:rPr lang="en-GB" sz="2800"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Elsalamony</a:t>
            </a:r>
            <a:endPar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gn="ctr">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Name of T. A. </a:t>
            </a:r>
            <a:r>
              <a:rPr lang="en-GB" sz="2800"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Toka</a:t>
            </a: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Abdelhamid</a:t>
            </a:r>
          </a:p>
        </p:txBody>
      </p:sp>
    </p:spTree>
    <p:custDataLst>
      <p:tags r:id="rId1"/>
    </p:custDataLst>
    <p:extLst>
      <p:ext uri="{BB962C8B-B14F-4D97-AF65-F5344CB8AC3E}">
        <p14:creationId xmlns:p14="http://schemas.microsoft.com/office/powerpoint/2010/main" val="722890095"/>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marL="0" marR="0" lvl="0" indent="0" defTabSz="914400" rtl="0" eaLnBrk="1" fontAlgn="base" latinLnBrk="0" hangingPunct="1">
              <a:lnSpc>
                <a:spcPct val="90000"/>
              </a:lnSpc>
              <a:spcBef>
                <a:spcPct val="0"/>
              </a:spcBef>
              <a:spcAft>
                <a:spcPts val="0"/>
              </a:spcAft>
              <a:buClrTx/>
              <a:buSzTx/>
              <a:buFontTx/>
              <a:buNone/>
              <a:tabLst/>
              <a:defRPr/>
            </a:pPr>
            <a:r>
              <a:rPr kumimoji="0" lang="en-GB"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Times New Roman" panose="02020603050405020304" pitchFamily="18" charset="0"/>
              </a:rPr>
              <a:t>Outline</a:t>
            </a:r>
            <a:endParaRPr kumimoji="0" lang="en-US"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mn-cs"/>
            </a:endParaRP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4462760"/>
          </a:xfrm>
          <a:prstGeom prst="rect">
            <a:avLst/>
          </a:prstGeom>
          <a:noFill/>
        </p:spPr>
        <p:txBody>
          <a:bodyPr wrap="square" rtlCol="1">
            <a:spAutoFit/>
          </a:bodyPr>
          <a:lstStyle/>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Introduction</a:t>
            </a:r>
          </a:p>
          <a:p>
            <a:pPr>
              <a:defRPr/>
            </a:pPr>
            <a:r>
              <a:rPr lang="en-US" dirty="0"/>
              <a:t>A compiler is a program that translates source code written in a high-level programming language into a lower-level language, often machine code, which can be executed by a computer's processor.</a:t>
            </a:r>
          </a:p>
          <a:p>
            <a:pPr marR="0" lvl="0" defTabSz="914400" eaLnBrk="1" fontAlgn="auto" latinLnBrk="0" hangingPunct="1">
              <a:lnSpc>
                <a:spcPct val="100000"/>
              </a:lnSpc>
              <a:spcBef>
                <a:spcPts val="0"/>
              </a:spcBef>
              <a:spcAft>
                <a:spcPts val="0"/>
              </a:spcAft>
              <a:buClrTx/>
              <a:buSzTx/>
              <a:tabLst/>
              <a:defRPr/>
            </a:pPr>
            <a:endPar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Phases of Compiler</a:t>
            </a:r>
          </a:p>
          <a:p>
            <a:r>
              <a:rPr lang="en-US" b="1" dirty="0"/>
              <a:t>Lexical Analysis (Scanning):</a:t>
            </a:r>
            <a:r>
              <a:rPr lang="en-US" dirty="0"/>
              <a:t> This initial phase involves parsing the source code into a series of tokens, which are the smallest meaningful units such as keywords, identifiers, and symbols. A </a:t>
            </a:r>
            <a:r>
              <a:rPr lang="en-US" dirty="0" err="1"/>
              <a:t>lexer</a:t>
            </a:r>
            <a:r>
              <a:rPr lang="en-US" dirty="0"/>
              <a:t> or scanner is responsible for this task. </a:t>
            </a:r>
          </a:p>
          <a:p>
            <a:r>
              <a:rPr lang="en-US" b="1" dirty="0"/>
              <a:t>Syntax Analysis (Parsing):</a:t>
            </a:r>
            <a:r>
              <a:rPr lang="en-US" dirty="0"/>
              <a:t> Following lexical analysis, the syntax analysis phase checks the validity of the token sequence against the language's grammar rules. It constructs a parse tree or abstract syntax tree (AST) representing the program's structure. Parsing is conducted by the parser. </a:t>
            </a:r>
          </a:p>
          <a:p>
            <a:pPr marR="0" lvl="0" defTabSz="914400" eaLnBrk="1" fontAlgn="auto" latinLnBrk="0" hangingPunct="1">
              <a:lnSpc>
                <a:spcPct val="100000"/>
              </a:lnSpc>
              <a:spcBef>
                <a:spcPts val="0"/>
              </a:spcBef>
              <a:spcAft>
                <a:spcPts val="0"/>
              </a:spcAft>
              <a:buClrTx/>
              <a:buSzTx/>
              <a:tabLst/>
              <a:defRPr/>
            </a:pPr>
            <a:endPar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R="0" lvl="0" defTabSz="914400" eaLnBrk="1" fontAlgn="auto" latinLnBrk="0" hangingPunct="1">
              <a:lnSpc>
                <a:spcPct val="100000"/>
              </a:lnSpc>
              <a:spcBef>
                <a:spcPts val="0"/>
              </a:spcBef>
              <a:spcAft>
                <a:spcPts val="0"/>
              </a:spcAft>
              <a:buClrTx/>
              <a:buSzTx/>
              <a:tabLst/>
              <a:defRPr/>
            </a:pPr>
            <a:endPar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935041151"/>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5EA15D-C095-7DC8-5A45-131D48FFCF93}"/>
              </a:ext>
            </a:extLst>
          </p:cNvPr>
          <p:cNvSpPr txBox="1"/>
          <p:nvPr/>
        </p:nvSpPr>
        <p:spPr>
          <a:xfrm>
            <a:off x="363984" y="257452"/>
            <a:ext cx="11532094" cy="4336059"/>
          </a:xfrm>
          <a:prstGeom prst="rect">
            <a:avLst/>
          </a:prstGeom>
          <a:noFill/>
        </p:spPr>
        <p:txBody>
          <a:bodyPr wrap="square" rtlCol="0">
            <a:spAutoFit/>
          </a:bodyPr>
          <a:lstStyle/>
          <a:p>
            <a:pPr marL="0" marR="0">
              <a:lnSpc>
                <a:spcPct val="107000"/>
              </a:lnSpc>
              <a:spcBef>
                <a:spcPts val="0"/>
              </a:spcBef>
              <a:spcAft>
                <a:spcPts val="800"/>
              </a:spcAft>
            </a:pPr>
            <a:r>
              <a:rPr lang="en-US" sz="1800" b="1" dirty="0">
                <a:effectLst/>
                <a:latin typeface="Aptos" panose="020B0004020202020204" pitchFamily="34" charset="0"/>
                <a:ea typeface="Aptos" panose="020B0004020202020204" pitchFamily="34" charset="0"/>
                <a:cs typeface="Arial" panose="020B0604020202020204" pitchFamily="34" charset="0"/>
              </a:rPr>
              <a:t>Semantic Analysis:</a:t>
            </a:r>
            <a:r>
              <a:rPr lang="en-US" sz="1800" dirty="0">
                <a:effectLst/>
                <a:latin typeface="Aptos" panose="020B0004020202020204" pitchFamily="34" charset="0"/>
                <a:ea typeface="Aptos" panose="020B0004020202020204" pitchFamily="34" charset="0"/>
                <a:cs typeface="Arial" panose="020B0604020202020204" pitchFamily="34" charset="0"/>
              </a:rPr>
              <a:t> Once the syntax is verified, semantic analysis ensures the correctness of statements based on the language's semantics. This includes tasks like type checking, scope resolution, and creating symbol tables to manage identifiers and their properties.</a:t>
            </a:r>
          </a:p>
          <a:p>
            <a:pPr marL="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Arial" panose="020B0604020202020204" pitchFamily="34" charset="0"/>
              </a:rPr>
              <a:t> </a:t>
            </a:r>
            <a:r>
              <a:rPr lang="en-US" sz="1800" b="1" dirty="0">
                <a:effectLst/>
                <a:latin typeface="Aptos" panose="020B0004020202020204" pitchFamily="34" charset="0"/>
                <a:ea typeface="Aptos" panose="020B0004020202020204" pitchFamily="34" charset="0"/>
                <a:cs typeface="Arial" panose="020B0604020202020204" pitchFamily="34" charset="0"/>
              </a:rPr>
              <a:t>Intermediate Code Generation:</a:t>
            </a:r>
            <a:r>
              <a:rPr lang="en-US" sz="1800" dirty="0">
                <a:effectLst/>
                <a:latin typeface="Aptos" panose="020B0004020202020204" pitchFamily="34" charset="0"/>
                <a:ea typeface="Aptos" panose="020B0004020202020204" pitchFamily="34" charset="0"/>
                <a:cs typeface="Arial" panose="020B0604020202020204" pitchFamily="34" charset="0"/>
              </a:rPr>
              <a:t> Here, the compiler produces an intermediate representation (IR) of the source code. This IR is platform-independent and serves as a common ground for subsequent optimizations and target platform translations. </a:t>
            </a:r>
          </a:p>
          <a:p>
            <a:pPr marL="0" marR="0">
              <a:lnSpc>
                <a:spcPct val="107000"/>
              </a:lnSpc>
              <a:spcBef>
                <a:spcPts val="0"/>
              </a:spcBef>
              <a:spcAft>
                <a:spcPts val="800"/>
              </a:spcAft>
            </a:pPr>
            <a:r>
              <a:rPr lang="en-US" sz="1800" b="1" dirty="0">
                <a:effectLst/>
                <a:latin typeface="Aptos" panose="020B0004020202020204" pitchFamily="34" charset="0"/>
                <a:ea typeface="Aptos" panose="020B0004020202020204" pitchFamily="34" charset="0"/>
                <a:cs typeface="Arial" panose="020B0604020202020204" pitchFamily="34" charset="0"/>
              </a:rPr>
              <a:t>Optimization:</a:t>
            </a:r>
            <a:r>
              <a:rPr lang="en-US" sz="1800" dirty="0">
                <a:effectLst/>
                <a:latin typeface="Aptos" panose="020B0004020202020204" pitchFamily="34" charset="0"/>
                <a:ea typeface="Aptos" panose="020B0004020202020204" pitchFamily="34" charset="0"/>
                <a:cs typeface="Arial" panose="020B0604020202020204" pitchFamily="34" charset="0"/>
              </a:rPr>
              <a:t> Optimization techniques are applied to enhance the efficiency of the intermediate code. These techniques range from simple transformations to more complex algorithms like loop optimization and data-flow analysis. </a:t>
            </a:r>
          </a:p>
          <a:p>
            <a:pPr marL="0" marR="0">
              <a:lnSpc>
                <a:spcPct val="107000"/>
              </a:lnSpc>
              <a:spcBef>
                <a:spcPts val="0"/>
              </a:spcBef>
              <a:spcAft>
                <a:spcPts val="800"/>
              </a:spcAft>
            </a:pPr>
            <a:r>
              <a:rPr lang="en-US" sz="1800" b="1" dirty="0">
                <a:effectLst/>
                <a:latin typeface="Aptos" panose="020B0004020202020204" pitchFamily="34" charset="0"/>
                <a:ea typeface="Aptos" panose="020B0004020202020204" pitchFamily="34" charset="0"/>
                <a:cs typeface="Arial" panose="020B0604020202020204" pitchFamily="34" charset="0"/>
              </a:rPr>
              <a:t>Code Generation:</a:t>
            </a:r>
            <a:r>
              <a:rPr lang="en-US" sz="1800" dirty="0">
                <a:effectLst/>
                <a:latin typeface="Aptos" panose="020B0004020202020204" pitchFamily="34" charset="0"/>
                <a:ea typeface="Aptos" panose="020B0004020202020204" pitchFamily="34" charset="0"/>
                <a:cs typeface="Arial" panose="020B0604020202020204" pitchFamily="34" charset="0"/>
              </a:rPr>
              <a:t> In this phase, the compiler translates the optimized intermediate code into machine code or assembly instructions tailored to the target hardware. It maps high-level language constructs to low-level instructions, considering factors like register allocation and instruction scheduling.</a:t>
            </a:r>
          </a:p>
          <a:p>
            <a:endParaRPr lang="en-US" dirty="0"/>
          </a:p>
        </p:txBody>
      </p:sp>
    </p:spTree>
    <p:extLst>
      <p:ext uri="{BB962C8B-B14F-4D97-AF65-F5344CB8AC3E}">
        <p14:creationId xmlns:p14="http://schemas.microsoft.com/office/powerpoint/2010/main" val="4198659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5DA5F7-3943-4C6E-4573-0E60E86240D6}"/>
              </a:ext>
            </a:extLst>
          </p:cNvPr>
          <p:cNvSpPr txBox="1"/>
          <p:nvPr/>
        </p:nvSpPr>
        <p:spPr>
          <a:xfrm>
            <a:off x="248575" y="159798"/>
            <a:ext cx="11594237" cy="6034472"/>
          </a:xfrm>
          <a:prstGeom prst="rect">
            <a:avLst/>
          </a:prstGeom>
          <a:noFill/>
        </p:spPr>
        <p:txBody>
          <a:bodyPr wrap="square" rtlCol="0">
            <a:spAutoFit/>
          </a:bodyPr>
          <a:lstStyle/>
          <a:p>
            <a:pPr marL="0" marR="0" algn="ctr">
              <a:lnSpc>
                <a:spcPct val="107000"/>
              </a:lnSpc>
              <a:spcBef>
                <a:spcPts val="0"/>
              </a:spcBef>
              <a:spcAft>
                <a:spcPts val="800"/>
              </a:spcAft>
            </a:pPr>
            <a:r>
              <a:rPr lang="en-US" sz="1800" b="1" u="sng" dirty="0">
                <a:solidFill>
                  <a:srgbClr val="215E99"/>
                </a:solidFill>
                <a:effectLst/>
                <a:latin typeface="Aptos" panose="020B0004020202020204" pitchFamily="34" charset="0"/>
                <a:ea typeface="Aptos" panose="020B0004020202020204" pitchFamily="34" charset="0"/>
                <a:cs typeface="Arial" panose="020B0604020202020204" pitchFamily="34" charset="0"/>
              </a:rPr>
              <a:t>Software Tools</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Compiler development often relies on a variety of software tools to assist in different stages of the compilation process. These tools aid in tasks such as parsing, optimization, code generation, debugging, and performance analysis. Here are some of the tools listed below.</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Lex and </a:t>
            </a:r>
            <a:r>
              <a:rPr lang="en-US" sz="1800" dirty="0" err="1">
                <a:solidFill>
                  <a:srgbClr val="000000"/>
                </a:solidFill>
                <a:effectLst/>
                <a:latin typeface="Aptos" panose="020B0004020202020204" pitchFamily="34" charset="0"/>
                <a:ea typeface="Aptos" panose="020B0004020202020204" pitchFamily="34" charset="0"/>
                <a:cs typeface="Arial" panose="020B0604020202020204" pitchFamily="34" charset="0"/>
              </a:rPr>
              <a:t>Yacc</a:t>
            </a: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(or Flex and Bison):</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Lex (or Flex) and </a:t>
            </a:r>
            <a:r>
              <a:rPr lang="en-US" sz="1800" dirty="0" err="1">
                <a:solidFill>
                  <a:srgbClr val="000000"/>
                </a:solidFill>
                <a:effectLst/>
                <a:latin typeface="Aptos" panose="020B0004020202020204" pitchFamily="34" charset="0"/>
                <a:ea typeface="Aptos" panose="020B0004020202020204" pitchFamily="34" charset="0"/>
                <a:cs typeface="Arial" panose="020B0604020202020204" pitchFamily="34" charset="0"/>
              </a:rPr>
              <a:t>Yacc</a:t>
            </a: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(or Bison) constitute classic tool combinations for lexical analysis (scanning) and syntax analysis (parsing), respectively. Lex generates lexical analyzers based on regular expressions, while </a:t>
            </a:r>
            <a:r>
              <a:rPr lang="en-US" sz="1800" dirty="0" err="1">
                <a:solidFill>
                  <a:srgbClr val="000000"/>
                </a:solidFill>
                <a:effectLst/>
                <a:latin typeface="Aptos" panose="020B0004020202020204" pitchFamily="34" charset="0"/>
                <a:ea typeface="Aptos" panose="020B0004020202020204" pitchFamily="34" charset="0"/>
                <a:cs typeface="Arial" panose="020B0604020202020204" pitchFamily="34" charset="0"/>
              </a:rPr>
              <a:t>Yacc</a:t>
            </a: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generates parsers based on context-free grammars. These tools are commonly employed for generating the scanner and parser components of a compiler.</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ANTLR (</a:t>
            </a:r>
            <a:r>
              <a:rPr lang="en-US" sz="1800" dirty="0" err="1">
                <a:solidFill>
                  <a:srgbClr val="000000"/>
                </a:solidFill>
                <a:effectLst/>
                <a:latin typeface="Aptos" panose="020B0004020202020204" pitchFamily="34" charset="0"/>
                <a:ea typeface="Aptos" panose="020B0004020202020204" pitchFamily="34" charset="0"/>
                <a:cs typeface="Arial" panose="020B0604020202020204" pitchFamily="34" charset="0"/>
              </a:rPr>
              <a:t>ANother</a:t>
            </a: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Tool for Language Recognition):</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ANTLR stands out as a potent parser generator that supports various programming languages and facilitates the creation of</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parsers for intricate grammars. It finds extensive use in compiler construction and language development endeavors.</a:t>
            </a:r>
            <a:endParaRPr lang="en-US" sz="18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003439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D7326B-5A4D-E2E4-9D00-15329670045D}"/>
              </a:ext>
            </a:extLst>
          </p:cNvPr>
          <p:cNvSpPr txBox="1"/>
          <p:nvPr/>
        </p:nvSpPr>
        <p:spPr>
          <a:xfrm>
            <a:off x="301841" y="275208"/>
            <a:ext cx="11674136" cy="5635517"/>
          </a:xfrm>
          <a:prstGeom prst="rect">
            <a:avLst/>
          </a:prstGeom>
          <a:noFill/>
        </p:spPr>
        <p:txBody>
          <a:bodyPr wrap="square" rtlCol="0">
            <a:spAutoFit/>
          </a:bodyPr>
          <a:lstStyle/>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LLVM (Low-Level Virtual Machine):</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LLVM serves as a compiler infrastructure offering a collection of modular and reusable compiler and toolchain components. It encompasses a compiler front-end for parsing and optimizing source code, a middle-end featuring diverse optimization passes, and a back-end for generating machine code across multiple target architectures. LLVM finds wide application in both academic research and industrial compiler development.</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GCC (GNU Compiler Collection):</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GCC emerges as a popular open-source compiler suite supporting multiple programming languages, such as C, C++, and Fortran. It encompasses front-ends for parsing source code written in these languages, alongside a comprehensive array of optimization and code generation tools.</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Clang:</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Clang, built upon LLVM, represents a C/C++ compiler delivering swift and precise compilation with expressive diagnostics. It frequently serves as a front-end in various toolchains and integrated development environments (IDEs).</a:t>
            </a:r>
            <a:endParaRPr lang="en-US" sz="18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036003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6BBAB9-ABCB-739A-9ADD-79B686690F15}"/>
              </a:ext>
            </a:extLst>
          </p:cNvPr>
          <p:cNvSpPr txBox="1"/>
          <p:nvPr/>
        </p:nvSpPr>
        <p:spPr>
          <a:xfrm>
            <a:off x="399495" y="292963"/>
            <a:ext cx="11647503" cy="5441746"/>
          </a:xfrm>
          <a:prstGeom prst="rect">
            <a:avLst/>
          </a:prstGeom>
          <a:noFill/>
        </p:spPr>
        <p:txBody>
          <a:bodyPr wrap="square" rtlCol="0">
            <a:spAutoFit/>
          </a:bodyPr>
          <a:lstStyle/>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err="1">
                <a:solidFill>
                  <a:srgbClr val="000000"/>
                </a:solidFill>
                <a:effectLst/>
                <a:latin typeface="Aptos" panose="020B0004020202020204" pitchFamily="34" charset="0"/>
                <a:ea typeface="Aptos" panose="020B0004020202020204" pitchFamily="34" charset="0"/>
                <a:cs typeface="Arial" panose="020B0604020202020204" pitchFamily="34" charset="0"/>
              </a:rPr>
              <a:t>Valgrind</a:t>
            </a: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err="1">
                <a:solidFill>
                  <a:srgbClr val="000000"/>
                </a:solidFill>
                <a:effectLst/>
                <a:latin typeface="Aptos" panose="020B0004020202020204" pitchFamily="34" charset="0"/>
                <a:ea typeface="Aptos" panose="020B0004020202020204" pitchFamily="34" charset="0"/>
                <a:cs typeface="Arial" panose="020B0604020202020204" pitchFamily="34" charset="0"/>
              </a:rPr>
              <a:t>Valgrind</a:t>
            </a: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stands as a potent debugging and profiling tool aiding in the detection of memory leaks, buffer overflows, and other memory-related errors in compiled programs. It furnishes a suite of tools, including </a:t>
            </a:r>
            <a:r>
              <a:rPr lang="en-US" sz="1800" dirty="0" err="1">
                <a:solidFill>
                  <a:srgbClr val="000000"/>
                </a:solidFill>
                <a:effectLst/>
                <a:latin typeface="Aptos" panose="020B0004020202020204" pitchFamily="34" charset="0"/>
                <a:ea typeface="Aptos" panose="020B0004020202020204" pitchFamily="34" charset="0"/>
                <a:cs typeface="Arial" panose="020B0604020202020204" pitchFamily="34" charset="0"/>
              </a:rPr>
              <a:t>Memcheck</a:t>
            </a: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for memory debugging and </a:t>
            </a:r>
            <a:r>
              <a:rPr lang="en-US" sz="1800" dirty="0" err="1">
                <a:solidFill>
                  <a:srgbClr val="000000"/>
                </a:solidFill>
                <a:effectLst/>
                <a:latin typeface="Aptos" panose="020B0004020202020204" pitchFamily="34" charset="0"/>
                <a:ea typeface="Aptos" panose="020B0004020202020204" pitchFamily="34" charset="0"/>
                <a:cs typeface="Arial" panose="020B0604020202020204" pitchFamily="34" charset="0"/>
              </a:rPr>
              <a:t>Callgrind</a:t>
            </a: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for profiling.</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GDB (GNU Debugger):</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GDB stands as a widely utilized debugger for debugging compiled programs. It empowers developers to scrutinize and manipulate program execution, set breakpoints, inspect variables, and trace program flow.</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Perf:</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Perf constitutes a performance analysis tool tailored for Linux systems, furnishing insights into program behavior, CPU usage, cache misses, and other performance metrics. It facilitates code optimization and identification of performance bottlenecks in compiled programs.</a:t>
            </a:r>
            <a:endParaRPr lang="en-US" sz="18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405063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4">
            <a:extLst>
              <a:ext uri="{FF2B5EF4-FFF2-40B4-BE49-F238E27FC236}">
                <a16:creationId xmlns:a16="http://schemas.microsoft.com/office/drawing/2014/main" id="{4B09F1B0-F4CB-6C67-5C56-02FDEF15E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421" y="2052760"/>
            <a:ext cx="2354263" cy="244633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5">
            <a:extLst>
              <a:ext uri="{FF2B5EF4-FFF2-40B4-BE49-F238E27FC236}">
                <a16:creationId xmlns:a16="http://schemas.microsoft.com/office/drawing/2014/main" id="{4FE87B13-644E-46E0-9740-4FDD21FD3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6804" y="1089818"/>
            <a:ext cx="2422525" cy="4579937"/>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6">
            <a:extLst>
              <a:ext uri="{FF2B5EF4-FFF2-40B4-BE49-F238E27FC236}">
                <a16:creationId xmlns:a16="http://schemas.microsoft.com/office/drawing/2014/main" id="{72B5936D-CE16-1D1B-F274-490C29F089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1541" y="1089818"/>
            <a:ext cx="2362200" cy="46783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C7FDB6FB-1AE5-5BC8-44C1-F79682888B24}"/>
              </a:ext>
            </a:extLst>
          </p:cNvPr>
          <p:cNvSpPr>
            <a:spLocks noChangeArrowheads="1"/>
          </p:cNvSpPr>
          <p:nvPr/>
        </p:nvSpPr>
        <p:spPr bwMode="auto">
          <a:xfrm>
            <a:off x="852256" y="202764"/>
            <a:ext cx="122982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rgbClr val="215F9A"/>
                </a:solidFill>
                <a:effectLst/>
                <a:latin typeface="Aptos" panose="020B0004020202020204" pitchFamily="34" charset="0"/>
                <a:ea typeface="Aptos" panose="020B0004020202020204" pitchFamily="34" charset="0"/>
                <a:cs typeface="Arial" panose="020B0604020202020204" pitchFamily="34" charset="0"/>
              </a:rPr>
              <a:t>Code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Example 1:</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8D67721D-CFFA-C71C-3BF3-9B2E1186A07C}"/>
              </a:ext>
            </a:extLst>
          </p:cNvPr>
          <p:cNvSpPr>
            <a:spLocks noChangeArrowheads="1"/>
          </p:cNvSpPr>
          <p:nvPr/>
        </p:nvSpPr>
        <p:spPr bwMode="auto">
          <a:xfrm>
            <a:off x="0" y="2903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6">
            <a:extLst>
              <a:ext uri="{FF2B5EF4-FFF2-40B4-BE49-F238E27FC236}">
                <a16:creationId xmlns:a16="http://schemas.microsoft.com/office/drawing/2014/main" id="{8B70D83D-8E1F-616A-1CE9-D575EC6BBAE9}"/>
              </a:ext>
            </a:extLst>
          </p:cNvPr>
          <p:cNvSpPr>
            <a:spLocks noChangeArrowheads="1"/>
          </p:cNvSpPr>
          <p:nvPr/>
        </p:nvSpPr>
        <p:spPr bwMode="auto">
          <a:xfrm>
            <a:off x="0" y="121618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76836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7">
            <a:extLst>
              <a:ext uri="{FF2B5EF4-FFF2-40B4-BE49-F238E27FC236}">
                <a16:creationId xmlns:a16="http://schemas.microsoft.com/office/drawing/2014/main" id="{5641E8C8-FAA9-FA52-2B56-EC6BE334F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64" y="2081812"/>
            <a:ext cx="2514600" cy="21558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8">
            <a:extLst>
              <a:ext uri="{FF2B5EF4-FFF2-40B4-BE49-F238E27FC236}">
                <a16:creationId xmlns:a16="http://schemas.microsoft.com/office/drawing/2014/main" id="{0DC7AB15-F7ED-709B-6CDC-5EA63D47F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7773" y="1019552"/>
            <a:ext cx="2095500" cy="4960938"/>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9">
            <a:extLst>
              <a:ext uri="{FF2B5EF4-FFF2-40B4-BE49-F238E27FC236}">
                <a16:creationId xmlns:a16="http://schemas.microsoft.com/office/drawing/2014/main" id="{53020EAA-BE02-3496-C183-4E25F00BDB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3786" y="1152902"/>
            <a:ext cx="1981200" cy="469423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463E2BDF-368D-A029-C905-08B43D0688CC}"/>
              </a:ext>
            </a:extLst>
          </p:cNvPr>
          <p:cNvSpPr>
            <a:spLocks noChangeArrowheads="1"/>
          </p:cNvSpPr>
          <p:nvPr/>
        </p:nvSpPr>
        <p:spPr bwMode="auto">
          <a:xfrm>
            <a:off x="-650477" y="34557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Example 2:</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91C7225A-D7CE-515C-A83A-AA3D5FDE0130}"/>
              </a:ext>
            </a:extLst>
          </p:cNvPr>
          <p:cNvSpPr>
            <a:spLocks noChangeArrowheads="1"/>
          </p:cNvSpPr>
          <p:nvPr/>
        </p:nvSpPr>
        <p:spPr bwMode="auto">
          <a:xfrm>
            <a:off x="1313895" y="251537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030893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9.9"/>
</p:tagLst>
</file>

<file path=ppt/tags/tag2.xml><?xml version="1.0" encoding="utf-8"?>
<p:tagLst xmlns:a="http://schemas.openxmlformats.org/drawingml/2006/main" xmlns:r="http://schemas.openxmlformats.org/officeDocument/2006/relationships" xmlns:p="http://schemas.openxmlformats.org/presentationml/2006/main">
  <p:tag name="TIMING" val="|2.1|3.6|14.6"/>
</p:tagLst>
</file>

<file path=ppt/tags/tag3.xml><?xml version="1.0" encoding="utf-8"?>
<p:tagLst xmlns:a="http://schemas.openxmlformats.org/drawingml/2006/main" xmlns:r="http://schemas.openxmlformats.org/officeDocument/2006/relationships" xmlns:p="http://schemas.openxmlformats.org/presentationml/2006/main">
  <p:tag name="TIMING" val="|2.1|3.6|14.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1491</TotalTime>
  <Words>834</Words>
  <Application>Microsoft Office PowerPoint</Application>
  <PresentationFormat>Widescreen</PresentationFormat>
  <Paragraphs>61</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moustafamahmoud.eg@hotmail.com</dc:creator>
  <cp:lastModifiedBy>200019512-Adam Ashraf Mahmoud</cp:lastModifiedBy>
  <cp:revision>565</cp:revision>
  <dcterms:created xsi:type="dcterms:W3CDTF">2019-11-03T13:54:28Z</dcterms:created>
  <dcterms:modified xsi:type="dcterms:W3CDTF">2024-05-12T19:52:46Z</dcterms:modified>
</cp:coreProperties>
</file>