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1271" r:id="rId2"/>
    <p:sldId id="1198" r:id="rId3"/>
    <p:sldId id="1199" r:id="rId4"/>
    <p:sldId id="1265" r:id="rId5"/>
    <p:sldId id="1200" r:id="rId6"/>
    <p:sldId id="1229" r:id="rId7"/>
    <p:sldId id="1266" r:id="rId8"/>
    <p:sldId id="1230" r:id="rId9"/>
    <p:sldId id="1231" r:id="rId10"/>
    <p:sldId id="1243" r:id="rId11"/>
    <p:sldId id="1267" r:id="rId12"/>
    <p:sldId id="1201" r:id="rId13"/>
    <p:sldId id="1260" r:id="rId14"/>
    <p:sldId id="1268" r:id="rId15"/>
    <p:sldId id="1261" r:id="rId16"/>
    <p:sldId id="1262" r:id="rId17"/>
    <p:sldId id="1269" r:id="rId18"/>
    <p:sldId id="1270" r:id="rId19"/>
    <p:sldId id="1263" r:id="rId20"/>
    <p:sldId id="1272" r:id="rId21"/>
    <p:sldId id="123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65690" autoAdjust="0"/>
  </p:normalViewPr>
  <p:slideViewPr>
    <p:cSldViewPr>
      <p:cViewPr varScale="1">
        <p:scale>
          <a:sx n="120" d="100"/>
          <a:sy n="120" d="100"/>
        </p:scale>
        <p:origin x="1672" y="192"/>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i Sharif" userId="583e7afdcc1bfe0f" providerId="LiveId" clId="{49071E16-9467-6149-A7FF-C18487B1633F}"/>
    <pc:docChg chg="delSld">
      <pc:chgData name="Abdullahi Sharif" userId="583e7afdcc1bfe0f" providerId="LiveId" clId="{49071E16-9467-6149-A7FF-C18487B1633F}" dt="2025-03-31T15:02:08.229" v="0" actId="2696"/>
      <pc:docMkLst>
        <pc:docMk/>
      </pc:docMkLst>
      <pc:sldChg chg="del">
        <pc:chgData name="Abdullahi Sharif" userId="583e7afdcc1bfe0f" providerId="LiveId" clId="{49071E16-9467-6149-A7FF-C18487B1633F}" dt="2025-03-31T15:02:08.229" v="0" actId="2696"/>
        <pc:sldMkLst>
          <pc:docMk/>
          <pc:sldMk cId="3341268876" sldId="11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3/30/25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3/30/25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3/30/25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3/30/25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3/30/25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3/30/25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3/30/25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3/30/25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3/30/25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3/30/25</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6</a:t>
            </a:r>
          </a:p>
        </p:txBody>
      </p:sp>
      <p:sp>
        <p:nvSpPr>
          <p:cNvPr id="5" name="Text Placeholder 5"/>
          <p:cNvSpPr>
            <a:spLocks noGrp="1"/>
          </p:cNvSpPr>
          <p:nvPr>
            <p:ph type="body" sz="quarter" idx="15"/>
          </p:nvPr>
        </p:nvSpPr>
        <p:spPr>
          <a:xfrm>
            <a:off x="4572000" y="3695700"/>
            <a:ext cx="4038599" cy="615553"/>
          </a:xfrm>
        </p:spPr>
        <p:txBody>
          <a:bodyPr wrap="square">
            <a:spAutoFit/>
          </a:bodyPr>
          <a:lstStyle/>
          <a:p>
            <a:pPr>
              <a:buClrTx/>
              <a:defRPr/>
            </a:pPr>
            <a:r>
              <a:rPr lang="en-US" sz="2000" dirty="0">
                <a:cs typeface="Arial" pitchFamily="34" charset="0"/>
              </a:rPr>
              <a:t>More </a:t>
            </a:r>
            <a:r>
              <a:rPr lang="en-US" sz="2000" spc="-300" dirty="0">
                <a:cs typeface="Arial" pitchFamily="34" charset="0"/>
              </a:rPr>
              <a:t>C S </a:t>
            </a:r>
            <a:r>
              <a:rPr lang="en-US" sz="2000" dirty="0" err="1">
                <a:cs typeface="Arial" pitchFamily="34" charset="0"/>
              </a:rPr>
              <a:t>S</a:t>
            </a:r>
            <a:r>
              <a:rPr lang="en-US" sz="2000" dirty="0">
                <a:cs typeface="Arial" pitchFamily="34" charset="0"/>
              </a:rPr>
              <a:t> Basics </a:t>
            </a:r>
          </a:p>
          <a:p>
            <a:pPr>
              <a:buClrTx/>
              <a:defRPr/>
            </a:pPr>
            <a:r>
              <a:rPr lang="en-US" sz="2000" dirty="0">
                <a:cs typeface="Arial" pitchFamily="34" charset="0"/>
              </a:rPr>
              <a:t>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Tree>
    <p:extLst>
      <p:ext uri="{BB962C8B-B14F-4D97-AF65-F5344CB8AC3E}">
        <p14:creationId xmlns:p14="http://schemas.microsoft.com/office/powerpoint/2010/main" val="73375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US" altLang="en-US" sz="3600" dirty="0">
                <a:latin typeface="+mj-lt"/>
              </a:rPr>
              <a:t>Configuring Specific Sides of a Border</a:t>
            </a:r>
            <a:endParaRPr lang="en-US" sz="3600" dirty="0">
              <a:latin typeface="+mj-lt"/>
            </a:endParaRPr>
          </a:p>
        </p:txBody>
      </p:sp>
      <p:sp>
        <p:nvSpPr>
          <p:cNvPr id="3" name="Content Placeholder 2"/>
          <p:cNvSpPr>
            <a:spLocks noGrp="1"/>
          </p:cNvSpPr>
          <p:nvPr>
            <p:ph idx="1"/>
          </p:nvPr>
        </p:nvSpPr>
        <p:spPr>
          <a:xfrm>
            <a:off x="457200" y="1295400"/>
            <a:ext cx="4114800" cy="2893100"/>
          </a:xfrm>
        </p:spPr>
        <p:txBody>
          <a:bodyPr wrap="square">
            <a:spAutoFit/>
          </a:bodyPr>
          <a:lstStyle/>
          <a:p>
            <a:r>
              <a:rPr lang="en-US" sz="2400" dirty="0"/>
              <a:t>Use </a:t>
            </a:r>
            <a:r>
              <a:rPr lang="en-US" sz="2400" spc="-300" dirty="0"/>
              <a:t>C S </a:t>
            </a:r>
            <a:r>
              <a:rPr lang="en-US" sz="2400" dirty="0" err="1"/>
              <a:t>S</a:t>
            </a:r>
            <a:r>
              <a:rPr lang="en-US" sz="2400" dirty="0"/>
              <a:t> to configure a line on one or more sides of an element</a:t>
            </a:r>
          </a:p>
          <a:p>
            <a:pPr lvl="1"/>
            <a:r>
              <a:rPr lang="en-US" sz="2400" dirty="0"/>
              <a:t>border-bottom</a:t>
            </a:r>
          </a:p>
          <a:p>
            <a:pPr lvl="1"/>
            <a:r>
              <a:rPr lang="en-US" sz="2400" dirty="0"/>
              <a:t>border-left</a:t>
            </a:r>
          </a:p>
          <a:p>
            <a:pPr lvl="1"/>
            <a:r>
              <a:rPr lang="en-US" sz="2400" dirty="0"/>
              <a:t>border-right</a:t>
            </a:r>
          </a:p>
          <a:p>
            <a:pPr lvl="1"/>
            <a:r>
              <a:rPr lang="en-US" sz="2400" dirty="0"/>
              <a:t>border-top</a:t>
            </a:r>
          </a:p>
        </p:txBody>
      </p:sp>
      <p:pic>
        <p:nvPicPr>
          <p:cNvPr id="5" name="Picture 2" descr="The given text reads Heading with Border which is underlined in red. ">
            <a:extLst>
              <a:ext uri="{FF2B5EF4-FFF2-40B4-BE49-F238E27FC236}">
                <a16:creationId xmlns:a16="http://schemas.microsoft.com/office/drawing/2014/main" id="{5B2BC8BA-02E0-4BD6-89F7-3064F889AFF4}"/>
              </a:ext>
            </a:extLst>
          </p:cNvPr>
          <p:cNvPicPr>
            <a:picLocks noChangeAspect="1" noChangeArrowheads="1"/>
          </p:cNvPicPr>
          <p:nvPr/>
        </p:nvPicPr>
        <p:blipFill>
          <a:blip r:embed="rId3" cstate="print"/>
          <a:srcRect/>
          <a:stretch>
            <a:fillRect/>
          </a:stretch>
        </p:blipFill>
        <p:spPr bwMode="auto">
          <a:xfrm>
            <a:off x="1066800" y="4333875"/>
            <a:ext cx="4076700" cy="5619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Content Placeholder 5"/>
          <p:cNvSpPr>
            <a:spLocks noGrp="1"/>
          </p:cNvSpPr>
          <p:nvPr>
            <p:ph idx="13"/>
          </p:nvPr>
        </p:nvSpPr>
        <p:spPr>
          <a:xfrm>
            <a:off x="457200" y="5040868"/>
            <a:ext cx="8153400" cy="369332"/>
          </a:xfrm>
        </p:spPr>
        <p:txBody>
          <a:bodyPr wrap="square">
            <a:spAutoFit/>
          </a:bodyPr>
          <a:lstStyle/>
          <a:p>
            <a:pPr marL="457200" indent="0">
              <a:buNone/>
            </a:pPr>
            <a:r>
              <a:rPr lang="en-US" sz="2400" b="1" dirty="0"/>
              <a:t>h2 { border-bottom: 2px solid #ff0000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8328" y="1296312"/>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spc="-500" dirty="0">
                <a:latin typeface="+mj-lt"/>
              </a:rPr>
              <a:t>C S </a:t>
            </a:r>
            <a:r>
              <a:rPr lang="en-US" altLang="en-US" sz="3600" dirty="0" err="1">
                <a:latin typeface="+mj-lt"/>
              </a:rPr>
              <a:t>S</a:t>
            </a:r>
            <a:r>
              <a:rPr lang="en-US" altLang="en-US" sz="3600" dirty="0">
                <a:latin typeface="+mj-lt"/>
              </a:rPr>
              <a:t> Rounded Corners</a:t>
            </a:r>
            <a:endParaRPr lang="en-US" sz="3600" dirty="0">
              <a:latin typeface="+mj-lt"/>
            </a:endParaRPr>
          </a:p>
        </p:txBody>
      </p:sp>
      <p:pic>
        <p:nvPicPr>
          <p:cNvPr id="3074" name="Picture 2" descr="The Bistro Page header element has a blue background color and rounded corners, with no border. A background image of the top of a lighthouse overlays the left side of the header, between the left margin and the header cont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9746" y="715166"/>
            <a:ext cx="5016854" cy="36572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450884"/>
            <a:ext cx="8153400" cy="869469"/>
          </a:xfrm>
        </p:spPr>
        <p:txBody>
          <a:bodyPr wrap="square">
            <a:spAutoFit/>
          </a:bodyPr>
          <a:lstStyle/>
          <a:p>
            <a:r>
              <a:rPr lang="en-US" sz="2200" dirty="0"/>
              <a:t> border-radius property</a:t>
            </a:r>
          </a:p>
          <a:p>
            <a:r>
              <a:rPr lang="en-US" sz="2200" dirty="0"/>
              <a:t>Example:</a:t>
            </a:r>
          </a:p>
        </p:txBody>
      </p:sp>
      <p:sp>
        <p:nvSpPr>
          <p:cNvPr id="6" name="Content Placeholder 5"/>
          <p:cNvSpPr>
            <a:spLocks noGrp="1"/>
          </p:cNvSpPr>
          <p:nvPr>
            <p:ph idx="13"/>
          </p:nvPr>
        </p:nvSpPr>
        <p:spPr>
          <a:xfrm>
            <a:off x="457200" y="5422151"/>
            <a:ext cx="8153400" cy="754053"/>
          </a:xfrm>
        </p:spPr>
        <p:txBody>
          <a:bodyPr wrap="square">
            <a:spAutoFit/>
          </a:bodyPr>
          <a:lstStyle/>
          <a:p>
            <a:pPr marL="0" indent="0">
              <a:spcBef>
                <a:spcPts val="600"/>
              </a:spcBef>
              <a:buNone/>
            </a:pPr>
            <a:r>
              <a:rPr lang="en-US" sz="2200" dirty="0"/>
              <a:t>h1 { border: 1px solid #000033;</a:t>
            </a:r>
          </a:p>
          <a:p>
            <a:pPr marL="0" indent="0">
              <a:spcBef>
                <a:spcPts val="600"/>
              </a:spcBef>
              <a:buNone/>
            </a:pPr>
            <a:r>
              <a:rPr lang="en-US" sz="2200" dirty="0"/>
              <a:t>        border-radius: 15px; }</a:t>
            </a:r>
          </a:p>
        </p:txBody>
      </p:sp>
    </p:spTree>
    <p:extLst>
      <p:ext uri="{BB962C8B-B14F-4D97-AF65-F5344CB8AC3E}">
        <p14:creationId xmlns:p14="http://schemas.microsoft.com/office/powerpoint/2010/main" val="401538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Centering Page Content with </a:t>
            </a:r>
            <a:r>
              <a:rPr lang="en-US" altLang="en-US" sz="3600" spc="-500" dirty="0">
                <a:latin typeface="+mj-lt"/>
              </a:rPr>
              <a:t>C S </a:t>
            </a:r>
            <a:r>
              <a:rPr lang="en-US" altLang="en-US" sz="3600" dirty="0" err="1">
                <a:latin typeface="+mj-lt"/>
              </a:rPr>
              <a:t>S</a:t>
            </a:r>
            <a:endParaRPr lang="en-US" sz="3600" dirty="0">
              <a:latin typeface="+mj-lt"/>
            </a:endParaRPr>
          </a:p>
        </p:txBody>
      </p:sp>
      <p:pic>
        <p:nvPicPr>
          <p:cNvPr id="4098" name="Picture 2" descr="The Trillium Media Design page content is centered, with empty margins of equal width to the left and right. The first lines of paragraph elements are indented once from the left ma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589" y="739348"/>
            <a:ext cx="5709647" cy="41622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34141"/>
            <a:ext cx="8153400" cy="1261884"/>
          </a:xfrm>
        </p:spPr>
        <p:txBody>
          <a:bodyPr wrap="square">
            <a:spAutoFit/>
          </a:bodyPr>
          <a:lstStyle/>
          <a:p>
            <a:pPr marL="0" indent="0">
              <a:spcBef>
                <a:spcPts val="600"/>
              </a:spcBef>
              <a:buNone/>
            </a:pPr>
            <a:r>
              <a:rPr lang="en-US" sz="2400" b="1" dirty="0"/>
              <a:t>#container { margin-left: auto;</a:t>
            </a:r>
          </a:p>
          <a:p>
            <a:pPr marL="0" indent="0">
              <a:spcBef>
                <a:spcPts val="600"/>
              </a:spcBef>
              <a:buNone/>
            </a:pPr>
            <a:r>
              <a:rPr lang="en-US" sz="2400" b="1" dirty="0"/>
              <a:t>                      margin-right: auto;</a:t>
            </a:r>
          </a:p>
          <a:p>
            <a:pPr marL="0" indent="0">
              <a:spcBef>
                <a:spcPts val="600"/>
              </a:spcBef>
              <a:buNone/>
            </a:pPr>
            <a:r>
              <a:rPr lang="en-US" sz="2400" b="1" dirty="0"/>
              <a:t>                      width:80%; }</a:t>
            </a:r>
          </a:p>
        </p:txBody>
      </p:sp>
    </p:spTree>
    <p:extLst>
      <p:ext uri="{BB962C8B-B14F-4D97-AF65-F5344CB8AC3E}">
        <p14:creationId xmlns:p14="http://schemas.microsoft.com/office/powerpoint/2010/main" val="278042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spc="-500" dirty="0" err="1">
                <a:latin typeface="+mj-lt"/>
              </a:rPr>
              <a:t>S</a:t>
            </a:r>
            <a:r>
              <a:rPr lang="en-US" sz="3600" spc="-500" dirty="0">
                <a:latin typeface="+mj-lt"/>
              </a:rPr>
              <a:t> </a:t>
            </a:r>
            <a:r>
              <a:rPr lang="en-US" sz="3600" dirty="0">
                <a:latin typeface="+mj-lt"/>
              </a:rPr>
              <a:t>3  box-shadow Property</a:t>
            </a:r>
          </a:p>
        </p:txBody>
      </p:sp>
      <p:sp>
        <p:nvSpPr>
          <p:cNvPr id="3" name="Content Placeholder 2"/>
          <p:cNvSpPr>
            <a:spLocks noGrp="1"/>
          </p:cNvSpPr>
          <p:nvPr>
            <p:ph idx="1"/>
          </p:nvPr>
        </p:nvSpPr>
        <p:spPr>
          <a:xfrm>
            <a:off x="457199" y="838200"/>
            <a:ext cx="8133527" cy="738664"/>
          </a:xfrm>
        </p:spPr>
        <p:txBody>
          <a:bodyPr wrap="square">
            <a:spAutoFit/>
          </a:bodyPr>
          <a:lstStyle/>
          <a:p>
            <a:r>
              <a:rPr lang="en-US" sz="2400" dirty="0"/>
              <a:t>Configure the horizontal offset, vertical offset, blur radius, and valid color value</a:t>
            </a:r>
          </a:p>
        </p:txBody>
      </p:sp>
      <p:sp>
        <p:nvSpPr>
          <p:cNvPr id="4" name="Content Placeholder 3"/>
          <p:cNvSpPr>
            <a:spLocks noGrp="1"/>
          </p:cNvSpPr>
          <p:nvPr>
            <p:ph idx="13"/>
          </p:nvPr>
        </p:nvSpPr>
        <p:spPr>
          <a:xfrm>
            <a:off x="457199" y="1676400"/>
            <a:ext cx="8133527" cy="369332"/>
          </a:xfrm>
        </p:spPr>
        <p:txBody>
          <a:bodyPr wrap="square">
            <a:spAutoFit/>
          </a:bodyPr>
          <a:lstStyle/>
          <a:p>
            <a:r>
              <a:rPr lang="en-US" sz="2400" dirty="0"/>
              <a:t>Example:</a:t>
            </a:r>
          </a:p>
        </p:txBody>
      </p:sp>
      <p:sp>
        <p:nvSpPr>
          <p:cNvPr id="5" name="Content Placeholder 4"/>
          <p:cNvSpPr>
            <a:spLocks noGrp="1"/>
          </p:cNvSpPr>
          <p:nvPr>
            <p:ph idx="14"/>
          </p:nvPr>
        </p:nvSpPr>
        <p:spPr>
          <a:xfrm>
            <a:off x="457200" y="2143125"/>
            <a:ext cx="8153400" cy="931024"/>
          </a:xfrm>
        </p:spPr>
        <p:txBody>
          <a:bodyPr wrap="square">
            <a:spAutoFit/>
          </a:bodyPr>
          <a:lstStyle/>
          <a:p>
            <a:pPr marL="0" indent="0">
              <a:buNone/>
            </a:pPr>
            <a:r>
              <a:rPr lang="en-US" sz="2400" dirty="0"/>
              <a:t>#wrapper { box-shadow: 25px 5px </a:t>
            </a:r>
            <a:r>
              <a:rPr lang="en-US" sz="2400" dirty="0" err="1"/>
              <a:t>5px</a:t>
            </a:r>
            <a:r>
              <a:rPr lang="en-US" sz="2400" dirty="0"/>
              <a:t> #828282;}</a:t>
            </a:r>
          </a:p>
          <a:p>
            <a:pPr marL="0" indent="0">
              <a:buNone/>
            </a:pPr>
            <a:r>
              <a:rPr lang="en-US" sz="2400" dirty="0"/>
              <a:t>Note: Optional keyword: inset</a:t>
            </a:r>
          </a:p>
        </p:txBody>
      </p:sp>
      <p:pic>
        <p:nvPicPr>
          <p:cNvPr id="5122" name="Picture 2" descr="The Trillium Media Design page content is centered, with empty margins of equal width to the left and right. The first lines of paragraph elements are indented once from the left marg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191" y="3220374"/>
            <a:ext cx="4135618" cy="316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98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spc="-500" dirty="0" err="1">
                <a:latin typeface="+mj-lt"/>
              </a:rPr>
              <a:t>S</a:t>
            </a:r>
            <a:r>
              <a:rPr lang="en-US" sz="3600" spc="-500" dirty="0">
                <a:latin typeface="+mj-lt"/>
              </a:rPr>
              <a:t> </a:t>
            </a:r>
            <a:r>
              <a:rPr lang="en-US" sz="3600" dirty="0">
                <a:latin typeface="+mj-lt"/>
              </a:rPr>
              <a:t>3  text-shadow Property</a:t>
            </a:r>
          </a:p>
        </p:txBody>
      </p:sp>
      <p:sp>
        <p:nvSpPr>
          <p:cNvPr id="3" name="Content Placeholder 2"/>
          <p:cNvSpPr>
            <a:spLocks noGrp="1"/>
          </p:cNvSpPr>
          <p:nvPr>
            <p:ph idx="1"/>
          </p:nvPr>
        </p:nvSpPr>
        <p:spPr>
          <a:xfrm>
            <a:off x="457199" y="838200"/>
            <a:ext cx="8153401" cy="738664"/>
          </a:xfrm>
        </p:spPr>
        <p:txBody>
          <a:bodyPr wrap="square">
            <a:spAutoFit/>
          </a:bodyPr>
          <a:lstStyle/>
          <a:p>
            <a:r>
              <a:rPr lang="en-US" sz="2400" dirty="0"/>
              <a:t>Configure the horizontal offset, vertical offset, blur radius, and valid color value</a:t>
            </a:r>
          </a:p>
        </p:txBody>
      </p:sp>
      <p:sp>
        <p:nvSpPr>
          <p:cNvPr id="4" name="Content Placeholder 3"/>
          <p:cNvSpPr>
            <a:spLocks noGrp="1"/>
          </p:cNvSpPr>
          <p:nvPr>
            <p:ph idx="13"/>
          </p:nvPr>
        </p:nvSpPr>
        <p:spPr>
          <a:xfrm>
            <a:off x="457199" y="1690211"/>
            <a:ext cx="8153401" cy="369332"/>
          </a:xfrm>
        </p:spPr>
        <p:txBody>
          <a:bodyPr wrap="square">
            <a:spAutoFit/>
          </a:bodyPr>
          <a:lstStyle/>
          <a:p>
            <a:r>
              <a:rPr lang="en-US" sz="2400" dirty="0"/>
              <a:t>Example:</a:t>
            </a:r>
          </a:p>
        </p:txBody>
      </p:sp>
      <p:sp>
        <p:nvSpPr>
          <p:cNvPr id="5" name="Content Placeholder 4"/>
          <p:cNvSpPr>
            <a:spLocks noGrp="1"/>
          </p:cNvSpPr>
          <p:nvPr>
            <p:ph idx="14"/>
          </p:nvPr>
        </p:nvSpPr>
        <p:spPr>
          <a:xfrm>
            <a:off x="457200" y="2145268"/>
            <a:ext cx="8153400" cy="369332"/>
          </a:xfrm>
        </p:spPr>
        <p:txBody>
          <a:bodyPr wrap="square">
            <a:spAutoFit/>
          </a:bodyPr>
          <a:lstStyle/>
          <a:p>
            <a:pPr marL="0" indent="0">
              <a:buNone/>
            </a:pPr>
            <a:r>
              <a:rPr lang="en-US" sz="2400" dirty="0"/>
              <a:t>#wrapper { text-shadow: 3px </a:t>
            </a:r>
            <a:r>
              <a:rPr lang="en-US" sz="2400" dirty="0" err="1"/>
              <a:t>3px</a:t>
            </a:r>
            <a:r>
              <a:rPr lang="en-US" sz="2400" dirty="0"/>
              <a:t> </a:t>
            </a:r>
            <a:r>
              <a:rPr lang="en-US" sz="2400" dirty="0" err="1"/>
              <a:t>3px</a:t>
            </a:r>
            <a:r>
              <a:rPr lang="en-US" sz="2400" dirty="0"/>
              <a:t> #666; }</a:t>
            </a:r>
          </a:p>
        </p:txBody>
      </p:sp>
      <p:pic>
        <p:nvPicPr>
          <p:cNvPr id="6146" name="Picture 2" descr="The Lighthouse Bistro page’s content is centered and contained in a white wrapper. A blue gradient background color fills the margins on all four sid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8352" y="2690501"/>
            <a:ext cx="5786272" cy="359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73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Background Image Properties</a:t>
            </a:r>
          </a:p>
        </p:txBody>
      </p:sp>
      <p:sp>
        <p:nvSpPr>
          <p:cNvPr id="3" name="Content Placeholder 2"/>
          <p:cNvSpPr>
            <a:spLocks noGrp="1"/>
          </p:cNvSpPr>
          <p:nvPr>
            <p:ph idx="1"/>
          </p:nvPr>
        </p:nvSpPr>
        <p:spPr>
          <a:xfrm>
            <a:off x="457200" y="838200"/>
            <a:ext cx="8153400" cy="4678204"/>
          </a:xfrm>
        </p:spPr>
        <p:txBody>
          <a:bodyPr wrap="square">
            <a:spAutoFit/>
          </a:bodyPr>
          <a:lstStyle/>
          <a:p>
            <a:r>
              <a:rPr lang="en-US" sz="2400" b="1" dirty="0"/>
              <a:t>background-clip</a:t>
            </a:r>
          </a:p>
          <a:p>
            <a:pPr lvl="1"/>
            <a:r>
              <a:rPr lang="en-US" sz="2400" dirty="0"/>
              <a:t>confines the display of the background image or color. Values are: border-box, padding-box, and content-box </a:t>
            </a:r>
          </a:p>
          <a:p>
            <a:r>
              <a:rPr lang="en-US" sz="2400" b="1" dirty="0"/>
              <a:t>background-origin</a:t>
            </a:r>
          </a:p>
          <a:p>
            <a:pPr lvl="1"/>
            <a:r>
              <a:rPr lang="en-US" sz="2400" dirty="0"/>
              <a:t>positions the background image relative to the content, padding or border. Values are: border-box, padding-box, and content-box </a:t>
            </a:r>
          </a:p>
          <a:p>
            <a:r>
              <a:rPr lang="en-US" sz="2400" b="1" dirty="0"/>
              <a:t>background-size</a:t>
            </a:r>
          </a:p>
          <a:p>
            <a:pPr lvl="1"/>
            <a:r>
              <a:rPr lang="en-US" sz="2400" dirty="0"/>
              <a:t>can be used to resize or scale the background image. Values are: keyword, one-value, two-value, and multiple background.</a:t>
            </a:r>
          </a:p>
        </p:txBody>
      </p:sp>
    </p:spTree>
    <p:extLst>
      <p:ext uri="{BB962C8B-B14F-4D97-AF65-F5344CB8AC3E}">
        <p14:creationId xmlns:p14="http://schemas.microsoft.com/office/powerpoint/2010/main" val="378602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opacity Property</a:t>
            </a:r>
          </a:p>
        </p:txBody>
      </p:sp>
      <p:sp>
        <p:nvSpPr>
          <p:cNvPr id="4" name="Content Placeholder 3"/>
          <p:cNvSpPr>
            <a:spLocks noGrp="1"/>
          </p:cNvSpPr>
          <p:nvPr>
            <p:ph idx="1"/>
          </p:nvPr>
        </p:nvSpPr>
        <p:spPr>
          <a:xfrm>
            <a:off x="457200" y="838200"/>
            <a:ext cx="4267200" cy="3862596"/>
          </a:xfrm>
        </p:spPr>
        <p:txBody>
          <a:bodyPr wrap="square">
            <a:spAutoFit/>
          </a:bodyPr>
          <a:lstStyle/>
          <a:p>
            <a:r>
              <a:rPr lang="en-US" sz="2400" dirty="0"/>
              <a:t>Configure the opacity of the background color</a:t>
            </a:r>
          </a:p>
          <a:p>
            <a:r>
              <a:rPr lang="en-US" sz="2400" dirty="0"/>
              <a:t>Opacity range:</a:t>
            </a:r>
          </a:p>
          <a:p>
            <a:pPr lvl="1"/>
            <a:r>
              <a:rPr lang="en-US" sz="2400" dirty="0"/>
              <a:t>0 Completely Transparent</a:t>
            </a:r>
          </a:p>
          <a:p>
            <a:pPr lvl="1"/>
            <a:r>
              <a:rPr lang="en-US" sz="2400" dirty="0"/>
              <a:t>1 Completely Opaque horizontal offset, vertical offset, blur radius, and valid color value</a:t>
            </a:r>
          </a:p>
          <a:p>
            <a:r>
              <a:rPr lang="en-US" sz="2400" dirty="0"/>
              <a:t>Example:</a:t>
            </a:r>
          </a:p>
        </p:txBody>
      </p:sp>
      <p:sp>
        <p:nvSpPr>
          <p:cNvPr id="5" name="Content Placeholder 4"/>
          <p:cNvSpPr>
            <a:spLocks noGrp="1"/>
          </p:cNvSpPr>
          <p:nvPr>
            <p:ph idx="13"/>
          </p:nvPr>
        </p:nvSpPr>
        <p:spPr>
          <a:xfrm>
            <a:off x="457199" y="4829175"/>
            <a:ext cx="8153401" cy="815608"/>
          </a:xfrm>
        </p:spPr>
        <p:txBody>
          <a:bodyPr wrap="square">
            <a:spAutoFit/>
          </a:bodyPr>
          <a:lstStyle/>
          <a:p>
            <a:pPr marL="0" indent="0">
              <a:spcBef>
                <a:spcPts val="600"/>
              </a:spcBef>
              <a:buNone/>
            </a:pPr>
            <a:r>
              <a:rPr lang="en-US" sz="2400" dirty="0"/>
              <a:t>h1{ background-color: #</a:t>
            </a:r>
            <a:r>
              <a:rPr lang="en-US" sz="2400" spc="-300" dirty="0"/>
              <a:t>F </a:t>
            </a:r>
            <a:r>
              <a:rPr lang="en-US" sz="2400" spc="-300" dirty="0" err="1"/>
              <a:t>F</a:t>
            </a:r>
            <a:r>
              <a:rPr lang="en-US" sz="2400" spc="-300" dirty="0"/>
              <a:t> </a:t>
            </a:r>
            <a:r>
              <a:rPr lang="en-US" sz="2400" spc="-300" dirty="0" err="1"/>
              <a:t>F</a:t>
            </a:r>
            <a:r>
              <a:rPr lang="en-US" sz="2400" spc="-300" dirty="0"/>
              <a:t> </a:t>
            </a:r>
            <a:r>
              <a:rPr lang="en-US" sz="2400" spc="-300" dirty="0" err="1"/>
              <a:t>F</a:t>
            </a:r>
            <a:r>
              <a:rPr lang="en-US" sz="2400" spc="-300" dirty="0"/>
              <a:t> </a:t>
            </a:r>
            <a:r>
              <a:rPr lang="en-US" sz="2400" spc="-300" dirty="0" err="1"/>
              <a:t>F</a:t>
            </a:r>
            <a:r>
              <a:rPr lang="en-US" sz="2400" spc="-300" dirty="0"/>
              <a:t> </a:t>
            </a:r>
            <a:r>
              <a:rPr lang="en-US" sz="2400" dirty="0" err="1"/>
              <a:t>F</a:t>
            </a:r>
            <a:r>
              <a:rPr lang="en-US" sz="2400" dirty="0"/>
              <a:t>;</a:t>
            </a:r>
          </a:p>
          <a:p>
            <a:pPr marL="0" indent="0">
              <a:spcBef>
                <a:spcPts val="600"/>
              </a:spcBef>
              <a:buNone/>
            </a:pPr>
            <a:r>
              <a:rPr lang="en-US" sz="2400" dirty="0"/>
              <a:t>           opacity: 0.6; }</a:t>
            </a:r>
          </a:p>
        </p:txBody>
      </p:sp>
      <p:pic>
        <p:nvPicPr>
          <p:cNvPr id="8194" name="Picture 2" descr="The page background image is a paved trail leading between trees with yellow, orange, and red leaves. The header element has the site title in black serif font on a white background that is indented from the left margin. The header content is semitransparent, so that the background image is visible through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9650" y="857157"/>
            <a:ext cx="3765327" cy="340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2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R G B </a:t>
            </a:r>
            <a:r>
              <a:rPr lang="en-US" sz="3600" dirty="0">
                <a:latin typeface="+mj-lt"/>
              </a:rPr>
              <a:t>A Color</a:t>
            </a:r>
          </a:p>
        </p:txBody>
      </p:sp>
      <p:sp>
        <p:nvSpPr>
          <p:cNvPr id="4" name="Content Placeholder 3"/>
          <p:cNvSpPr>
            <a:spLocks noGrp="1"/>
          </p:cNvSpPr>
          <p:nvPr>
            <p:ph idx="1"/>
          </p:nvPr>
        </p:nvSpPr>
        <p:spPr>
          <a:xfrm>
            <a:off x="457199" y="857250"/>
            <a:ext cx="4619626" cy="3031599"/>
          </a:xfrm>
        </p:spPr>
        <p:txBody>
          <a:bodyPr wrap="square">
            <a:spAutoFit/>
          </a:bodyPr>
          <a:lstStyle/>
          <a:p>
            <a:pPr marL="0" indent="0">
              <a:buNone/>
            </a:pPr>
            <a:r>
              <a:rPr lang="en-US" sz="1800" dirty="0"/>
              <a:t>Four values are required:</a:t>
            </a:r>
          </a:p>
          <a:p>
            <a:r>
              <a:rPr lang="en-US" sz="1800" dirty="0"/>
              <a:t>red color, green color, blue color, and alpha(transparency)</a:t>
            </a:r>
          </a:p>
          <a:p>
            <a:pPr lvl="1"/>
            <a:r>
              <a:rPr lang="en-US" sz="1800" dirty="0"/>
              <a:t>The values for red, green, and blue must be decimal values from 0 to 255. </a:t>
            </a:r>
          </a:p>
          <a:p>
            <a:pPr lvl="1"/>
            <a:r>
              <a:rPr lang="en-US" sz="1800" dirty="0"/>
              <a:t>The alpha value must be a number between 0 (transparent) and 1 (opaque).</a:t>
            </a:r>
          </a:p>
          <a:p>
            <a:r>
              <a:rPr lang="en-US" sz="1800" dirty="0"/>
              <a:t>Example:</a:t>
            </a:r>
          </a:p>
        </p:txBody>
      </p:sp>
      <p:sp>
        <p:nvSpPr>
          <p:cNvPr id="5" name="Content Placeholder 4"/>
          <p:cNvSpPr>
            <a:spLocks noGrp="1"/>
          </p:cNvSpPr>
          <p:nvPr>
            <p:ph idx="13"/>
          </p:nvPr>
        </p:nvSpPr>
        <p:spPr>
          <a:xfrm>
            <a:off x="457199" y="4038600"/>
            <a:ext cx="4572001" cy="2246769"/>
          </a:xfrm>
        </p:spPr>
        <p:txBody>
          <a:bodyPr wrap="square">
            <a:spAutoFit/>
          </a:bodyPr>
          <a:lstStyle/>
          <a:p>
            <a:pPr marL="0" indent="0">
              <a:spcBef>
                <a:spcPts val="600"/>
              </a:spcBef>
              <a:buNone/>
            </a:pPr>
            <a:r>
              <a:rPr lang="en-US" sz="1800" dirty="0"/>
              <a:t>h1 { color: #</a:t>
            </a:r>
            <a:r>
              <a:rPr lang="en-US" sz="1800" dirty="0" err="1"/>
              <a:t>ffffff</a:t>
            </a:r>
            <a:r>
              <a:rPr lang="en-US" sz="1800" dirty="0"/>
              <a:t>;</a:t>
            </a:r>
          </a:p>
          <a:p>
            <a:pPr marL="0" indent="0">
              <a:spcBef>
                <a:spcPts val="600"/>
              </a:spcBef>
              <a:buNone/>
            </a:pPr>
            <a:r>
              <a:rPr lang="en-US" sz="1800" dirty="0"/>
              <a:t>        color: </a:t>
            </a:r>
            <a:r>
              <a:rPr lang="en-US" sz="1800" dirty="0" err="1"/>
              <a:t>rgba</a:t>
            </a:r>
            <a:r>
              <a:rPr lang="en-US" sz="1800" dirty="0"/>
              <a:t>(255, 255, 255, 0.7);</a:t>
            </a:r>
          </a:p>
          <a:p>
            <a:pPr marL="0" indent="0">
              <a:spcBef>
                <a:spcPts val="600"/>
              </a:spcBef>
              <a:buNone/>
            </a:pPr>
            <a:r>
              <a:rPr lang="en-US" sz="1800" dirty="0"/>
              <a:t>        font-size: 5em; padding-right: 10px;</a:t>
            </a:r>
          </a:p>
          <a:p>
            <a:pPr marL="0" indent="0">
              <a:spcBef>
                <a:spcPts val="600"/>
              </a:spcBef>
              <a:buNone/>
            </a:pPr>
            <a:r>
              <a:rPr lang="en-US" sz="1800" dirty="0"/>
              <a:t>        text-align: right; </a:t>
            </a:r>
            <a:br>
              <a:rPr lang="en-US" sz="1800" dirty="0"/>
            </a:br>
            <a:r>
              <a:rPr lang="en-US" sz="1800" dirty="0"/>
              <a:t>        font-family: Verdana, Helvetica, sans-serif; </a:t>
            </a:r>
          </a:p>
          <a:p>
            <a:pPr marL="0" indent="0">
              <a:spcBef>
                <a:spcPts val="600"/>
              </a:spcBef>
              <a:buNone/>
            </a:pPr>
            <a:r>
              <a:rPr lang="en-US" sz="1800" dirty="0"/>
              <a:t>}</a:t>
            </a:r>
          </a:p>
        </p:txBody>
      </p:sp>
      <p:pic>
        <p:nvPicPr>
          <p:cNvPr id="9218" name="Picture 2" descr="The chart is as follows.&#10;White swatch&#10;# F F F F F F , R G B left parenthesis 255, 255, 255 right parenthesis Peach yellow swatch&#10;# F F F F C C, R G B left parenthesis 255, 255, 204 right parenthesis Pale yellow swatch &#10;# F F F F 9 9, R G B left parenthesis 255, 255, 153 right parenthesis  Banana yellow swatch&#10;# F F F F 6 6, R G B left parenthesis 255, 255, 102 right parenthesis&#10;Lemon yellow swatch&#10;# F F F F 3 3, R G B left parenthesis 255, 255, 51 right parenthesis Yellow swatch&#10;# F F F F 0 0, R G B left parenthesis 255, 255, 0 right parenthesis Bubble gum pink swatch&#10;# F F C C F F, R G B left parenthesis 255, 204, 255 right parenthesis Carnation pink swatch&#10;# F F C C C C, R G B left parenthesis 255, 204, 204 right parenthesis&#10;Cantaloupe orange swatch&#10;# F F C C 9 9, R G B left parenthesis 255, 204, 153 right parenthesis Honey orange swatch &#10;# F F C C 6 6, R G B left parenthesis 255, 204, 102 right parenthesis Butterscotch yellow swatch&#10;# F F C C 3 3, R G B left parenthesis 255, 204, 51 right parenthesis Dandelion yellow swatch&#10;# F F C C 0 0, R G B left parenthesis 255, 204, 0 right parenthesis&#10;Ballet slipper pink swatch&#10;# F F 9 9 F F, R G B left parenthesis 255, 153, 255 right parenthesis Taffy pink swatch&#10;# F F 9 9 C C, R G B left parenthesis 255, 153, 204 right parenthesis Coral pink swatch&#10;# F F 9 9 9 9, R G B left parenthesis 255, 153, 153 right parenthesis&#10; Orange swatch&#10;# F F 9 9 6 6, R G B left parenthesis 255, 153, 102 right parenthes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192" y="923484"/>
            <a:ext cx="3408833" cy="1617322"/>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The Fall Nature Hikes page header content is aligned right and wraps to a second line. The text is a semitransparent, white sans serif fo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2550" y="3208157"/>
            <a:ext cx="3408702" cy="307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5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H S L </a:t>
            </a:r>
            <a:r>
              <a:rPr lang="en-US" sz="3600" dirty="0">
                <a:latin typeface="+mj-lt"/>
              </a:rPr>
              <a:t>A Color</a:t>
            </a:r>
          </a:p>
        </p:txBody>
      </p:sp>
      <p:sp>
        <p:nvSpPr>
          <p:cNvPr id="4" name="Content Placeholder 3"/>
          <p:cNvSpPr>
            <a:spLocks noGrp="1"/>
          </p:cNvSpPr>
          <p:nvPr>
            <p:ph idx="1"/>
          </p:nvPr>
        </p:nvSpPr>
        <p:spPr>
          <a:xfrm>
            <a:off x="457199" y="838200"/>
            <a:ext cx="4114801" cy="369332"/>
          </a:xfrm>
        </p:spPr>
        <p:txBody>
          <a:bodyPr wrap="square">
            <a:spAutoFit/>
          </a:bodyPr>
          <a:lstStyle/>
          <a:p>
            <a:pPr marL="0" indent="0">
              <a:buNone/>
            </a:pPr>
            <a:r>
              <a:rPr lang="en-US" sz="2400" dirty="0"/>
              <a:t>hue, saturation, light, alpha</a:t>
            </a:r>
          </a:p>
        </p:txBody>
      </p:sp>
      <p:sp>
        <p:nvSpPr>
          <p:cNvPr id="5" name="Content Placeholder 4"/>
          <p:cNvSpPr>
            <a:spLocks noGrp="1"/>
          </p:cNvSpPr>
          <p:nvPr>
            <p:ph idx="13"/>
          </p:nvPr>
        </p:nvSpPr>
        <p:spPr>
          <a:xfrm>
            <a:off x="466725" y="1371600"/>
            <a:ext cx="5019675" cy="1477328"/>
          </a:xfrm>
        </p:spPr>
        <p:txBody>
          <a:bodyPr wrap="square">
            <a:spAutoFit/>
          </a:bodyPr>
          <a:lstStyle/>
          <a:p>
            <a:pPr>
              <a:spcBef>
                <a:spcPts val="0"/>
              </a:spcBef>
            </a:pPr>
            <a:r>
              <a:rPr lang="en-US" sz="2400" dirty="0"/>
              <a:t>Hue is a value between 0 and 360</a:t>
            </a:r>
          </a:p>
          <a:p>
            <a:pPr>
              <a:spcBef>
                <a:spcPts val="0"/>
              </a:spcBef>
            </a:pPr>
            <a:r>
              <a:rPr lang="en-US" sz="2400" dirty="0"/>
              <a:t>Saturation: percent</a:t>
            </a:r>
          </a:p>
          <a:p>
            <a:pPr>
              <a:spcBef>
                <a:spcPts val="0"/>
              </a:spcBef>
            </a:pPr>
            <a:r>
              <a:rPr lang="en-US" sz="2400" dirty="0"/>
              <a:t>Lightness: percent</a:t>
            </a:r>
          </a:p>
          <a:p>
            <a:pPr>
              <a:spcBef>
                <a:spcPts val="0"/>
              </a:spcBef>
            </a:pPr>
            <a:r>
              <a:rPr lang="en-US" sz="2400" dirty="0"/>
              <a:t>Optional alpha: from 0 to 1</a:t>
            </a:r>
          </a:p>
        </p:txBody>
      </p:sp>
      <p:pic>
        <p:nvPicPr>
          <p:cNvPr id="10242" name="Picture 2" descr="The color wheel presents the spectrum of colors, with hues corresponding to degrees so that red hue is at 0 or 360 degrees, green hue is at 120 degrees, and blue hue is at 240 degre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 y="2983899"/>
            <a:ext cx="4706860" cy="328557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Top to bottom, 6 swatches are colored red, green, blue, black, gray, and white. Each swatch contains its corresponding H S L A synta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4546" y="1988502"/>
            <a:ext cx="2912849" cy="429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4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Gradients</a:t>
            </a:r>
          </a:p>
        </p:txBody>
      </p:sp>
      <p:sp>
        <p:nvSpPr>
          <p:cNvPr id="3" name="Content Placeholder 2"/>
          <p:cNvSpPr>
            <a:spLocks noGrp="1"/>
          </p:cNvSpPr>
          <p:nvPr>
            <p:ph idx="1"/>
          </p:nvPr>
        </p:nvSpPr>
        <p:spPr>
          <a:xfrm>
            <a:off x="457200" y="857250"/>
            <a:ext cx="5181600" cy="1500411"/>
          </a:xfrm>
        </p:spPr>
        <p:txBody>
          <a:bodyPr wrap="square">
            <a:spAutoFit/>
          </a:bodyPr>
          <a:lstStyle/>
          <a:p>
            <a:r>
              <a:rPr lang="en-US" sz="2000" dirty="0"/>
              <a:t>Gradient: a smooth blending of shades from one color to another</a:t>
            </a:r>
          </a:p>
          <a:p>
            <a:r>
              <a:rPr lang="en-US" sz="2000" dirty="0"/>
              <a:t>Use the background-image property</a:t>
            </a:r>
          </a:p>
          <a:p>
            <a:pPr lvl="1"/>
            <a:r>
              <a:rPr lang="en-US" sz="2000" b="1" dirty="0"/>
              <a:t>Linear Gradient Example</a:t>
            </a:r>
          </a:p>
        </p:txBody>
      </p:sp>
      <p:sp>
        <p:nvSpPr>
          <p:cNvPr id="4" name="Content Placeholder 3"/>
          <p:cNvSpPr>
            <a:spLocks noGrp="1"/>
          </p:cNvSpPr>
          <p:nvPr>
            <p:ph idx="13"/>
          </p:nvPr>
        </p:nvSpPr>
        <p:spPr>
          <a:xfrm>
            <a:off x="457200" y="2425750"/>
            <a:ext cx="5105400" cy="1384995"/>
          </a:xfrm>
        </p:spPr>
        <p:txBody>
          <a:bodyPr wrap="square">
            <a:spAutoFit/>
          </a:bodyPr>
          <a:lstStyle/>
          <a:p>
            <a:pPr marL="714375" indent="0">
              <a:spcBef>
                <a:spcPts val="600"/>
              </a:spcBef>
              <a:buNone/>
            </a:pPr>
            <a:r>
              <a:rPr lang="en-US" sz="2000" dirty="0"/>
              <a:t>body { background-color: #8</a:t>
            </a:r>
            <a:r>
              <a:rPr lang="en-US" sz="2000" spc="-300" dirty="0"/>
              <a:t>F A 5 C </a:t>
            </a:r>
            <a:r>
              <a:rPr lang="en-US" sz="2000" dirty="0"/>
              <a:t>E;</a:t>
            </a:r>
          </a:p>
          <a:p>
            <a:pPr marL="895350" indent="-180975">
              <a:spcBef>
                <a:spcPts val="600"/>
              </a:spcBef>
              <a:buNone/>
            </a:pPr>
            <a:r>
              <a:rPr lang="en-US" sz="2000" dirty="0"/>
              <a:t>   background-image: linear-gradient (to bottom, #</a:t>
            </a:r>
            <a:r>
              <a:rPr lang="en-US" sz="2000" spc="-300" dirty="0"/>
              <a:t>F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dirty="0" err="1"/>
              <a:t>F</a:t>
            </a:r>
            <a:r>
              <a:rPr lang="en-US" sz="2000" dirty="0"/>
              <a:t>, #8</a:t>
            </a:r>
            <a:r>
              <a:rPr lang="en-US" sz="2000" spc="-300" dirty="0"/>
              <a:t>F A 5 C </a:t>
            </a:r>
            <a:r>
              <a:rPr lang="en-US" sz="2000" dirty="0"/>
              <a:t>E);</a:t>
            </a:r>
          </a:p>
          <a:p>
            <a:pPr marL="714375" indent="0">
              <a:spcBef>
                <a:spcPts val="600"/>
              </a:spcBef>
              <a:buNone/>
            </a:pPr>
            <a:r>
              <a:rPr lang="en-US" sz="2000" dirty="0"/>
              <a:t>}</a:t>
            </a:r>
          </a:p>
        </p:txBody>
      </p:sp>
      <p:sp>
        <p:nvSpPr>
          <p:cNvPr id="5" name="Content Placeholder 4"/>
          <p:cNvSpPr>
            <a:spLocks noGrp="1"/>
          </p:cNvSpPr>
          <p:nvPr>
            <p:ph idx="14"/>
          </p:nvPr>
        </p:nvSpPr>
        <p:spPr>
          <a:xfrm>
            <a:off x="457200" y="3899148"/>
            <a:ext cx="4495800" cy="307777"/>
          </a:xfrm>
        </p:spPr>
        <p:txBody>
          <a:bodyPr wrap="square">
            <a:spAutoFit/>
          </a:bodyPr>
          <a:lstStyle/>
          <a:p>
            <a:pPr lvl="1"/>
            <a:r>
              <a:rPr lang="en-US" sz="2000" b="1" dirty="0"/>
              <a:t>Radial Gradient Example</a:t>
            </a:r>
          </a:p>
        </p:txBody>
      </p:sp>
      <p:sp>
        <p:nvSpPr>
          <p:cNvPr id="6" name="Content Placeholder 5"/>
          <p:cNvSpPr>
            <a:spLocks noGrp="1"/>
          </p:cNvSpPr>
          <p:nvPr>
            <p:ph idx="15"/>
          </p:nvPr>
        </p:nvSpPr>
        <p:spPr>
          <a:xfrm>
            <a:off x="457200" y="4292650"/>
            <a:ext cx="5181600" cy="1384995"/>
          </a:xfrm>
        </p:spPr>
        <p:txBody>
          <a:bodyPr wrap="square">
            <a:spAutoFit/>
          </a:bodyPr>
          <a:lstStyle/>
          <a:p>
            <a:pPr marL="895350" indent="-180975">
              <a:spcBef>
                <a:spcPts val="600"/>
              </a:spcBef>
              <a:buNone/>
            </a:pPr>
            <a:r>
              <a:rPr lang="en-US" sz="2000" dirty="0"/>
              <a:t>body { background-color: #8</a:t>
            </a:r>
            <a:r>
              <a:rPr lang="en-US" sz="2000" spc="-300" dirty="0"/>
              <a:t>F A 5 C </a:t>
            </a:r>
            <a:r>
              <a:rPr lang="en-US" sz="2000" dirty="0"/>
              <a:t>E;</a:t>
            </a:r>
          </a:p>
          <a:p>
            <a:pPr marL="1076325" indent="-180975">
              <a:spcBef>
                <a:spcPts val="600"/>
              </a:spcBef>
              <a:buNone/>
            </a:pPr>
            <a:r>
              <a:rPr lang="en-US" sz="2000" dirty="0"/>
              <a:t>  background-image: radial-gradient(#</a:t>
            </a:r>
            <a:r>
              <a:rPr lang="en-US" sz="2000" spc="-300" dirty="0"/>
              <a:t>F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dirty="0" err="1"/>
              <a:t>F</a:t>
            </a:r>
            <a:r>
              <a:rPr lang="en-US" sz="2000" dirty="0"/>
              <a:t>, #0000</a:t>
            </a:r>
            <a:r>
              <a:rPr lang="en-US" sz="2000" spc="-300" dirty="0"/>
              <a:t>F </a:t>
            </a:r>
            <a:r>
              <a:rPr lang="en-US" sz="2000" dirty="0"/>
              <a:t>F);</a:t>
            </a:r>
          </a:p>
          <a:p>
            <a:pPr marL="895350" indent="-180975">
              <a:spcBef>
                <a:spcPts val="600"/>
              </a:spcBef>
              <a:buNone/>
            </a:pPr>
            <a:r>
              <a:rPr lang="en-US" sz="2000" dirty="0"/>
              <a:t>}</a:t>
            </a:r>
          </a:p>
        </p:txBody>
      </p:sp>
      <p:pic>
        <p:nvPicPr>
          <p:cNvPr id="11266" name="Picture 2" descr="The practice with gradients page level 1 heading reads, Linear Gradient. The background image blends from white at the top to orchid at the bott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2164" y="693593"/>
            <a:ext cx="2705073" cy="2717171"/>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The practice with gradients page level 1 heading reads, Radial Gradient. The background image blends from white at the center to orchid at the outer ed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9626" y="3555743"/>
            <a:ext cx="2705073" cy="271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4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401205"/>
          </a:xfrm>
        </p:spPr>
        <p:txBody>
          <a:bodyPr wrap="square">
            <a:spAutoFit/>
          </a:bodyPr>
          <a:lstStyle/>
          <a:p>
            <a:pPr>
              <a:spcBef>
                <a:spcPts val="1200"/>
              </a:spcBef>
            </a:pPr>
            <a:r>
              <a:rPr lang="en-US" sz="2400" dirty="0"/>
              <a:t>Describe and apply the </a:t>
            </a:r>
            <a:r>
              <a:rPr lang="en-US" sz="2400" spc="-300" dirty="0"/>
              <a:t>C S </a:t>
            </a:r>
            <a:r>
              <a:rPr lang="en-US" sz="2400" dirty="0" err="1"/>
              <a:t>S</a:t>
            </a:r>
            <a:r>
              <a:rPr lang="en-US" sz="2400" dirty="0"/>
              <a:t> Box Model</a:t>
            </a:r>
          </a:p>
          <a:p>
            <a:pPr>
              <a:spcBef>
                <a:spcPts val="1200"/>
              </a:spcBef>
            </a:pPr>
            <a:r>
              <a:rPr lang="en-US" sz="2400" dirty="0"/>
              <a:t>Configure width and height with </a:t>
            </a:r>
            <a:r>
              <a:rPr lang="en-US" sz="2400" spc="-300" dirty="0"/>
              <a:t>C S </a:t>
            </a:r>
            <a:r>
              <a:rPr lang="en-US" sz="2400" dirty="0" err="1"/>
              <a:t>S</a:t>
            </a:r>
            <a:endParaRPr lang="en-US" sz="2400" dirty="0"/>
          </a:p>
          <a:p>
            <a:pPr>
              <a:spcBef>
                <a:spcPts val="1200"/>
              </a:spcBef>
            </a:pPr>
            <a:r>
              <a:rPr lang="en-US" sz="2400" dirty="0"/>
              <a:t>Configure margin, border, and padding with </a:t>
            </a:r>
            <a:r>
              <a:rPr lang="en-US" sz="2400" spc="-300" dirty="0"/>
              <a:t>C S </a:t>
            </a:r>
            <a:r>
              <a:rPr lang="en-US" sz="2400" dirty="0" err="1"/>
              <a:t>S</a:t>
            </a:r>
            <a:endParaRPr lang="en-US" sz="2400" dirty="0"/>
          </a:p>
          <a:p>
            <a:pPr>
              <a:spcBef>
                <a:spcPts val="1200"/>
              </a:spcBef>
            </a:pPr>
            <a:r>
              <a:rPr lang="en-US" sz="2400" dirty="0"/>
              <a:t>Center web page content with </a:t>
            </a:r>
            <a:r>
              <a:rPr lang="en-US" sz="2400" spc="-300" dirty="0"/>
              <a:t>C S </a:t>
            </a:r>
            <a:r>
              <a:rPr lang="en-US" sz="2400" dirty="0" err="1"/>
              <a:t>S</a:t>
            </a:r>
            <a:endParaRPr lang="en-US" sz="2400" dirty="0"/>
          </a:p>
          <a:p>
            <a:pPr>
              <a:spcBef>
                <a:spcPts val="1200"/>
              </a:spcBef>
            </a:pPr>
            <a:r>
              <a:rPr lang="en-US" sz="2400" dirty="0"/>
              <a:t>Apply shadows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rounded corners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background images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opacity, </a:t>
            </a:r>
            <a:r>
              <a:rPr lang="en-US" sz="2400" spc="-300" dirty="0"/>
              <a:t>R G B </a:t>
            </a:r>
            <a:r>
              <a:rPr lang="en-US" sz="2400" dirty="0"/>
              <a:t>A color, </a:t>
            </a:r>
            <a:r>
              <a:rPr lang="en-US" sz="2400" spc="-300" dirty="0"/>
              <a:t>H S L </a:t>
            </a:r>
            <a:r>
              <a:rPr lang="en-US" sz="2400" dirty="0"/>
              <a:t>A color and gradients with </a:t>
            </a:r>
            <a:r>
              <a:rPr lang="en-US" sz="2400" spc="-300" dirty="0"/>
              <a:t>C S </a:t>
            </a:r>
            <a:r>
              <a:rPr lang="en-US" sz="2400" spc="-300" dirty="0" err="1"/>
              <a:t>S</a:t>
            </a:r>
            <a:r>
              <a:rPr lang="en-US" sz="2400" spc="-300" dirty="0"/>
              <a:t> </a:t>
            </a:r>
            <a:r>
              <a:rPr lang="en-US" sz="2400" dirty="0"/>
              <a:t>3</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609600"/>
          </a:xfrm>
        </p:spPr>
        <p:txBody>
          <a:bodyPr/>
          <a:lstStyle/>
          <a:p>
            <a:r>
              <a:rPr lang="en-US" sz="2000" dirty="0"/>
              <a:t>You can also set a starting point and a direction (or an angle) along with the gradient effect in linear gradient.</a:t>
            </a:r>
          </a:p>
        </p:txBody>
      </p:sp>
      <p:sp>
        <p:nvSpPr>
          <p:cNvPr id="4" name="Content Placeholder 3"/>
          <p:cNvSpPr>
            <a:spLocks noGrp="1"/>
          </p:cNvSpPr>
          <p:nvPr>
            <p:ph idx="13"/>
          </p:nvPr>
        </p:nvSpPr>
        <p:spPr>
          <a:xfrm>
            <a:off x="457200" y="1752601"/>
            <a:ext cx="8229600" cy="533400"/>
          </a:xfrm>
        </p:spPr>
        <p:txBody>
          <a:bodyPr/>
          <a:lstStyle/>
          <a:p>
            <a:r>
              <a:rPr lang="en-US" sz="2000" b="1" dirty="0"/>
              <a:t>Syntax:</a:t>
            </a:r>
            <a:r>
              <a:rPr lang="en-US" sz="2000" dirty="0"/>
              <a:t> background-image: linear-gradient(direction, color, color);</a:t>
            </a:r>
          </a:p>
        </p:txBody>
      </p:sp>
      <p:sp>
        <p:nvSpPr>
          <p:cNvPr id="5" name="Content Placeholder 4"/>
          <p:cNvSpPr>
            <a:spLocks noGrp="1"/>
          </p:cNvSpPr>
          <p:nvPr>
            <p:ph idx="14"/>
          </p:nvPr>
        </p:nvSpPr>
        <p:spPr>
          <a:xfrm>
            <a:off x="457200" y="2438400"/>
            <a:ext cx="8229600" cy="533400"/>
          </a:xfrm>
        </p:spPr>
        <p:txBody>
          <a:bodyPr/>
          <a:lstStyle/>
          <a:p>
            <a:r>
              <a:rPr lang="en-US" sz="2000" b="1" dirty="0"/>
              <a:t>Direction values: </a:t>
            </a:r>
            <a:r>
              <a:rPr lang="en-US" sz="2000" dirty="0"/>
              <a:t> to bottom, to top, to right, to left.</a:t>
            </a:r>
          </a:p>
        </p:txBody>
      </p:sp>
      <p:sp>
        <p:nvSpPr>
          <p:cNvPr id="6" name="Content Placeholder 5"/>
          <p:cNvSpPr>
            <a:spLocks noGrp="1"/>
          </p:cNvSpPr>
          <p:nvPr>
            <p:ph idx="15"/>
          </p:nvPr>
        </p:nvSpPr>
        <p:spPr>
          <a:xfrm>
            <a:off x="457200" y="3200400"/>
            <a:ext cx="8229600" cy="533400"/>
          </a:xfrm>
        </p:spPr>
        <p:txBody>
          <a:bodyPr/>
          <a:lstStyle/>
          <a:p>
            <a:r>
              <a:rPr lang="en-US" sz="2000" dirty="0"/>
              <a:t>For diagonal use two directions: to bottom right, to top left, </a:t>
            </a:r>
            <a:r>
              <a:rPr lang="en-US" sz="2000" dirty="0" err="1"/>
              <a:t>etc</a:t>
            </a:r>
            <a:endParaRPr lang="en-US" sz="2000" dirty="0"/>
          </a:p>
        </p:txBody>
      </p:sp>
      <p:sp>
        <p:nvSpPr>
          <p:cNvPr id="7" name="Content Placeholder 6"/>
          <p:cNvSpPr>
            <a:spLocks noGrp="1"/>
          </p:cNvSpPr>
          <p:nvPr>
            <p:ph idx="16"/>
          </p:nvPr>
        </p:nvSpPr>
        <p:spPr/>
        <p:txBody>
          <a:bodyPr/>
          <a:lstStyle/>
          <a:p>
            <a:endParaRPr lang="en-US" dirty="0"/>
          </a:p>
        </p:txBody>
      </p:sp>
      <p:sp>
        <p:nvSpPr>
          <p:cNvPr id="8" name="Content Placeholder 7"/>
          <p:cNvSpPr>
            <a:spLocks noGrp="1"/>
          </p:cNvSpPr>
          <p:nvPr>
            <p:ph idx="17"/>
          </p:nvPr>
        </p:nvSpPr>
        <p:spPr/>
        <p:txBody>
          <a:bodyPr/>
          <a:lstStyle/>
          <a:p>
            <a:endParaRPr lang="en-US"/>
          </a:p>
        </p:txBody>
      </p:sp>
      <p:sp>
        <p:nvSpPr>
          <p:cNvPr id="10"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Gradients</a:t>
            </a:r>
          </a:p>
        </p:txBody>
      </p:sp>
    </p:spTree>
    <p:extLst>
      <p:ext uri="{BB962C8B-B14F-4D97-AF65-F5344CB8AC3E}">
        <p14:creationId xmlns:p14="http://schemas.microsoft.com/office/powerpoint/2010/main" val="234129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200" y="838200"/>
            <a:ext cx="8153400" cy="3354765"/>
          </a:xfrm>
        </p:spPr>
        <p:txBody>
          <a:bodyPr wrap="square">
            <a:spAutoFit/>
          </a:bodyPr>
          <a:lstStyle/>
          <a:p>
            <a:r>
              <a:rPr lang="en-US" sz="2400" dirty="0"/>
              <a:t>This chapter expanded your </a:t>
            </a:r>
            <a:r>
              <a:rPr lang="en-US" sz="2400" spc="-300" dirty="0"/>
              <a:t>C S </a:t>
            </a:r>
            <a:r>
              <a:rPr lang="en-US" sz="2400" dirty="0" err="1"/>
              <a:t>S</a:t>
            </a:r>
            <a:r>
              <a:rPr lang="en-US" sz="2400" dirty="0"/>
              <a:t> skillset.</a:t>
            </a:r>
          </a:p>
          <a:p>
            <a:r>
              <a:rPr lang="en-US" sz="2400" dirty="0"/>
              <a:t>You were introduced to the box model.</a:t>
            </a:r>
          </a:p>
          <a:p>
            <a:r>
              <a:rPr lang="en-US" sz="2400" dirty="0"/>
              <a:t>You configured </a:t>
            </a:r>
            <a:r>
              <a:rPr lang="en-US" sz="2400" spc="-300" dirty="0"/>
              <a:t>C S </a:t>
            </a:r>
            <a:r>
              <a:rPr lang="en-US" sz="2400" dirty="0" err="1"/>
              <a:t>S</a:t>
            </a:r>
            <a:r>
              <a:rPr lang="en-US" sz="2400" dirty="0"/>
              <a:t> properties related to the box model, such as  margin, border, padding, height, and width.</a:t>
            </a:r>
          </a:p>
          <a:p>
            <a:r>
              <a:rPr lang="en-US" sz="2400" dirty="0"/>
              <a:t>You centered a web page using </a:t>
            </a:r>
            <a:r>
              <a:rPr lang="en-US" sz="2400" spc="-300" dirty="0"/>
              <a:t>C S </a:t>
            </a:r>
            <a:r>
              <a:rPr lang="en-US" sz="2400" dirty="0" err="1"/>
              <a:t>S</a:t>
            </a:r>
            <a:r>
              <a:rPr lang="en-US" sz="2400" dirty="0"/>
              <a:t>.</a:t>
            </a:r>
          </a:p>
          <a:p>
            <a:r>
              <a:rPr lang="en-US" sz="2400" dirty="0"/>
              <a:t>You explored new </a:t>
            </a:r>
            <a:r>
              <a:rPr lang="en-US" sz="2400" spc="-300" dirty="0"/>
              <a:t>C S </a:t>
            </a:r>
            <a:r>
              <a:rPr lang="en-US" sz="2400" dirty="0" err="1"/>
              <a:t>S</a:t>
            </a:r>
            <a:r>
              <a:rPr lang="en-US" sz="2400" dirty="0"/>
              <a:t> properties including: border-radius, box-shadow, text-shadow, opacity.</a:t>
            </a:r>
          </a:p>
        </p:txBody>
      </p:sp>
    </p:spTree>
    <p:extLst>
      <p:ext uri="{BB962C8B-B14F-4D97-AF65-F5344CB8AC3E}">
        <p14:creationId xmlns:p14="http://schemas.microsoft.com/office/powerpoint/2010/main" val="5347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Width and Height with </a:t>
            </a:r>
            <a:r>
              <a:rPr lang="en-US" spc="-500" dirty="0"/>
              <a:t>C S </a:t>
            </a:r>
            <a:r>
              <a:rPr lang="en-US" dirty="0" err="1"/>
              <a:t>S</a:t>
            </a:r>
            <a:endParaRPr lang="en-US" sz="36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440850494"/>
              </p:ext>
            </p:extLst>
          </p:nvPr>
        </p:nvGraphicFramePr>
        <p:xfrm>
          <a:off x="962025" y="1295400"/>
          <a:ext cx="7239000" cy="3110514"/>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410042">
                <a:tc>
                  <a:txBody>
                    <a:bodyPr/>
                    <a:lstStyle/>
                    <a:p>
                      <a:pPr marL="0" marR="0">
                        <a:lnSpc>
                          <a:spcPct val="107000"/>
                        </a:lnSpc>
                        <a:spcBef>
                          <a:spcPts val="0"/>
                        </a:spcBef>
                        <a:spcAft>
                          <a:spcPts val="0"/>
                        </a:spcAft>
                      </a:pPr>
                      <a:r>
                        <a:rPr lang="en-US" sz="2000" b="1" dirty="0">
                          <a:solidFill>
                            <a:schemeClr val="bg1"/>
                          </a:solidFill>
                          <a:effectLst/>
                        </a:rPr>
                        <a:t>Unit</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nSpc>
                          <a:spcPct val="107000"/>
                        </a:lnSpc>
                        <a:spcBef>
                          <a:spcPts val="0"/>
                        </a:spcBef>
                        <a:spcAft>
                          <a:spcPts val="0"/>
                        </a:spcAft>
                      </a:pPr>
                      <a:r>
                        <a:rPr lang="en-US" sz="2000" b="1" dirty="0">
                          <a:solidFill>
                            <a:schemeClr val="bg1"/>
                          </a:solidFill>
                          <a:effectLst/>
                        </a:rPr>
                        <a:t>Purpose</a:t>
                      </a:r>
                      <a:endParaRPr lang="en-US" sz="2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554262">
                <a:tc>
                  <a:txBody>
                    <a:bodyPr/>
                    <a:lstStyle/>
                    <a:p>
                      <a:pPr marL="0" marR="0">
                        <a:lnSpc>
                          <a:spcPct val="107000"/>
                        </a:lnSpc>
                        <a:spcBef>
                          <a:spcPts val="0"/>
                        </a:spcBef>
                        <a:spcAft>
                          <a:spcPts val="0"/>
                        </a:spcAft>
                      </a:pPr>
                      <a:r>
                        <a:rPr lang="en-US" sz="2000" b="1" dirty="0" err="1">
                          <a:solidFill>
                            <a:schemeClr val="tx1"/>
                          </a:solidFill>
                          <a:effectLst/>
                        </a:rPr>
                        <a:t>px</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fixed number of pixels as the value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554262">
                <a:tc>
                  <a:txBody>
                    <a:bodyPr/>
                    <a:lstStyle/>
                    <a:p>
                      <a:pPr marL="0" marR="0">
                        <a:lnSpc>
                          <a:spcPct val="107000"/>
                        </a:lnSpc>
                        <a:spcBef>
                          <a:spcPts val="0"/>
                        </a:spcBef>
                        <a:spcAft>
                          <a:spcPts val="0"/>
                        </a:spcAft>
                      </a:pPr>
                      <a:r>
                        <a:rPr lang="en-US" sz="2000" b="1" dirty="0" err="1">
                          <a:solidFill>
                            <a:schemeClr val="tx1"/>
                          </a:solidFill>
                          <a:effectLst/>
                        </a:rPr>
                        <a:t>em</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value relative to the font size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554262">
                <a:tc>
                  <a:txBody>
                    <a:bodyPr/>
                    <a:lstStyle/>
                    <a:p>
                      <a:pPr marL="0" marR="0">
                        <a:lnSpc>
                          <a:spcPct val="107000"/>
                        </a:lnSpc>
                        <a:spcBef>
                          <a:spcPts val="0"/>
                        </a:spcBef>
                        <a:spcAft>
                          <a:spcPts val="0"/>
                        </a:spcAft>
                      </a:pPr>
                      <a:r>
                        <a:rPr lang="en-US" sz="2000" b="1" dirty="0">
                          <a:solidFill>
                            <a:schemeClr val="tx1"/>
                          </a:solidFill>
                          <a:effectLst/>
                        </a:rPr>
                        <a:t>%</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percentage value of the parent element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554262">
                <a:tc>
                  <a:txBody>
                    <a:bodyPr/>
                    <a:lstStyle/>
                    <a:p>
                      <a:pPr marL="0" marR="0">
                        <a:lnSpc>
                          <a:spcPct val="107000"/>
                        </a:lnSpc>
                        <a:spcBef>
                          <a:spcPts val="0"/>
                        </a:spcBef>
                        <a:spcAft>
                          <a:spcPts val="0"/>
                        </a:spcAft>
                      </a:pPr>
                      <a:r>
                        <a:rPr lang="en-US" sz="2000" b="1" dirty="0" err="1">
                          <a:solidFill>
                            <a:schemeClr val="tx1"/>
                          </a:solidFill>
                          <a:effectLst/>
                        </a:rPr>
                        <a:t>vh</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a:lnSpc>
                          <a:spcPct val="107000"/>
                        </a:lnSpc>
                        <a:spcBef>
                          <a:spcPts val="0"/>
                        </a:spcBef>
                        <a:spcAft>
                          <a:spcPts val="0"/>
                        </a:spcAft>
                      </a:pPr>
                      <a:r>
                        <a:rPr lang="en-US" sz="2000" dirty="0">
                          <a:effectLst/>
                        </a:rPr>
                        <a:t>Configures a value relative to 1% of the viewport height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401860">
                <a:tc>
                  <a:txBody>
                    <a:bodyPr/>
                    <a:lstStyle/>
                    <a:p>
                      <a:pPr marL="0" marR="0">
                        <a:lnSpc>
                          <a:spcPct val="107000"/>
                        </a:lnSpc>
                        <a:spcBef>
                          <a:spcPts val="0"/>
                        </a:spcBef>
                        <a:spcAft>
                          <a:spcPts val="0"/>
                        </a:spcAft>
                      </a:pPr>
                      <a:r>
                        <a:rPr lang="en-US" sz="2000" b="1" dirty="0" err="1">
                          <a:solidFill>
                            <a:schemeClr val="tx1"/>
                          </a:solidFill>
                          <a:effectLst/>
                        </a:rPr>
                        <a:t>vw</a:t>
                      </a:r>
                      <a:endParaRPr lang="en-US"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a:lnSpc>
                          <a:spcPct val="107000"/>
                        </a:lnSpc>
                        <a:spcBef>
                          <a:spcPts val="0"/>
                        </a:spcBef>
                        <a:spcAft>
                          <a:spcPts val="0"/>
                        </a:spcAft>
                      </a:pPr>
                      <a:r>
                        <a:rPr lang="en-US" sz="2000" dirty="0">
                          <a:effectLst/>
                        </a:rPr>
                        <a:t>Configures a value relative to 1% of the viewport width</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Width and Height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Properties</a:t>
            </a:r>
          </a:p>
        </p:txBody>
      </p:sp>
      <p:sp>
        <p:nvSpPr>
          <p:cNvPr id="3" name="Content Placeholder 2"/>
          <p:cNvSpPr>
            <a:spLocks noGrp="1"/>
          </p:cNvSpPr>
          <p:nvPr>
            <p:ph idx="1"/>
          </p:nvPr>
        </p:nvSpPr>
        <p:spPr>
          <a:xfrm>
            <a:off x="457200" y="841742"/>
            <a:ext cx="8153400" cy="815608"/>
          </a:xfrm>
        </p:spPr>
        <p:txBody>
          <a:bodyPr wrap="square">
            <a:spAutoFit/>
          </a:bodyPr>
          <a:lstStyle/>
          <a:p>
            <a:r>
              <a:rPr lang="en-US" sz="2400" dirty="0"/>
              <a:t>width property</a:t>
            </a:r>
          </a:p>
          <a:p>
            <a:pPr lvl="1"/>
            <a:r>
              <a:rPr lang="en-US" sz="2400" dirty="0"/>
              <a:t>Configures the width of an element’s content</a:t>
            </a:r>
          </a:p>
        </p:txBody>
      </p:sp>
      <p:sp>
        <p:nvSpPr>
          <p:cNvPr id="4" name="Content Placeholder 3"/>
          <p:cNvSpPr>
            <a:spLocks noGrp="1"/>
          </p:cNvSpPr>
          <p:nvPr>
            <p:ph idx="13"/>
          </p:nvPr>
        </p:nvSpPr>
        <p:spPr>
          <a:xfrm>
            <a:off x="457200" y="1771651"/>
            <a:ext cx="8153400" cy="369332"/>
          </a:xfrm>
        </p:spPr>
        <p:txBody>
          <a:bodyPr wrap="square">
            <a:spAutoFit/>
          </a:bodyPr>
          <a:lstStyle/>
          <a:p>
            <a:pPr marL="742950" indent="0">
              <a:buNone/>
            </a:pPr>
            <a:r>
              <a:rPr lang="en-US" sz="2400" dirty="0"/>
              <a:t>h1 { width: 80%; }</a:t>
            </a:r>
          </a:p>
        </p:txBody>
      </p:sp>
      <p:sp>
        <p:nvSpPr>
          <p:cNvPr id="5" name="Content Placeholder 4"/>
          <p:cNvSpPr>
            <a:spLocks noGrp="1"/>
          </p:cNvSpPr>
          <p:nvPr>
            <p:ph idx="14"/>
          </p:nvPr>
        </p:nvSpPr>
        <p:spPr>
          <a:xfrm>
            <a:off x="457200" y="2257425"/>
            <a:ext cx="8153400" cy="2831544"/>
          </a:xfrm>
        </p:spPr>
        <p:txBody>
          <a:bodyPr wrap="square">
            <a:spAutoFit/>
          </a:bodyPr>
          <a:lstStyle/>
          <a:p>
            <a:r>
              <a:rPr lang="en-US" sz="2400" dirty="0"/>
              <a:t>min-width property</a:t>
            </a:r>
          </a:p>
          <a:p>
            <a:pPr lvl="1"/>
            <a:r>
              <a:rPr lang="en-US" sz="2400" dirty="0"/>
              <a:t>Configures minimum width of an element</a:t>
            </a:r>
          </a:p>
          <a:p>
            <a:r>
              <a:rPr lang="en-US" sz="2400" dirty="0"/>
              <a:t>max-width property</a:t>
            </a:r>
          </a:p>
          <a:p>
            <a:pPr lvl="1"/>
            <a:r>
              <a:rPr lang="en-US" sz="2400" dirty="0"/>
              <a:t>Configures the maximum width of an element</a:t>
            </a:r>
          </a:p>
          <a:p>
            <a:r>
              <a:rPr lang="en-US" sz="2400" dirty="0"/>
              <a:t>height property</a:t>
            </a:r>
          </a:p>
          <a:p>
            <a:pPr lvl="1"/>
            <a:r>
              <a:rPr lang="en-US" sz="2400" dirty="0"/>
              <a:t>Configures the height of an element</a:t>
            </a:r>
          </a:p>
        </p:txBody>
      </p:sp>
      <p:sp>
        <p:nvSpPr>
          <p:cNvPr id="8" name="Content Placeholder 7"/>
          <p:cNvSpPr>
            <a:spLocks noGrp="1"/>
          </p:cNvSpPr>
          <p:nvPr>
            <p:ph idx="17"/>
          </p:nvPr>
        </p:nvSpPr>
        <p:spPr>
          <a:xfrm>
            <a:off x="457200" y="5286375"/>
            <a:ext cx="8153400" cy="369332"/>
          </a:xfrm>
        </p:spPr>
        <p:txBody>
          <a:bodyPr wrap="square">
            <a:spAutoFit/>
          </a:bodyPr>
          <a:lstStyle/>
          <a:p>
            <a:pPr marL="742950" indent="0">
              <a:buNone/>
            </a:pPr>
            <a:r>
              <a:rPr lang="en-US" sz="2400" dirty="0"/>
              <a:t>h1 { height: 100px; }</a:t>
            </a:r>
          </a:p>
        </p:txBody>
      </p:sp>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Box Model</a:t>
            </a:r>
          </a:p>
        </p:txBody>
      </p:sp>
      <p:sp>
        <p:nvSpPr>
          <p:cNvPr id="3" name="Content Placeholder 2"/>
          <p:cNvSpPr>
            <a:spLocks noGrp="1"/>
          </p:cNvSpPr>
          <p:nvPr>
            <p:ph idx="1"/>
          </p:nvPr>
        </p:nvSpPr>
        <p:spPr>
          <a:xfrm>
            <a:off x="457199" y="836801"/>
            <a:ext cx="3733801" cy="4693593"/>
          </a:xfrm>
        </p:spPr>
        <p:txBody>
          <a:bodyPr wrap="square">
            <a:spAutoFit/>
          </a:bodyPr>
          <a:lstStyle/>
          <a:p>
            <a:pPr>
              <a:spcBef>
                <a:spcPts val="400"/>
              </a:spcBef>
            </a:pPr>
            <a:r>
              <a:rPr lang="en-US" sz="2000" b="1" dirty="0"/>
              <a:t>Content</a:t>
            </a:r>
          </a:p>
          <a:p>
            <a:pPr marL="829818" lvl="1" indent="-342900">
              <a:spcBef>
                <a:spcPts val="400"/>
              </a:spcBef>
            </a:pPr>
            <a:r>
              <a:rPr lang="en-US" sz="2000" dirty="0"/>
              <a:t>Text &amp; web page elements in the container</a:t>
            </a:r>
          </a:p>
          <a:p>
            <a:pPr>
              <a:spcBef>
                <a:spcPts val="600"/>
              </a:spcBef>
            </a:pPr>
            <a:r>
              <a:rPr lang="en-US" sz="2000" b="1" dirty="0"/>
              <a:t>Padding</a:t>
            </a:r>
          </a:p>
          <a:p>
            <a:pPr marL="829818" lvl="1" indent="-342900">
              <a:spcBef>
                <a:spcPts val="400"/>
              </a:spcBef>
            </a:pPr>
            <a:r>
              <a:rPr lang="en-US" sz="2000" dirty="0"/>
              <a:t>Area between the content and the border</a:t>
            </a:r>
          </a:p>
          <a:p>
            <a:pPr>
              <a:spcBef>
                <a:spcPts val="400"/>
              </a:spcBef>
            </a:pPr>
            <a:r>
              <a:rPr lang="en-US" sz="2000" b="1" dirty="0"/>
              <a:t>Border</a:t>
            </a:r>
          </a:p>
          <a:p>
            <a:pPr marL="829818" lvl="1" indent="-342900">
              <a:spcBef>
                <a:spcPts val="400"/>
              </a:spcBef>
            </a:pPr>
            <a:r>
              <a:rPr lang="en-US" sz="2000" dirty="0"/>
              <a:t>Between the padding and the margin</a:t>
            </a:r>
          </a:p>
          <a:p>
            <a:pPr>
              <a:spcBef>
                <a:spcPts val="400"/>
              </a:spcBef>
            </a:pPr>
            <a:r>
              <a:rPr lang="en-US" sz="2000" b="1" dirty="0"/>
              <a:t>Margin</a:t>
            </a:r>
          </a:p>
          <a:p>
            <a:pPr marL="829818" lvl="1" indent="-342900">
              <a:spcBef>
                <a:spcPts val="400"/>
              </a:spcBef>
            </a:pPr>
            <a:r>
              <a:rPr lang="en-US" sz="2000" dirty="0"/>
              <a:t>Determines the empty space between the element and adjacent elements</a:t>
            </a:r>
          </a:p>
        </p:txBody>
      </p:sp>
      <p:pic>
        <p:nvPicPr>
          <p:cNvPr id="1026"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1875" y="914400"/>
            <a:ext cx="4298725" cy="20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Margin with </a:t>
            </a:r>
            <a:r>
              <a:rPr lang="en-US" sz="3600" spc="-500" dirty="0">
                <a:solidFill>
                  <a:schemeClr val="bg2"/>
                </a:solidFill>
                <a:latin typeface="+mj-lt"/>
              </a:rPr>
              <a:t>C S </a:t>
            </a:r>
            <a:r>
              <a:rPr lang="en-US" sz="3600" dirty="0" err="1">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4114800" cy="3362459"/>
          </a:xfrm>
        </p:spPr>
        <p:txBody>
          <a:bodyPr wrap="square">
            <a:spAutoFit/>
          </a:bodyPr>
          <a:lstStyle/>
          <a:p>
            <a:r>
              <a:rPr lang="en-US" sz="2200" dirty="0"/>
              <a:t>The margin property</a:t>
            </a:r>
          </a:p>
          <a:p>
            <a:r>
              <a:rPr lang="en-US" sz="2200" dirty="0"/>
              <a:t>Related properties:</a:t>
            </a:r>
          </a:p>
          <a:p>
            <a:pPr lvl="1"/>
            <a:r>
              <a:rPr lang="en-US" sz="2200" dirty="0"/>
              <a:t>margin-top, margin-right, margin-left, margin-bottom</a:t>
            </a:r>
          </a:p>
          <a:p>
            <a:r>
              <a:rPr lang="en-US" sz="2200" dirty="0"/>
              <a:t>Configures empty space between the element and adjacent elements</a:t>
            </a:r>
          </a:p>
          <a:p>
            <a:r>
              <a:rPr lang="en-US" sz="2200" dirty="0"/>
              <a:t>Syntax examples</a:t>
            </a:r>
          </a:p>
        </p:txBody>
      </p:sp>
      <p:sp>
        <p:nvSpPr>
          <p:cNvPr id="4" name="Content Placeholder 3"/>
          <p:cNvSpPr>
            <a:spLocks noGrp="1"/>
          </p:cNvSpPr>
          <p:nvPr>
            <p:ph idx="13"/>
          </p:nvPr>
        </p:nvSpPr>
        <p:spPr>
          <a:xfrm>
            <a:off x="457200" y="4301401"/>
            <a:ext cx="4572000" cy="1585049"/>
          </a:xfrm>
        </p:spPr>
        <p:txBody>
          <a:bodyPr wrap="square">
            <a:spAutoFit/>
          </a:bodyPr>
          <a:lstStyle/>
          <a:p>
            <a:pPr marL="285750" indent="0">
              <a:spcBef>
                <a:spcPts val="600"/>
              </a:spcBef>
              <a:buNone/>
            </a:pPr>
            <a:r>
              <a:rPr lang="en-US" sz="2200" dirty="0"/>
              <a:t>h1 { margin: 0; }</a:t>
            </a:r>
          </a:p>
          <a:p>
            <a:pPr marL="285750" indent="0">
              <a:spcBef>
                <a:spcPts val="600"/>
              </a:spcBef>
              <a:buNone/>
            </a:pPr>
            <a:r>
              <a:rPr lang="en-US" sz="2200" dirty="0"/>
              <a:t>h1 { margin: 20px 10px; } </a:t>
            </a:r>
          </a:p>
          <a:p>
            <a:pPr marL="285750" indent="0">
              <a:spcBef>
                <a:spcPts val="600"/>
              </a:spcBef>
              <a:buNone/>
            </a:pPr>
            <a:r>
              <a:rPr lang="en-US" sz="2200" dirty="0"/>
              <a:t>h1 { margin:  10px 30px 20px; }</a:t>
            </a:r>
          </a:p>
          <a:p>
            <a:pPr marL="285750" indent="0">
              <a:spcBef>
                <a:spcPts val="600"/>
              </a:spcBef>
              <a:buNone/>
            </a:pPr>
            <a:r>
              <a:rPr lang="en-US" sz="2200" dirty="0"/>
              <a:t>h1 { margin:  20px 30px 0 30px;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803" y="839112"/>
            <a:ext cx="3930495" cy="184105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5017827" y="4572000"/>
            <a:ext cx="3561471" cy="677108"/>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285750" indent="0">
              <a:spcBef>
                <a:spcPts val="600"/>
              </a:spcBef>
              <a:buNone/>
            </a:pPr>
            <a:r>
              <a:rPr lang="en-US" sz="2200" dirty="0"/>
              <a:t>Configuration starts as top, right, bottom, and left.</a:t>
            </a:r>
          </a:p>
        </p:txBody>
      </p:sp>
    </p:spTree>
    <p:extLst>
      <p:ext uri="{BB962C8B-B14F-4D97-AF65-F5344CB8AC3E}">
        <p14:creationId xmlns:p14="http://schemas.microsoft.com/office/powerpoint/2010/main" val="19950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Configure Padding with </a:t>
            </a:r>
            <a:r>
              <a:rPr lang="en-US" sz="3600" spc="-500" dirty="0">
                <a:solidFill>
                  <a:schemeClr val="bg2"/>
                </a:solidFill>
                <a:latin typeface="+mj-lt"/>
              </a:rPr>
              <a:t>C S </a:t>
            </a:r>
            <a:r>
              <a:rPr lang="en-US" sz="3600" dirty="0" err="1">
                <a:solidFill>
                  <a:schemeClr val="bg2"/>
                </a:solidFill>
                <a:latin typeface="+mj-lt"/>
              </a:rPr>
              <a:t>S</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4114800" cy="3116238"/>
          </a:xfrm>
        </p:spPr>
        <p:txBody>
          <a:bodyPr wrap="square">
            <a:spAutoFit/>
          </a:bodyPr>
          <a:lstStyle/>
          <a:p>
            <a:r>
              <a:rPr lang="en-US" sz="2000" dirty="0"/>
              <a:t>The padding property</a:t>
            </a:r>
          </a:p>
          <a:p>
            <a:r>
              <a:rPr lang="en-US" sz="2000" dirty="0"/>
              <a:t>Related properties:</a:t>
            </a:r>
          </a:p>
          <a:p>
            <a:pPr lvl="1"/>
            <a:r>
              <a:rPr lang="en-US" sz="2000" dirty="0"/>
              <a:t>padding-top, padding-right, padding-left, padding-bottom</a:t>
            </a:r>
          </a:p>
          <a:p>
            <a:r>
              <a:rPr lang="en-US" sz="2000" dirty="0"/>
              <a:t>Configures empty space between the content of the </a:t>
            </a:r>
            <a:r>
              <a:rPr lang="en-US" sz="2000" spc="-300" dirty="0"/>
              <a:t>H T M </a:t>
            </a:r>
            <a:r>
              <a:rPr lang="en-US" sz="2000" dirty="0"/>
              <a:t>L element (such as text) and the border</a:t>
            </a:r>
          </a:p>
          <a:p>
            <a:r>
              <a:rPr lang="en-US" sz="2000" dirty="0"/>
              <a:t>Syntax examples</a:t>
            </a:r>
          </a:p>
        </p:txBody>
      </p:sp>
      <p:sp>
        <p:nvSpPr>
          <p:cNvPr id="4" name="Content Placeholder 3"/>
          <p:cNvSpPr>
            <a:spLocks noGrp="1"/>
          </p:cNvSpPr>
          <p:nvPr>
            <p:ph idx="13"/>
          </p:nvPr>
        </p:nvSpPr>
        <p:spPr>
          <a:xfrm>
            <a:off x="457200" y="4105275"/>
            <a:ext cx="8153400" cy="1461939"/>
          </a:xfrm>
        </p:spPr>
        <p:txBody>
          <a:bodyPr wrap="square">
            <a:spAutoFit/>
          </a:bodyPr>
          <a:lstStyle/>
          <a:p>
            <a:pPr marL="285750" indent="0">
              <a:spcBef>
                <a:spcPts val="600"/>
              </a:spcBef>
              <a:buNone/>
            </a:pPr>
            <a:r>
              <a:rPr lang="en-US" sz="2000" dirty="0"/>
              <a:t>h1 { padding: 0; }</a:t>
            </a:r>
          </a:p>
          <a:p>
            <a:pPr marL="285750" indent="0">
              <a:spcBef>
                <a:spcPts val="600"/>
              </a:spcBef>
              <a:buNone/>
            </a:pPr>
            <a:r>
              <a:rPr lang="en-US" sz="2000" dirty="0"/>
              <a:t>h1 { padding : 20px 10px; }</a:t>
            </a:r>
          </a:p>
          <a:p>
            <a:pPr marL="285750" indent="0">
              <a:spcBef>
                <a:spcPts val="600"/>
              </a:spcBef>
              <a:buNone/>
            </a:pPr>
            <a:r>
              <a:rPr lang="en-US" sz="2000" dirty="0"/>
              <a:t>h1 { padding :  10px 30px 20px; }</a:t>
            </a:r>
          </a:p>
          <a:p>
            <a:pPr marL="285750" indent="0">
              <a:spcBef>
                <a:spcPts val="600"/>
              </a:spcBef>
              <a:buNone/>
            </a:pPr>
            <a:r>
              <a:rPr lang="en-US" sz="2000" dirty="0"/>
              <a:t>h1 { padding :  20px 30px 0 30px; }</a:t>
            </a:r>
          </a:p>
        </p:txBody>
      </p:sp>
      <p:pic>
        <p:nvPicPr>
          <p:cNvPr id="7"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803" y="829587"/>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The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border Property</a:t>
            </a:r>
          </a:p>
        </p:txBody>
      </p:sp>
      <p:sp>
        <p:nvSpPr>
          <p:cNvPr id="3" name="Content Placeholder 2"/>
          <p:cNvSpPr>
            <a:spLocks noGrp="1"/>
          </p:cNvSpPr>
          <p:nvPr>
            <p:ph idx="1"/>
          </p:nvPr>
        </p:nvSpPr>
        <p:spPr>
          <a:xfrm>
            <a:off x="457200" y="838200"/>
            <a:ext cx="3962400" cy="3008516"/>
          </a:xfrm>
        </p:spPr>
        <p:txBody>
          <a:bodyPr wrap="square">
            <a:spAutoFit/>
          </a:bodyPr>
          <a:lstStyle/>
          <a:p>
            <a:r>
              <a:rPr lang="en-US" sz="2400" dirty="0"/>
              <a:t>Configures a border on the top, right, bottom, and left sides of an element</a:t>
            </a:r>
          </a:p>
          <a:p>
            <a:r>
              <a:rPr lang="en-US" sz="2400" dirty="0"/>
              <a:t>Consists of </a:t>
            </a:r>
          </a:p>
          <a:p>
            <a:pPr lvl="1"/>
            <a:r>
              <a:rPr lang="en-US" sz="2400" dirty="0"/>
              <a:t>border-width</a:t>
            </a:r>
          </a:p>
          <a:p>
            <a:pPr lvl="1"/>
            <a:r>
              <a:rPr lang="en-US" sz="2400" dirty="0"/>
              <a:t>border-style</a:t>
            </a:r>
          </a:p>
          <a:p>
            <a:pPr lvl="1"/>
            <a:r>
              <a:rPr lang="en-US" sz="2400" dirty="0"/>
              <a:t>border-color</a:t>
            </a:r>
          </a:p>
        </p:txBody>
      </p:sp>
      <p:pic>
        <p:nvPicPr>
          <p:cNvPr id="5" name="Picture 2" descr="The given text reads Heading with Border which has a red border surrounding it.">
            <a:extLst>
              <a:ext uri="{FF2B5EF4-FFF2-40B4-BE49-F238E27FC236}">
                <a16:creationId xmlns:a16="http://schemas.microsoft.com/office/drawing/2014/main" id="{EAA05F08-B1D1-461B-975E-1E7F46E57788}"/>
              </a:ext>
            </a:extLst>
          </p:cNvPr>
          <p:cNvPicPr>
            <a:picLocks noChangeAspect="1" noChangeArrowheads="1"/>
          </p:cNvPicPr>
          <p:nvPr/>
        </p:nvPicPr>
        <p:blipFill>
          <a:blip r:embed="rId3" cstate="print"/>
          <a:srcRect/>
          <a:stretch>
            <a:fillRect/>
          </a:stretch>
        </p:blipFill>
        <p:spPr bwMode="auto">
          <a:xfrm>
            <a:off x="1086436" y="3952875"/>
            <a:ext cx="4190414" cy="431799"/>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 name="Content Placeholder 3"/>
          <p:cNvSpPr>
            <a:spLocks noGrp="1"/>
          </p:cNvSpPr>
          <p:nvPr>
            <p:ph idx="13"/>
          </p:nvPr>
        </p:nvSpPr>
        <p:spPr>
          <a:xfrm>
            <a:off x="457200" y="4562475"/>
            <a:ext cx="8153400" cy="369332"/>
          </a:xfrm>
        </p:spPr>
        <p:txBody>
          <a:bodyPr wrap="square">
            <a:spAutoFit/>
          </a:bodyPr>
          <a:lstStyle/>
          <a:p>
            <a:pPr marL="285750" indent="0">
              <a:buNone/>
            </a:pPr>
            <a:r>
              <a:rPr lang="en-US" sz="2400" b="1" dirty="0"/>
              <a:t>h2 { border: 2px solid #ff0000 }</a:t>
            </a:r>
          </a:p>
        </p:txBody>
      </p:sp>
      <p:pic>
        <p:nvPicPr>
          <p:cNvPr id="6" name="Picture 2" descr="Moving from the center outward, 4 concentric rectangles represent the content, padding, border, and margin. The margin is transparent, and its top, bottom, left, and right sides are labeled in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803" y="829587"/>
            <a:ext cx="3930495" cy="184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Valid border-style Values</a:t>
            </a:r>
          </a:p>
        </p:txBody>
      </p:sp>
      <p:pic>
        <p:nvPicPr>
          <p:cNvPr id="2050" name="Picture 2" descr="The first border style, default, is the same as the second style, none. Inset borders are dark on the top and left and light on the bottom and right. Outset borders are the opposite of inset borders. Double borders are the same medium hue on all sides. Groove borders and ridge borders use thin, concentric borders in alternate hues. Solid borders are dark on all sides. Dashed borders have short, dark line segments on all sides. Dotted borders have even shorter dark line segments on all s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232" y="925101"/>
            <a:ext cx="4249249" cy="533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2385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27021</TotalTime>
  <Words>1174</Words>
  <Application>Microsoft Macintosh PowerPoint</Application>
  <PresentationFormat>On-screen Show (4:3)</PresentationFormat>
  <Paragraphs>180</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Verdana</vt:lpstr>
      <vt:lpstr>Wingdings</vt:lpstr>
      <vt:lpstr>508 Lecture</vt:lpstr>
      <vt:lpstr>Basics of Web Design</vt:lpstr>
      <vt:lpstr>Learning Outcomes</vt:lpstr>
      <vt:lpstr>Width and Height with C S S</vt:lpstr>
      <vt:lpstr>Width and Height C S S Properties</vt:lpstr>
      <vt:lpstr>The Box Model</vt:lpstr>
      <vt:lpstr>Configure Margin with C S S</vt:lpstr>
      <vt:lpstr>Configure Padding with C S S</vt:lpstr>
      <vt:lpstr>The C S S border Property</vt:lpstr>
      <vt:lpstr>Valid border-style Values</vt:lpstr>
      <vt:lpstr>Configuring Specific Sides of a Border</vt:lpstr>
      <vt:lpstr>C S S Rounded Corners</vt:lpstr>
      <vt:lpstr>Centering Page Content with C S S</vt:lpstr>
      <vt:lpstr>C S S 3  box-shadow Property</vt:lpstr>
      <vt:lpstr>C S S 3  text-shadow Property</vt:lpstr>
      <vt:lpstr>C S S Background Image Properties</vt:lpstr>
      <vt:lpstr>C S S opacity Property</vt:lpstr>
      <vt:lpstr>R G B A Color</vt:lpstr>
      <vt:lpstr>H S L A Color</vt:lpstr>
      <vt:lpstr>C S S  Gradients</vt:lpstr>
      <vt:lpstr>C S S  Gradients</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Abdullahi Sharif</cp:lastModifiedBy>
  <cp:revision>5531</cp:revision>
  <dcterms:created xsi:type="dcterms:W3CDTF">2014-07-14T20:04:21Z</dcterms:created>
  <dcterms:modified xsi:type="dcterms:W3CDTF">2025-03-31T15:02:18Z</dcterms:modified>
</cp:coreProperties>
</file>