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92" r:id="rId6"/>
    <p:sldId id="294" r:id="rId7"/>
    <p:sldId id="293" r:id="rId8"/>
    <p:sldId id="258" r:id="rId9"/>
    <p:sldId id="281" r:id="rId10"/>
    <p:sldId id="295" r:id="rId11"/>
    <p:sldId id="282" r:id="rId12"/>
    <p:sldId id="283" r:id="rId13"/>
    <p:sldId id="284" r:id="rId14"/>
    <p:sldId id="296" r:id="rId15"/>
    <p:sldId id="342" r:id="rId16"/>
    <p:sldId id="285" r:id="rId17"/>
    <p:sldId id="289" r:id="rId18"/>
    <p:sldId id="271" r:id="rId19"/>
    <p:sldId id="274" r:id="rId20"/>
    <p:sldId id="275" r:id="rId21"/>
    <p:sldId id="276" r:id="rId22"/>
    <p:sldId id="277" r:id="rId23"/>
    <p:sldId id="298" r:id="rId24"/>
    <p:sldId id="337" r:id="rId25"/>
    <p:sldId id="336" r:id="rId26"/>
    <p:sldId id="339" r:id="rId27"/>
    <p:sldId id="340" r:id="rId28"/>
    <p:sldId id="299" r:id="rId29"/>
    <p:sldId id="300" r:id="rId30"/>
    <p:sldId id="279" r:id="rId31"/>
    <p:sldId id="290" r:id="rId32"/>
    <p:sldId id="291" r:id="rId33"/>
    <p:sldId id="341" r:id="rId34"/>
    <p:sldId id="302" r:id="rId35"/>
    <p:sldId id="303" r:id="rId36"/>
    <p:sldId id="306" r:id="rId37"/>
    <p:sldId id="307" r:id="rId38"/>
    <p:sldId id="308" r:id="rId39"/>
    <p:sldId id="316" r:id="rId40"/>
    <p:sldId id="309" r:id="rId41"/>
    <p:sldId id="304" r:id="rId42"/>
    <p:sldId id="305" r:id="rId43"/>
    <p:sldId id="310" r:id="rId44"/>
    <p:sldId id="344" r:id="rId45"/>
    <p:sldId id="345" r:id="rId46"/>
    <p:sldId id="297" r:id="rId4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87360"/>
    <a:srgbClr val="E79367"/>
    <a:srgbClr val="EAC263"/>
    <a:srgbClr val="F1D289"/>
    <a:srgbClr val="8FA67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/>
    <p:restoredTop sz="94660"/>
  </p:normalViewPr>
  <p:slideViewPr>
    <p:cSldViewPr snapToGrid="0" showGuides="1">
      <p:cViewPr varScale="1">
        <p:scale>
          <a:sx n="87" d="100"/>
          <a:sy n="87" d="100"/>
        </p:scale>
        <p:origin x="-346" y="-82"/>
      </p:cViewPr>
      <p:guideLst>
        <p:guide orient="horz" pos="21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86" d="100"/>
        <a:sy n="86" d="100"/>
      </p:scale>
      <p:origin x="0" y="-16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5541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3508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473FAF-9816-4CDA-9114-F3F74AD5BA2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zh-CN" altLang="en-US" dirty="0"/>
              <a:pPr algn="r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5541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3508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976A63-10D5-4838-A539-91EFA85C6DB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zh-CN" altLang="en-US" dirty="0"/>
              <a:pPr algn="r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7DE06E-B3F4-40AD-AFAF-BB32C9DF8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1400" y="2362200"/>
            <a:ext cx="5029200" cy="2563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9400" y="2042433"/>
            <a:ext cx="8532812" cy="1517651"/>
          </a:xfrm>
        </p:spPr>
        <p:txBody>
          <a:bodyPr anchor="b"/>
          <a:lstStyle>
            <a:lvl1pPr algn="ctr">
              <a:defRPr sz="6000">
                <a:solidFill>
                  <a:srgbClr val="E79367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6350" y="3616100"/>
            <a:ext cx="520065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E7936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865306-67F4-4F35-87C0-3AFC0F363FE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zh-CN" altLang="en-US" dirty="0"/>
              <a:pPr algn="r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7DE06E-B3F4-40AD-AFAF-BB32C9DF8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7DE06E-B3F4-40AD-AFAF-BB32C9DF8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2003B7-8CCD-4B70-B2E4-64FD80FBAE5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zh-CN" altLang="en-US" dirty="0"/>
              <a:pPr algn="r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7DE06E-B3F4-40AD-AFAF-BB32C9DF8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7DE06E-B3F4-40AD-AFAF-BB32C9DF8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7DE06E-B3F4-40AD-AFAF-BB32C9DF8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7DE06E-B3F4-40AD-AFAF-BB32C9DF8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7DE06E-B3F4-40AD-AFAF-BB32C9DF8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5541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3508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473FAF-9816-4CDA-9114-F3F74AD5BA2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zh-CN" altLang="en-US" dirty="0"/>
              <a:pPr algn="r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1400" y="2362200"/>
            <a:ext cx="5029200" cy="2563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9400" y="2042433"/>
            <a:ext cx="8532812" cy="1517651"/>
          </a:xfrm>
        </p:spPr>
        <p:txBody>
          <a:bodyPr anchor="b"/>
          <a:lstStyle>
            <a:lvl1pPr algn="ctr">
              <a:defRPr sz="6000">
                <a:solidFill>
                  <a:srgbClr val="E79367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6350" y="3616100"/>
            <a:ext cx="520065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E7936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83DA4-4E10-417B-870C-5AB52601908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zh-CN" altLang="en-US" dirty="0"/>
              <a:pPr algn="r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97FADE-DA75-4FEB-B3CF-27B5483B0A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zh-CN" altLang="en-US" dirty="0"/>
              <a:pPr algn="r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1400" y="2362200"/>
            <a:ext cx="5029200" cy="2563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9400" y="2042433"/>
            <a:ext cx="8532812" cy="1517651"/>
          </a:xfrm>
        </p:spPr>
        <p:txBody>
          <a:bodyPr anchor="b"/>
          <a:lstStyle>
            <a:lvl1pPr algn="ctr">
              <a:defRPr sz="6000">
                <a:solidFill>
                  <a:srgbClr val="E79367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6350" y="3616100"/>
            <a:ext cx="520065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E7936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C83DA4-4E10-417B-870C-5AB52601908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zh-CN" altLang="en-US" dirty="0"/>
              <a:pPr algn="r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97FADE-DA75-4FEB-B3CF-27B5483B0A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/>
            <a:fld id="{9A0DB2DC-4C9A-4742-B13C-FB6460FD3503}" type="slidenum">
              <a:rPr lang="zh-CN" altLang="en-US" dirty="0"/>
              <a:pPr algn="r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7DE06E-B3F4-40AD-AFAF-BB32C9DF8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7AD9C1-80DB-4F91-A4E7-A9EC64041E8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19-6-6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pPr lvl="0" eaLnBrk="1" hangingPunct="1"/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1603375" y="2701925"/>
            <a:ext cx="9144000" cy="1133475"/>
          </a:xfrm>
          <a:ln/>
        </p:spPr>
        <p:txBody>
          <a:bodyPr vert="horz"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lang="en-US" altLang="zh-CN" sz="54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</a:t>
            </a:r>
            <a:br>
              <a:rPr lang="en-US" altLang="zh-CN" sz="54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</a:br>
            <a:r>
              <a:rPr lang="zh-CN" altLang="en-US" sz="5400" b="1" kern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数据库设计优化</a:t>
            </a:r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1584325" y="4154488"/>
            <a:ext cx="9144000" cy="1655762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组长：袁健勇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组员：项羽心   陶伯承   蔡子诺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	</a:t>
            </a:r>
          </a:p>
          <a:p>
            <a:pPr eaLnBrk="1" hangingPunct="1">
              <a:buClrTx/>
              <a:buSzTx/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	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9220" name="组合 12"/>
          <p:cNvGrpSpPr/>
          <p:nvPr/>
        </p:nvGrpSpPr>
        <p:grpSpPr>
          <a:xfrm>
            <a:off x="7364413" y="4310063"/>
            <a:ext cx="2287587" cy="127000"/>
            <a:chOff x="6096000" y="4737528"/>
            <a:chExt cx="5064252" cy="1060704"/>
          </a:xfrm>
        </p:grpSpPr>
        <p:sp>
          <p:nvSpPr>
            <p:cNvPr id="12" name="任意多边形 11"/>
            <p:cNvSpPr/>
            <p:nvPr/>
          </p:nvSpPr>
          <p:spPr>
            <a:xfrm>
              <a:off x="6096000" y="5267880"/>
              <a:ext cx="5060739" cy="530352"/>
            </a:xfrm>
            <a:custGeom>
              <a:avLst/>
              <a:gdLst>
                <a:gd name="connsiteX0" fmla="*/ 0 w 5061301"/>
                <a:gd name="connsiteY0" fmla="*/ 0 h 530043"/>
                <a:gd name="connsiteX1" fmla="*/ 5061301 w 5061301"/>
                <a:gd name="connsiteY1" fmla="*/ 0 h 530043"/>
                <a:gd name="connsiteX2" fmla="*/ 0 w 5061301"/>
                <a:gd name="connsiteY2" fmla="*/ 530043 h 530043"/>
                <a:gd name="connsiteX3" fmla="*/ 0 w 5061301"/>
                <a:gd name="connsiteY3" fmla="*/ 0 h 53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1301" h="530043">
                  <a:moveTo>
                    <a:pt x="0" y="0"/>
                  </a:moveTo>
                  <a:lnTo>
                    <a:pt x="5061301" y="0"/>
                  </a:lnTo>
                  <a:lnTo>
                    <a:pt x="0" y="530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096000" y="4737528"/>
              <a:ext cx="5064252" cy="530352"/>
            </a:xfrm>
            <a:custGeom>
              <a:avLst/>
              <a:gdLst>
                <a:gd name="connsiteX0" fmla="*/ 0 w 5064252"/>
                <a:gd name="connsiteY0" fmla="*/ 0 h 530661"/>
                <a:gd name="connsiteX1" fmla="*/ 5064252 w 5064252"/>
                <a:gd name="connsiteY1" fmla="*/ 530352 h 530661"/>
                <a:gd name="connsiteX2" fmla="*/ 5061301 w 5064252"/>
                <a:gd name="connsiteY2" fmla="*/ 530661 h 530661"/>
                <a:gd name="connsiteX3" fmla="*/ 0 w 5064252"/>
                <a:gd name="connsiteY3" fmla="*/ 530661 h 530661"/>
                <a:gd name="connsiteX4" fmla="*/ 0 w 5064252"/>
                <a:gd name="connsiteY4" fmla="*/ 0 h 53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4252" h="530661">
                  <a:moveTo>
                    <a:pt x="0" y="0"/>
                  </a:moveTo>
                  <a:lnTo>
                    <a:pt x="5064252" y="530352"/>
                  </a:lnTo>
                  <a:lnTo>
                    <a:pt x="5061301" y="530661"/>
                  </a:lnTo>
                  <a:lnTo>
                    <a:pt x="0" y="530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221" name="组合 13"/>
          <p:cNvGrpSpPr/>
          <p:nvPr/>
        </p:nvGrpSpPr>
        <p:grpSpPr>
          <a:xfrm flipH="1">
            <a:off x="2598738" y="4308475"/>
            <a:ext cx="2287587" cy="128588"/>
            <a:chOff x="6096000" y="4737528"/>
            <a:chExt cx="5064252" cy="1060704"/>
          </a:xfrm>
        </p:grpSpPr>
        <p:sp>
          <p:nvSpPr>
            <p:cNvPr id="15" name="任意多边形 14"/>
            <p:cNvSpPr/>
            <p:nvPr/>
          </p:nvSpPr>
          <p:spPr>
            <a:xfrm>
              <a:off x="6096000" y="5274430"/>
              <a:ext cx="5060739" cy="523802"/>
            </a:xfrm>
            <a:custGeom>
              <a:avLst/>
              <a:gdLst>
                <a:gd name="connsiteX0" fmla="*/ 0 w 5061301"/>
                <a:gd name="connsiteY0" fmla="*/ 0 h 530043"/>
                <a:gd name="connsiteX1" fmla="*/ 5061301 w 5061301"/>
                <a:gd name="connsiteY1" fmla="*/ 0 h 530043"/>
                <a:gd name="connsiteX2" fmla="*/ 0 w 5061301"/>
                <a:gd name="connsiteY2" fmla="*/ 530043 h 530043"/>
                <a:gd name="connsiteX3" fmla="*/ 0 w 5061301"/>
                <a:gd name="connsiteY3" fmla="*/ 0 h 53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1301" h="530043">
                  <a:moveTo>
                    <a:pt x="0" y="0"/>
                  </a:moveTo>
                  <a:lnTo>
                    <a:pt x="5061301" y="0"/>
                  </a:lnTo>
                  <a:lnTo>
                    <a:pt x="0" y="530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096000" y="4737528"/>
              <a:ext cx="5064252" cy="536902"/>
            </a:xfrm>
            <a:custGeom>
              <a:avLst/>
              <a:gdLst>
                <a:gd name="connsiteX0" fmla="*/ 0 w 5064252"/>
                <a:gd name="connsiteY0" fmla="*/ 0 h 530661"/>
                <a:gd name="connsiteX1" fmla="*/ 5064252 w 5064252"/>
                <a:gd name="connsiteY1" fmla="*/ 530352 h 530661"/>
                <a:gd name="connsiteX2" fmla="*/ 5061301 w 5064252"/>
                <a:gd name="connsiteY2" fmla="*/ 530661 h 530661"/>
                <a:gd name="connsiteX3" fmla="*/ 0 w 5064252"/>
                <a:gd name="connsiteY3" fmla="*/ 530661 h 530661"/>
                <a:gd name="connsiteX4" fmla="*/ 0 w 5064252"/>
                <a:gd name="connsiteY4" fmla="*/ 0 h 53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4252" h="530661">
                  <a:moveTo>
                    <a:pt x="0" y="0"/>
                  </a:moveTo>
                  <a:lnTo>
                    <a:pt x="5064252" y="530352"/>
                  </a:lnTo>
                  <a:lnTo>
                    <a:pt x="5061301" y="530661"/>
                  </a:lnTo>
                  <a:lnTo>
                    <a:pt x="0" y="530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00500" y="1758950"/>
            <a:ext cx="4413250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5400" b="1" kern="1200" cap="none" spc="0" normalizeH="0" baseline="0" noProof="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PROJECT III</a:t>
            </a:r>
            <a:endParaRPr kumimoji="0" lang="zh-CN" altLang="en-US" sz="5400" b="1" kern="1200" cap="none" spc="0" normalizeH="0" baseline="0" noProof="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工具</a:t>
            </a: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——</a:t>
            </a: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explain</a:t>
            </a:r>
          </a:p>
        </p:txBody>
      </p:sp>
      <p:sp>
        <p:nvSpPr>
          <p:cNvPr id="7176" name="矩形 10"/>
          <p:cNvSpPr/>
          <p:nvPr/>
        </p:nvSpPr>
        <p:spPr>
          <a:xfrm>
            <a:off x="838200" y="2320925"/>
            <a:ext cx="4279900" cy="468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explain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select * from compose;</a:t>
            </a:r>
          </a:p>
        </p:txBody>
      </p:sp>
      <p:pic>
        <p:nvPicPr>
          <p:cNvPr id="18436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073400"/>
            <a:ext cx="11031538" cy="2125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矩形 10"/>
          <p:cNvSpPr/>
          <p:nvPr/>
        </p:nvSpPr>
        <p:spPr>
          <a:xfrm>
            <a:off x="838200" y="1690688"/>
            <a:ext cx="833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487360"/>
                </a:solidFill>
                <a:latin typeface="Calibri" panose="020F0502020204030204" pitchFamily="34" charset="0"/>
              </a:rPr>
              <a:t>- </a:t>
            </a:r>
            <a:r>
              <a:rPr lang="zh-CN" altLang="en-US" sz="2800" dirty="0">
                <a:solidFill>
                  <a:srgbClr val="487360"/>
                </a:solidFill>
                <a:latin typeface="Calibri" panose="020F0502020204030204" pitchFamily="34" charset="0"/>
              </a:rPr>
              <a:t>在</a:t>
            </a:r>
            <a:r>
              <a:rPr lang="en-US" altLang="zh-CN" sz="2800" dirty="0">
                <a:solidFill>
                  <a:srgbClr val="487360"/>
                </a:solidFill>
                <a:latin typeface="Calibri" panose="020F0502020204030204" pitchFamily="34" charset="0"/>
              </a:rPr>
              <a:t>MYSQL</a:t>
            </a:r>
            <a:r>
              <a:rPr lang="zh-CN" altLang="en-US" sz="2800" dirty="0">
                <a:solidFill>
                  <a:srgbClr val="487360"/>
                </a:solidFill>
                <a:latin typeface="Calibri" panose="020F0502020204030204" pitchFamily="34" charset="0"/>
              </a:rPr>
              <a:t>中使用</a:t>
            </a:r>
            <a:r>
              <a:rPr lang="en-US" altLang="zh-CN" sz="2800" dirty="0">
                <a:solidFill>
                  <a:srgbClr val="487360"/>
                </a:solidFill>
                <a:latin typeface="Calibri" panose="020F0502020204030204" pitchFamily="34" charset="0"/>
              </a:rPr>
              <a:t>explain</a:t>
            </a:r>
            <a:r>
              <a:rPr lang="zh-CN" altLang="en-US" sz="2800" dirty="0">
                <a:solidFill>
                  <a:srgbClr val="487360"/>
                </a:solidFill>
                <a:latin typeface="Calibri" panose="020F0502020204030204" pitchFamily="34" charset="0"/>
              </a:rPr>
              <a:t>命令进行查询分析</a:t>
            </a:r>
          </a:p>
        </p:txBody>
      </p:sp>
      <p:sp>
        <p:nvSpPr>
          <p:cNvPr id="9" name="矩形 8"/>
          <p:cNvSpPr/>
          <p:nvPr/>
        </p:nvSpPr>
        <p:spPr>
          <a:xfrm>
            <a:off x="10753725" y="4325938"/>
            <a:ext cx="992188" cy="668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2475" y="4316413"/>
            <a:ext cx="642938" cy="668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91613" y="4333875"/>
            <a:ext cx="896938" cy="668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工具</a:t>
            </a: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——</a:t>
            </a: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mysqlslap</a:t>
            </a:r>
          </a:p>
        </p:txBody>
      </p:sp>
      <p:sp>
        <p:nvSpPr>
          <p:cNvPr id="7176" name="矩形 10"/>
          <p:cNvSpPr/>
          <p:nvPr/>
        </p:nvSpPr>
        <p:spPr>
          <a:xfrm>
            <a:off x="838200" y="2389188"/>
            <a:ext cx="1268253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mysqlslap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-uroot -p --concurrency=2 --iterations=10000 --create-schema="cardgame"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--query="call history(2);" --csv="out.csv"</a:t>
            </a:r>
          </a:p>
        </p:txBody>
      </p:sp>
      <p:pic>
        <p:nvPicPr>
          <p:cNvPr id="19460" name="图片 2" descr="82682a8cb435d69061f53f11ab4a3a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3697288"/>
            <a:ext cx="11201400" cy="186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1" name="矩形 10"/>
          <p:cNvSpPr/>
          <p:nvPr/>
        </p:nvSpPr>
        <p:spPr>
          <a:xfrm>
            <a:off x="838200" y="1690688"/>
            <a:ext cx="95345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487360"/>
                </a:solidFill>
                <a:latin typeface="Calibri" panose="020F0502020204030204" pitchFamily="34" charset="0"/>
              </a:rPr>
              <a:t>- </a:t>
            </a:r>
            <a:r>
              <a:rPr lang="zh-CN" altLang="en-US" sz="2800" dirty="0">
                <a:solidFill>
                  <a:srgbClr val="487360"/>
                </a:solidFill>
                <a:latin typeface="Calibri" panose="020F0502020204030204" pitchFamily="34" charset="0"/>
              </a:rPr>
              <a:t>在命令行使用，便于并发测试，迭代测试，导出测试报告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title"/>
          </p:nvPr>
        </p:nvSpPr>
        <p:spPr>
          <a:xfrm>
            <a:off x="3540125" y="2649538"/>
            <a:ext cx="8532813" cy="151765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kern="1200" dirty="0">
                <a:solidFill>
                  <a:srgbClr val="E79367"/>
                </a:solidFill>
                <a:latin typeface="+mj-lt"/>
                <a:ea typeface="+mj-ea"/>
                <a:cs typeface="+mj-cs"/>
              </a:rPr>
              <a:t>   Part III	    Optimization</a:t>
            </a:r>
            <a:endParaRPr lang="zh-CN" altLang="en-US" b="1" kern="1200" dirty="0">
              <a:solidFill>
                <a:srgbClr val="E79367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3"/>
          <p:cNvSpPr>
            <a:spLocks noGrp="1"/>
          </p:cNvSpPr>
          <p:nvPr>
            <p:ph type="title"/>
          </p:nvPr>
        </p:nvSpPr>
        <p:spPr>
          <a:xfrm>
            <a:off x="776654" y="277202"/>
            <a:ext cx="10515600" cy="1325563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solidFill>
                  <a:srgbClr val="487360"/>
                </a:solidFill>
              </a:rPr>
              <a:t>Overview</a:t>
            </a:r>
            <a:endParaRPr lang="zh-CN" altLang="en-US" dirty="0">
              <a:solidFill>
                <a:srgbClr val="48736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6654" y="1602765"/>
            <a:ext cx="8534400" cy="48936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48736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子查询优化</a:t>
            </a:r>
            <a:endParaRPr kumimoji="0" lang="en-US" altLang="zh-CN" sz="2400" kern="1200" cap="none" spc="0" normalizeH="0" baseline="0" noProof="0" dirty="0">
              <a:solidFill>
                <a:srgbClr val="487360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defRPr/>
            </a:pPr>
            <a:endParaRPr kumimoji="0" lang="en-US" altLang="zh-CN" sz="2400" kern="1200" cap="none" spc="0" normalizeH="0" baseline="0" noProof="0" dirty="0">
              <a:solidFill>
                <a:srgbClr val="487360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48736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索引优化</a:t>
            </a:r>
            <a:endParaRPr kumimoji="0" lang="en-US" altLang="zh-CN" sz="2400" kern="1200" cap="none" spc="0" normalizeH="0" baseline="0" noProof="0" dirty="0">
              <a:solidFill>
                <a:srgbClr val="487360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400" kern="1200" cap="none" spc="0" normalizeH="0" baseline="0" noProof="0" dirty="0">
              <a:solidFill>
                <a:srgbClr val="487360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48736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存储引擎调研</a:t>
            </a:r>
            <a:endParaRPr kumimoji="0" lang="en-US" altLang="zh-CN" sz="2400" kern="1200" cap="none" spc="0" normalizeH="0" baseline="0" noProof="0" dirty="0">
              <a:solidFill>
                <a:srgbClr val="487360"/>
              </a:solidFill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endParaRPr lang="en-US" altLang="zh-CN" sz="2400" noProof="1">
              <a:solidFill>
                <a:srgbClr val="4873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2400" noProof="1">
                <a:solidFill>
                  <a:srgbClr val="487360"/>
                </a:solidFill>
              </a:rPr>
              <a:t>数据库参数调优</a:t>
            </a:r>
            <a:endParaRPr lang="en-US" altLang="zh-CN" sz="2400" noProof="1">
              <a:solidFill>
                <a:srgbClr val="487360"/>
              </a:solidFill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solidFill>
                <a:srgbClr val="487360"/>
              </a:solidFill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487360"/>
                </a:solidFill>
              </a:rPr>
              <a:t>外键约束优化</a:t>
            </a:r>
            <a:endParaRPr lang="en-US" altLang="zh-CN" sz="2400" dirty="0">
              <a:solidFill>
                <a:srgbClr val="487360"/>
              </a:solidFill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solidFill>
                <a:srgbClr val="487360"/>
              </a:solidFill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487360"/>
                </a:solidFill>
              </a:rPr>
              <a:t>临时表、游标优化</a:t>
            </a:r>
            <a:endParaRPr lang="en-US" altLang="zh-CN" sz="2400" dirty="0">
              <a:solidFill>
                <a:srgbClr val="487360"/>
              </a:solidFill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solidFill>
                <a:srgbClr val="487360"/>
              </a:solidFill>
            </a:endParaRP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487360"/>
                </a:solidFill>
              </a:rPr>
              <a:t>分表分库与</a:t>
            </a:r>
            <a:r>
              <a:rPr lang="en-US" altLang="zh-CN" sz="2400" dirty="0">
                <a:solidFill>
                  <a:srgbClr val="487360"/>
                </a:solidFill>
              </a:rPr>
              <a:t>workload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子查询优化</a:t>
            </a:r>
            <a:endParaRPr kumimoji="0" lang="en-US" sz="4400" b="0" i="0" u="none" strike="noStrike" kern="1200" cap="all" spc="0" normalizeH="0" baseline="0" noProof="0" dirty="0">
              <a:ln>
                <a:noFill/>
              </a:ln>
              <a:solidFill>
                <a:srgbClr val="487360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1508" name="矩形 10"/>
          <p:cNvSpPr/>
          <p:nvPr/>
        </p:nvSpPr>
        <p:spPr>
          <a:xfrm>
            <a:off x="838200" y="1505903"/>
            <a:ext cx="102933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业务：查看所有玩家的详细信息</a:t>
            </a:r>
          </a:p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尝试：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1.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先选择，再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join	2.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先</a:t>
            </a:r>
            <a:r>
              <a:rPr lang="en-US" altLang="zh-CN" sz="2400" dirty="0" smtClean="0">
                <a:solidFill>
                  <a:srgbClr val="487360"/>
                </a:solidFill>
                <a:latin typeface="Calibri" panose="020F0502020204030204" pitchFamily="34" charset="0"/>
              </a:rPr>
              <a:t>join</a:t>
            </a:r>
            <a:r>
              <a:rPr lang="zh-CN" altLang="en-US" sz="2400" dirty="0" smtClean="0">
                <a:solidFill>
                  <a:srgbClr val="487360"/>
                </a:solidFill>
                <a:latin typeface="Calibri" panose="020F0502020204030204" pitchFamily="34" charset="0"/>
              </a:rPr>
              <a:t>，再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选择</a:t>
            </a:r>
          </a:p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结果：多次实验后，发现时间基本一样，</a:t>
            </a:r>
            <a:r>
              <a:rPr lang="zh-CN" altLang="en-US" sz="2400" dirty="0">
                <a:solidFill>
                  <a:srgbClr val="487360"/>
                </a:solidFill>
              </a:rPr>
              <a:t>证明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是优化器自动帮我们优化了</a:t>
            </a:r>
          </a:p>
        </p:txBody>
      </p:sp>
      <p:pic>
        <p:nvPicPr>
          <p:cNvPr id="21509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1683" y="2705100"/>
            <a:ext cx="7905750" cy="3905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5520837" y="3911967"/>
            <a:ext cx="572233" cy="220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2045" y="5705597"/>
            <a:ext cx="572233" cy="220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索引优化</a:t>
            </a:r>
          </a:p>
        </p:txBody>
      </p:sp>
      <p:pic>
        <p:nvPicPr>
          <p:cNvPr id="22531" name="图片 9" descr="ind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0350" y="2469833"/>
            <a:ext cx="9412288" cy="4106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TextBox 10"/>
          <p:cNvSpPr txBox="1"/>
          <p:nvPr/>
        </p:nvSpPr>
        <p:spPr>
          <a:xfrm>
            <a:off x="837883" y="1271270"/>
            <a:ext cx="910018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业务：查看某玩家历史记录</a:t>
            </a:r>
            <a:endParaRPr lang="en-US" altLang="zh-CN" sz="2400" b="1" dirty="0">
              <a:solidFill>
                <a:srgbClr val="48736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尝试：在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playerB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上创建索引</a:t>
            </a:r>
            <a:r>
              <a:rPr lang="en-US" altLang="zh-CN" sz="2400" b="1" dirty="0">
                <a:solidFill>
                  <a:srgbClr val="487360"/>
                </a:solidFill>
                <a:latin typeface="Calibri" panose="020F0502020204030204" pitchFamily="34" charset="0"/>
              </a:rPr>
              <a:t>create index playerB_i on battle(playerB);</a:t>
            </a:r>
          </a:p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结果：建立索引后，加速了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353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倍！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存储引擎调研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27225" y="2214563"/>
          <a:ext cx="8127999" cy="249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7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MyISAM</a:t>
                      </a:r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InnoDB</a:t>
                      </a:r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存储空间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可被压缩，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存储空间较小</a:t>
                      </a:r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在内存中建立缓冲池，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存储空间较大</a:t>
                      </a:r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事务支持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不支持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支持事务、回滚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锁差异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只支持表级锁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支持行级锁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是否保存行数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是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否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外键支持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不支持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支持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存储引擎调研</a:t>
            </a:r>
          </a:p>
        </p:txBody>
      </p:sp>
      <p:pic>
        <p:nvPicPr>
          <p:cNvPr id="24579" name="图片 4" descr="ste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125" y="2908300"/>
            <a:ext cx="9448800" cy="316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TextBox 10"/>
          <p:cNvSpPr txBox="1"/>
          <p:nvPr/>
        </p:nvSpPr>
        <p:spPr>
          <a:xfrm>
            <a:off x="837883" y="1691005"/>
            <a:ext cx="821817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业务：查看所有对战记录</a:t>
            </a:r>
            <a:endParaRPr lang="en-US" altLang="zh-CN" sz="2400" b="1" dirty="0">
              <a:solidFill>
                <a:srgbClr val="48736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尝试：分别建立基于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myisam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和基于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innodb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battle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表进行查询</a:t>
            </a:r>
            <a:endParaRPr lang="en-US" altLang="zh-CN" sz="2400" b="1" dirty="0">
              <a:solidFill>
                <a:srgbClr val="48736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结果：基于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innodb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的表更快？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存储引擎调研</a:t>
            </a:r>
          </a:p>
        </p:txBody>
      </p:sp>
      <p:sp>
        <p:nvSpPr>
          <p:cNvPr id="25603" name="TextBox 5"/>
          <p:cNvSpPr txBox="1"/>
          <p:nvPr/>
        </p:nvSpPr>
        <p:spPr>
          <a:xfrm>
            <a:off x="2246313" y="1943100"/>
            <a:ext cx="80375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87360"/>
                </a:solidFill>
                <a:latin typeface="Calibri" panose="020F0502020204030204" pitchFamily="34" charset="0"/>
              </a:rPr>
              <a:t>修改查询语句，发现可能是由于缓存导致 </a:t>
            </a:r>
            <a:r>
              <a:rPr lang="en-US" altLang="zh-CN" sz="2400" b="1" dirty="0">
                <a:solidFill>
                  <a:srgbClr val="487360"/>
                </a:solidFill>
                <a:latin typeface="Calibri" panose="020F0502020204030204" pitchFamily="34" charset="0"/>
              </a:rPr>
              <a:t>InnoDB </a:t>
            </a:r>
            <a:r>
              <a:rPr lang="zh-CN" altLang="en-US" sz="2400" b="1" dirty="0">
                <a:solidFill>
                  <a:srgbClr val="487360"/>
                </a:solidFill>
                <a:latin typeface="Calibri" panose="020F0502020204030204" pitchFamily="34" charset="0"/>
              </a:rPr>
              <a:t>查询更快</a:t>
            </a:r>
          </a:p>
        </p:txBody>
      </p:sp>
      <p:pic>
        <p:nvPicPr>
          <p:cNvPr id="25604" name="图片 6" descr="step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1463" y="2992438"/>
            <a:ext cx="9145587" cy="308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存储引擎调研</a:t>
            </a:r>
          </a:p>
        </p:txBody>
      </p:sp>
      <p:sp>
        <p:nvSpPr>
          <p:cNvPr id="26627" name="TextBox 5"/>
          <p:cNvSpPr txBox="1"/>
          <p:nvPr/>
        </p:nvSpPr>
        <p:spPr>
          <a:xfrm>
            <a:off x="3886200" y="1803400"/>
            <a:ext cx="4186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87360"/>
                </a:solidFill>
                <a:latin typeface="Calibri" panose="020F0502020204030204" pitchFamily="34" charset="0"/>
              </a:rPr>
              <a:t>验证，的确是由于缓存所导致</a:t>
            </a:r>
          </a:p>
        </p:txBody>
      </p:sp>
      <p:pic>
        <p:nvPicPr>
          <p:cNvPr id="26628" name="图片 6" descr="step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4463" y="2882900"/>
            <a:ext cx="9344025" cy="316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>
          <a:xfrm>
            <a:off x="4186238" y="2952750"/>
            <a:ext cx="3076575" cy="1241425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b="1" kern="1200" dirty="0">
                <a:solidFill>
                  <a:srgbClr val="E79367"/>
                </a:solidFill>
                <a:latin typeface="+mj-lt"/>
                <a:ea typeface="+mj-ea"/>
                <a:cs typeface="+mj-cs"/>
              </a:rPr>
              <a:t>Content</a:t>
            </a:r>
            <a:endParaRPr lang="zh-CN" altLang="en-US" b="1" kern="1200" dirty="0">
              <a:solidFill>
                <a:srgbClr val="E7936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TextBox 2"/>
          <p:cNvSpPr txBox="1"/>
          <p:nvPr/>
        </p:nvSpPr>
        <p:spPr>
          <a:xfrm>
            <a:off x="7496908" y="1169132"/>
            <a:ext cx="4923692" cy="48320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E79367"/>
                </a:solidFill>
                <a:latin typeface="Calibri" panose="020F0502020204030204" pitchFamily="34" charset="0"/>
              </a:rPr>
              <a:t>Part I    Review</a:t>
            </a:r>
          </a:p>
          <a:p>
            <a:endParaRPr lang="en-US" altLang="zh-CN" sz="4000" b="1" dirty="0">
              <a:solidFill>
                <a:srgbClr val="E79367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>
                <a:solidFill>
                  <a:srgbClr val="E79367"/>
                </a:solidFill>
                <a:latin typeface="Calibri" panose="020F0502020204030204" pitchFamily="34" charset="0"/>
              </a:rPr>
              <a:t>Part II   Preparation</a:t>
            </a:r>
          </a:p>
          <a:p>
            <a:endParaRPr lang="en-US" altLang="zh-CN" sz="4000" b="1" dirty="0">
              <a:solidFill>
                <a:srgbClr val="E79367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>
                <a:solidFill>
                  <a:srgbClr val="E79367"/>
                </a:solidFill>
                <a:latin typeface="Calibri" panose="020F0502020204030204" pitchFamily="34" charset="0"/>
              </a:rPr>
              <a:t>Part III  </a:t>
            </a:r>
            <a:r>
              <a:rPr lang="en-US" altLang="zh-CN" sz="4000" b="1" dirty="0" smtClean="0">
                <a:solidFill>
                  <a:srgbClr val="E79367"/>
                </a:solidFill>
                <a:latin typeface="Calibri" panose="020F0502020204030204" pitchFamily="34" charset="0"/>
              </a:rPr>
              <a:t>Optimization</a:t>
            </a:r>
          </a:p>
          <a:p>
            <a:endParaRPr lang="en-US" altLang="zh-CN" sz="4000" b="1" dirty="0" smtClean="0">
              <a:solidFill>
                <a:srgbClr val="E79367"/>
              </a:solidFill>
            </a:endParaRPr>
          </a:p>
          <a:p>
            <a:r>
              <a:rPr lang="en-US" altLang="zh-CN" sz="4000" b="1" dirty="0" smtClean="0">
                <a:solidFill>
                  <a:srgbClr val="E79367"/>
                </a:solidFill>
              </a:rPr>
              <a:t>Part </a:t>
            </a:r>
            <a:r>
              <a:rPr lang="en-US" altLang="zh-CN" sz="4000" b="1" dirty="0" smtClean="0">
                <a:solidFill>
                  <a:srgbClr val="E79367"/>
                </a:solidFill>
              </a:rPr>
              <a:t>IV</a:t>
            </a:r>
            <a:r>
              <a:rPr lang="en-US" altLang="zh-CN" sz="4000" b="1" dirty="0" smtClean="0">
                <a:solidFill>
                  <a:srgbClr val="E79367"/>
                </a:solidFill>
              </a:rPr>
              <a:t>  </a:t>
            </a:r>
            <a:r>
              <a:rPr lang="en-US" altLang="zh-CN" sz="4000" b="1" dirty="0" smtClean="0">
                <a:solidFill>
                  <a:srgbClr val="E79367"/>
                </a:solidFill>
              </a:rPr>
              <a:t>Conclusion</a:t>
            </a:r>
            <a:endParaRPr lang="en-US" altLang="zh-CN" sz="4000" b="1" dirty="0">
              <a:solidFill>
                <a:srgbClr val="E79367"/>
              </a:solidFill>
              <a:latin typeface="Calibri" panose="020F0502020204030204" pitchFamily="34" charset="0"/>
            </a:endParaRPr>
          </a:p>
          <a:p>
            <a:endParaRPr lang="en-US" altLang="zh-CN" sz="2800" b="1" dirty="0">
              <a:solidFill>
                <a:srgbClr val="E79367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存储引擎调研</a:t>
            </a:r>
          </a:p>
        </p:txBody>
      </p:sp>
      <p:pic>
        <p:nvPicPr>
          <p:cNvPr id="27652" name="图片 6" descr="step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125" y="2805113"/>
            <a:ext cx="11734800" cy="3375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TextBox 10"/>
          <p:cNvSpPr txBox="1"/>
          <p:nvPr/>
        </p:nvSpPr>
        <p:spPr>
          <a:xfrm>
            <a:off x="837883" y="1384300"/>
            <a:ext cx="821817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业务：插入对战记录</a:t>
            </a:r>
          </a:p>
          <a:p>
            <a:pPr algn="l"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尝试：分别建立基于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myisam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和基于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innodb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battle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表进行插入</a:t>
            </a:r>
            <a:endParaRPr lang="en-US" altLang="zh-CN" sz="2400" b="1" dirty="0">
              <a:solidFill>
                <a:srgbClr val="487360"/>
              </a:solidFill>
              <a:latin typeface="Calibri" panose="020F0502020204030204" pitchFamily="34" charset="0"/>
            </a:endParaRPr>
          </a:p>
          <a:p>
            <a:pPr algn="l"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结果：</a:t>
            </a:r>
            <a:r>
              <a:rPr lang="zh-CN" altLang="en-US" sz="2400" dirty="0">
                <a:solidFill>
                  <a:srgbClr val="487360"/>
                </a:solidFill>
                <a:sym typeface="+mn-ea"/>
              </a:rPr>
              <a:t>高并发情况下，</a:t>
            </a:r>
            <a:r>
              <a:rPr lang="en-US" altLang="zh-CN" sz="2400" dirty="0">
                <a:solidFill>
                  <a:srgbClr val="487360"/>
                </a:solidFill>
                <a:sym typeface="+mn-ea"/>
              </a:rPr>
              <a:t>InnoDB </a:t>
            </a:r>
            <a:r>
              <a:rPr lang="zh-CN" altLang="en-US" sz="2400" dirty="0">
                <a:solidFill>
                  <a:srgbClr val="487360"/>
                </a:solidFill>
                <a:sym typeface="+mn-ea"/>
              </a:rPr>
              <a:t>写入性能明显更快</a:t>
            </a:r>
            <a:endParaRPr lang="zh-CN" altLang="en-US" sz="2400" dirty="0">
              <a:solidFill>
                <a:srgbClr val="4873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数据库参数调优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837883" y="1691005"/>
            <a:ext cx="8170570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查询缓存大小：</a:t>
            </a:r>
            <a:r>
              <a:rPr lang="en-US" altLang="zh-CN" sz="2800" dirty="0" err="1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innodb_buffer_pool_size</a:t>
            </a:r>
            <a:endParaRPr lang="en-US" altLang="zh-CN" sz="2800" dirty="0">
              <a:solidFill>
                <a:srgbClr val="487360"/>
              </a:solidFill>
              <a:latin typeface="+mn-ea"/>
              <a:ea typeface="+mn-ea"/>
              <a:sym typeface="+mn-ea"/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87360"/>
                </a:solidFill>
                <a:latin typeface="+mn-ea"/>
                <a:ea typeface="+mn-ea"/>
              </a:rPr>
              <a:t>脏页比设置：   innodb_max_dirty_pages_pct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87360"/>
                </a:solidFill>
                <a:latin typeface="+mn-ea"/>
                <a:ea typeface="+mn-ea"/>
              </a:rPr>
              <a:t>自动提交设置：</a:t>
            </a:r>
            <a:r>
              <a:rPr lang="en-US" altLang="zh-CN" sz="2800" dirty="0">
                <a:solidFill>
                  <a:srgbClr val="487360"/>
                </a:solidFill>
                <a:latin typeface="+mn-ea"/>
                <a:ea typeface="+mn-ea"/>
              </a:rPr>
              <a:t>auto_commit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查询缓存大小</a:t>
            </a:r>
          </a:p>
        </p:txBody>
      </p:sp>
      <p:sp>
        <p:nvSpPr>
          <p:cNvPr id="28675" name="TextBox 8"/>
          <p:cNvSpPr txBox="1"/>
          <p:nvPr/>
        </p:nvSpPr>
        <p:spPr>
          <a:xfrm>
            <a:off x="3998278" y="1270000"/>
            <a:ext cx="769048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show variables like  "%</a:t>
            </a:r>
            <a:r>
              <a:rPr lang="en-US" altLang="zh-CN" sz="2400" b="1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innodb_buffer_pool_size</a:t>
            </a:r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%";</a:t>
            </a:r>
          </a:p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SET GLOBAL innodb_buffer_pool_size = 134277728;</a:t>
            </a:r>
          </a:p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SET GLOBAL innodb_buffer_pool_size = 805306368;</a:t>
            </a:r>
          </a:p>
        </p:txBody>
      </p:sp>
      <p:pic>
        <p:nvPicPr>
          <p:cNvPr id="28676" name="图片 4" descr="缓存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9713" y="2468563"/>
            <a:ext cx="9104312" cy="3870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脏页比设置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3816985" y="865554"/>
            <a:ext cx="837501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show variables like  "%</a:t>
            </a:r>
            <a:r>
              <a:rPr lang="zh-CN" altLang="en-US" sz="2400" b="1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innodb_max_dirty_pages_pct</a:t>
            </a:r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%";</a:t>
            </a:r>
          </a:p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SET GLOBAL </a:t>
            </a:r>
            <a:r>
              <a:rPr lang="zh-CN" altLang="en-US" sz="2400" b="1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innodb_max_dirty_pages_pct</a:t>
            </a:r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 = 50;</a:t>
            </a:r>
          </a:p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SET GLOBAL </a:t>
            </a:r>
            <a:r>
              <a:rPr lang="zh-CN" altLang="en-US" sz="2400" b="1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innodb_max_dirty_pages_pct</a:t>
            </a:r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 = .....;</a:t>
            </a:r>
          </a:p>
        </p:txBody>
      </p:sp>
      <p:pic>
        <p:nvPicPr>
          <p:cNvPr id="3" name="图片 2" descr="ad2fd7c6c79cf93f65a07a8450727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0139" y="2716970"/>
            <a:ext cx="6541135" cy="3930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6584" y="2127738"/>
            <a:ext cx="395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87360"/>
                </a:solidFill>
              </a:rPr>
              <a:t>s</a:t>
            </a:r>
            <a:r>
              <a:rPr lang="en-US" altLang="zh-CN" sz="3200" dirty="0" smtClean="0">
                <a:solidFill>
                  <a:srgbClr val="487360"/>
                </a:solidFill>
              </a:rPr>
              <a:t>elect * </a:t>
            </a:r>
            <a:r>
              <a:rPr lang="en-US" altLang="zh-CN" sz="3200" dirty="0" smtClean="0">
                <a:solidFill>
                  <a:srgbClr val="487360"/>
                </a:solidFill>
              </a:rPr>
              <a:t>from compose</a:t>
            </a:r>
            <a:endParaRPr lang="zh-CN" altLang="en-US" sz="3200" dirty="0">
              <a:solidFill>
                <a:srgbClr val="4873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自动提交设置</a:t>
            </a:r>
          </a:p>
        </p:txBody>
      </p:sp>
      <p:sp>
        <p:nvSpPr>
          <p:cNvPr id="28675" name="TextBox 8"/>
          <p:cNvSpPr txBox="1"/>
          <p:nvPr/>
        </p:nvSpPr>
        <p:spPr>
          <a:xfrm>
            <a:off x="4333558" y="1638935"/>
            <a:ext cx="596646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show variables like  "%</a:t>
            </a:r>
            <a:r>
              <a:rPr lang="en-US" altLang="zh-CN" sz="2400" b="1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auto_commit</a:t>
            </a:r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%";</a:t>
            </a:r>
          </a:p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SET GLOBAL </a:t>
            </a:r>
            <a:r>
              <a:rPr lang="en-US" altLang="zh-CN" sz="2400" b="1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auto_commit</a:t>
            </a:r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 = 1;</a:t>
            </a:r>
          </a:p>
        </p:txBody>
      </p:sp>
      <p:pic>
        <p:nvPicPr>
          <p:cNvPr id="4" name="图片 3" descr="84ce2dc764388790c59641fe716b67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68880"/>
            <a:ext cx="9648825" cy="37090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58760" y="5204437"/>
            <a:ext cx="571867" cy="202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自动提交设置</a:t>
            </a:r>
          </a:p>
        </p:txBody>
      </p:sp>
      <p:sp>
        <p:nvSpPr>
          <p:cNvPr id="28675" name="TextBox 8"/>
          <p:cNvSpPr txBox="1"/>
          <p:nvPr/>
        </p:nvSpPr>
        <p:spPr>
          <a:xfrm>
            <a:off x="4333558" y="1638935"/>
            <a:ext cx="596646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show variables like  "%</a:t>
            </a:r>
            <a:r>
              <a:rPr lang="en-US" altLang="zh-CN" sz="2400" b="1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auto_commit</a:t>
            </a:r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%";</a:t>
            </a:r>
          </a:p>
          <a:p>
            <a:pPr algn="l" eaLnBrk="1" hangingPunct="1"/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SET GLOBAL </a:t>
            </a:r>
            <a:r>
              <a:rPr lang="en-US" altLang="zh-CN" sz="2400" b="1" dirty="0">
                <a:solidFill>
                  <a:srgbClr val="487360"/>
                </a:solidFill>
                <a:latin typeface="+mn-ea"/>
                <a:ea typeface="+mn-ea"/>
                <a:sym typeface="+mn-ea"/>
              </a:rPr>
              <a:t>auto_commit</a:t>
            </a:r>
            <a:r>
              <a:rPr lang="en-US" altLang="zh-CN" sz="2400" dirty="0">
                <a:solidFill>
                  <a:srgbClr val="487360"/>
                </a:solidFill>
                <a:latin typeface="+mn-ea"/>
                <a:ea typeface="+mn-ea"/>
              </a:rPr>
              <a:t> = 0;</a:t>
            </a:r>
          </a:p>
        </p:txBody>
      </p:sp>
      <p:pic>
        <p:nvPicPr>
          <p:cNvPr id="2" name="图片 1" descr="a7209de97509c164b1b3c0170409f5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468880"/>
            <a:ext cx="10058400" cy="3536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28039" y="5063760"/>
            <a:ext cx="492736" cy="220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外键约束优化</a:t>
            </a:r>
          </a:p>
        </p:txBody>
      </p:sp>
      <p:sp>
        <p:nvSpPr>
          <p:cNvPr id="8" name="KSO_Shape"/>
          <p:cNvSpPr/>
          <p:nvPr/>
        </p:nvSpPr>
        <p:spPr>
          <a:xfrm>
            <a:off x="1295400" y="5483225"/>
            <a:ext cx="279400" cy="436563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48497 w 1978606"/>
              <a:gd name="connsiteY6" fmla="*/ 2016002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  <a:gd name="connsiteX0-1" fmla="*/ 608252 w 1978606"/>
              <a:gd name="connsiteY0-2" fmla="*/ 0 h 3092264"/>
              <a:gd name="connsiteX1-3" fmla="*/ 720410 w 1978606"/>
              <a:gd name="connsiteY1-4" fmla="*/ 112000 h 3092264"/>
              <a:gd name="connsiteX2-5" fmla="*/ 877432 w 1978606"/>
              <a:gd name="connsiteY2-6" fmla="*/ 672000 h 3092264"/>
              <a:gd name="connsiteX3-7" fmla="*/ 832568 w 1978606"/>
              <a:gd name="connsiteY3-8" fmla="*/ 828801 h 3092264"/>
              <a:gd name="connsiteX4-9" fmla="*/ 563388 w 1978606"/>
              <a:gd name="connsiteY4-10" fmla="*/ 985601 h 3092264"/>
              <a:gd name="connsiteX5-11" fmla="*/ 1079317 w 1978606"/>
              <a:gd name="connsiteY5-12" fmla="*/ 2172802 h 3092264"/>
              <a:gd name="connsiteX6-13" fmla="*/ 1348497 w 1978606"/>
              <a:gd name="connsiteY6-14" fmla="*/ 2016002 h 3092264"/>
              <a:gd name="connsiteX7-15" fmla="*/ 1505519 w 1978606"/>
              <a:gd name="connsiteY7-16" fmla="*/ 2038402 h 3092264"/>
              <a:gd name="connsiteX8-17" fmla="*/ 1931721 w 1978606"/>
              <a:gd name="connsiteY8-18" fmla="*/ 2464003 h 3092264"/>
              <a:gd name="connsiteX9-19" fmla="*/ 1954153 w 1978606"/>
              <a:gd name="connsiteY9-20" fmla="*/ 2620803 h 3092264"/>
              <a:gd name="connsiteX10-21" fmla="*/ 1707404 w 1978606"/>
              <a:gd name="connsiteY10-22" fmla="*/ 3001603 h 3092264"/>
              <a:gd name="connsiteX11-23" fmla="*/ 1483087 w 1978606"/>
              <a:gd name="connsiteY11-24" fmla="*/ 3046403 h 3092264"/>
              <a:gd name="connsiteX12-25" fmla="*/ 2596 w 1978606"/>
              <a:gd name="connsiteY12-26" fmla="*/ 179200 h 3092264"/>
              <a:gd name="connsiteX13-27" fmla="*/ 159618 w 1978606"/>
              <a:gd name="connsiteY13-28" fmla="*/ 44800 h 3092264"/>
              <a:gd name="connsiteX14-29" fmla="*/ 608252 w 1978606"/>
              <a:gd name="connsiteY14-30" fmla="*/ 0 h 3092264"/>
              <a:gd name="connsiteX0-31" fmla="*/ 608252 w 1978606"/>
              <a:gd name="connsiteY0-32" fmla="*/ 0 h 3092264"/>
              <a:gd name="connsiteX1-33" fmla="*/ 720410 w 1978606"/>
              <a:gd name="connsiteY1-34" fmla="*/ 112000 h 3092264"/>
              <a:gd name="connsiteX2-35" fmla="*/ 877432 w 1978606"/>
              <a:gd name="connsiteY2-36" fmla="*/ 672000 h 3092264"/>
              <a:gd name="connsiteX3-37" fmla="*/ 832568 w 1978606"/>
              <a:gd name="connsiteY3-38" fmla="*/ 828801 h 3092264"/>
              <a:gd name="connsiteX4-39" fmla="*/ 563388 w 1978606"/>
              <a:gd name="connsiteY4-40" fmla="*/ 985601 h 3092264"/>
              <a:gd name="connsiteX5-41" fmla="*/ 1079317 w 1978606"/>
              <a:gd name="connsiteY5-42" fmla="*/ 2172802 h 3092264"/>
              <a:gd name="connsiteX6-43" fmla="*/ 1326200 w 1978606"/>
              <a:gd name="connsiteY6-44" fmla="*/ 2010428 h 3092264"/>
              <a:gd name="connsiteX7-45" fmla="*/ 1505519 w 1978606"/>
              <a:gd name="connsiteY7-46" fmla="*/ 2038402 h 3092264"/>
              <a:gd name="connsiteX8-47" fmla="*/ 1931721 w 1978606"/>
              <a:gd name="connsiteY8-48" fmla="*/ 2464003 h 3092264"/>
              <a:gd name="connsiteX9-49" fmla="*/ 1954153 w 1978606"/>
              <a:gd name="connsiteY9-50" fmla="*/ 2620803 h 3092264"/>
              <a:gd name="connsiteX10-51" fmla="*/ 1707404 w 1978606"/>
              <a:gd name="connsiteY10-52" fmla="*/ 3001603 h 3092264"/>
              <a:gd name="connsiteX11-53" fmla="*/ 1483087 w 1978606"/>
              <a:gd name="connsiteY11-54" fmla="*/ 3046403 h 3092264"/>
              <a:gd name="connsiteX12-55" fmla="*/ 2596 w 1978606"/>
              <a:gd name="connsiteY12-56" fmla="*/ 179200 h 3092264"/>
              <a:gd name="connsiteX13-57" fmla="*/ 159618 w 1978606"/>
              <a:gd name="connsiteY13-58" fmla="*/ 44800 h 3092264"/>
              <a:gd name="connsiteX14-59" fmla="*/ 608252 w 1978606"/>
              <a:gd name="connsiteY14-60" fmla="*/ 0 h 3092264"/>
              <a:gd name="connsiteX0-61" fmla="*/ 608252 w 1978606"/>
              <a:gd name="connsiteY0-62" fmla="*/ 0 h 3092264"/>
              <a:gd name="connsiteX1-63" fmla="*/ 720410 w 1978606"/>
              <a:gd name="connsiteY1-64" fmla="*/ 112000 h 3092264"/>
              <a:gd name="connsiteX2-65" fmla="*/ 877432 w 1978606"/>
              <a:gd name="connsiteY2-66" fmla="*/ 672000 h 3092264"/>
              <a:gd name="connsiteX3-67" fmla="*/ 832568 w 1978606"/>
              <a:gd name="connsiteY3-68" fmla="*/ 828801 h 3092264"/>
              <a:gd name="connsiteX4-69" fmla="*/ 563388 w 1978606"/>
              <a:gd name="connsiteY4-70" fmla="*/ 985601 h 3092264"/>
              <a:gd name="connsiteX5-71" fmla="*/ 1079317 w 1978606"/>
              <a:gd name="connsiteY5-72" fmla="*/ 2172802 h 3092264"/>
              <a:gd name="connsiteX6-73" fmla="*/ 1337349 w 1978606"/>
              <a:gd name="connsiteY6-74" fmla="*/ 2010428 h 3092264"/>
              <a:gd name="connsiteX7-75" fmla="*/ 1505519 w 1978606"/>
              <a:gd name="connsiteY7-76" fmla="*/ 2038402 h 3092264"/>
              <a:gd name="connsiteX8-77" fmla="*/ 1931721 w 1978606"/>
              <a:gd name="connsiteY8-78" fmla="*/ 2464003 h 3092264"/>
              <a:gd name="connsiteX9-79" fmla="*/ 1954153 w 1978606"/>
              <a:gd name="connsiteY9-80" fmla="*/ 2620803 h 3092264"/>
              <a:gd name="connsiteX10-81" fmla="*/ 1707404 w 1978606"/>
              <a:gd name="connsiteY10-82" fmla="*/ 3001603 h 3092264"/>
              <a:gd name="connsiteX11-83" fmla="*/ 1483087 w 1978606"/>
              <a:gd name="connsiteY11-84" fmla="*/ 3046403 h 3092264"/>
              <a:gd name="connsiteX12-85" fmla="*/ 2596 w 1978606"/>
              <a:gd name="connsiteY12-86" fmla="*/ 179200 h 3092264"/>
              <a:gd name="connsiteX13-87" fmla="*/ 159618 w 1978606"/>
              <a:gd name="connsiteY13-88" fmla="*/ 44800 h 3092264"/>
              <a:gd name="connsiteX14-89" fmla="*/ 608252 w 1978606"/>
              <a:gd name="connsiteY14-90" fmla="*/ 0 h 3092264"/>
              <a:gd name="connsiteX0-91" fmla="*/ 608252 w 1978606"/>
              <a:gd name="connsiteY0-92" fmla="*/ 0 h 3092264"/>
              <a:gd name="connsiteX1-93" fmla="*/ 720410 w 1978606"/>
              <a:gd name="connsiteY1-94" fmla="*/ 112000 h 3092264"/>
              <a:gd name="connsiteX2-95" fmla="*/ 877432 w 1978606"/>
              <a:gd name="connsiteY2-96" fmla="*/ 672000 h 3092264"/>
              <a:gd name="connsiteX3-97" fmla="*/ 832568 w 1978606"/>
              <a:gd name="connsiteY3-98" fmla="*/ 828801 h 3092264"/>
              <a:gd name="connsiteX4-99" fmla="*/ 563388 w 1978606"/>
              <a:gd name="connsiteY4-100" fmla="*/ 985601 h 3092264"/>
              <a:gd name="connsiteX5-101" fmla="*/ 1079317 w 1978606"/>
              <a:gd name="connsiteY5-102" fmla="*/ 2172802 h 3092264"/>
              <a:gd name="connsiteX6-103" fmla="*/ 1337349 w 1978606"/>
              <a:gd name="connsiteY6-104" fmla="*/ 2010428 h 3092264"/>
              <a:gd name="connsiteX7-105" fmla="*/ 1505519 w 1978606"/>
              <a:gd name="connsiteY7-106" fmla="*/ 2038402 h 3092264"/>
              <a:gd name="connsiteX8-107" fmla="*/ 1931721 w 1978606"/>
              <a:gd name="connsiteY8-108" fmla="*/ 2464003 h 3092264"/>
              <a:gd name="connsiteX9-109" fmla="*/ 1954153 w 1978606"/>
              <a:gd name="connsiteY9-110" fmla="*/ 2620803 h 3092264"/>
              <a:gd name="connsiteX10-111" fmla="*/ 1707404 w 1978606"/>
              <a:gd name="connsiteY10-112" fmla="*/ 3001603 h 3092264"/>
              <a:gd name="connsiteX11-113" fmla="*/ 1483087 w 1978606"/>
              <a:gd name="connsiteY11-114" fmla="*/ 3046403 h 3092264"/>
              <a:gd name="connsiteX12-115" fmla="*/ 2596 w 1978606"/>
              <a:gd name="connsiteY12-116" fmla="*/ 179200 h 3092264"/>
              <a:gd name="connsiteX13-117" fmla="*/ 159618 w 1978606"/>
              <a:gd name="connsiteY13-118" fmla="*/ 44800 h 3092264"/>
              <a:gd name="connsiteX14-119" fmla="*/ 608252 w 1978606"/>
              <a:gd name="connsiteY14-120" fmla="*/ 0 h 3092264"/>
              <a:gd name="connsiteX0-121" fmla="*/ 608252 w 1978606"/>
              <a:gd name="connsiteY0-122" fmla="*/ 0 h 3092264"/>
              <a:gd name="connsiteX1-123" fmla="*/ 720410 w 1978606"/>
              <a:gd name="connsiteY1-124" fmla="*/ 112000 h 3092264"/>
              <a:gd name="connsiteX2-125" fmla="*/ 877432 w 1978606"/>
              <a:gd name="connsiteY2-126" fmla="*/ 672000 h 3092264"/>
              <a:gd name="connsiteX3-127" fmla="*/ 832568 w 1978606"/>
              <a:gd name="connsiteY3-128" fmla="*/ 828801 h 3092264"/>
              <a:gd name="connsiteX4-129" fmla="*/ 563388 w 1978606"/>
              <a:gd name="connsiteY4-130" fmla="*/ 985601 h 3092264"/>
              <a:gd name="connsiteX5-131" fmla="*/ 1079317 w 1978606"/>
              <a:gd name="connsiteY5-132" fmla="*/ 2172802 h 3092264"/>
              <a:gd name="connsiteX6-133" fmla="*/ 1337349 w 1978606"/>
              <a:gd name="connsiteY6-134" fmla="*/ 2010428 h 3092264"/>
              <a:gd name="connsiteX7-135" fmla="*/ 1505519 w 1978606"/>
              <a:gd name="connsiteY7-136" fmla="*/ 2038402 h 3092264"/>
              <a:gd name="connsiteX8-137" fmla="*/ 1931721 w 1978606"/>
              <a:gd name="connsiteY8-138" fmla="*/ 2464003 h 3092264"/>
              <a:gd name="connsiteX9-139" fmla="*/ 1954153 w 1978606"/>
              <a:gd name="connsiteY9-140" fmla="*/ 2620803 h 3092264"/>
              <a:gd name="connsiteX10-141" fmla="*/ 1707404 w 1978606"/>
              <a:gd name="connsiteY10-142" fmla="*/ 3001603 h 3092264"/>
              <a:gd name="connsiteX11-143" fmla="*/ 1483087 w 1978606"/>
              <a:gd name="connsiteY11-144" fmla="*/ 3046403 h 3092264"/>
              <a:gd name="connsiteX12-145" fmla="*/ 2596 w 1978606"/>
              <a:gd name="connsiteY12-146" fmla="*/ 179200 h 3092264"/>
              <a:gd name="connsiteX13-147" fmla="*/ 159618 w 1978606"/>
              <a:gd name="connsiteY13-148" fmla="*/ 44800 h 3092264"/>
              <a:gd name="connsiteX14-149" fmla="*/ 608252 w 1978606"/>
              <a:gd name="connsiteY14-150" fmla="*/ 0 h 3092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0"/>
          <p:cNvSpPr/>
          <p:nvPr/>
        </p:nvSpPr>
        <p:spPr>
          <a:xfrm>
            <a:off x="838200" y="1690688"/>
            <a:ext cx="10293350" cy="441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优点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55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保持数据的完整性，一致性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55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增强</a:t>
            </a:r>
            <a:r>
              <a:rPr kumimoji="0" lang="en-US" altLang="zh-CN" sz="2055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</a:t>
            </a:r>
            <a:r>
              <a:rPr kumimoji="0" lang="zh-CN" altLang="en-US" sz="2055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图的可读性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55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反应业务逻辑，使设计更具体全面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395" b="0" i="0" u="none" strike="noStrike" kern="1200" cap="none" spc="0" normalizeH="0" baseline="0" noProof="1">
              <a:ln>
                <a:noFill/>
              </a:ln>
              <a:solidFill>
                <a:srgbClr val="4873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95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缺点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50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操作复杂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50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影响性能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050" b="0" i="0" u="none" strike="noStrike" kern="1200" cap="none" spc="0" normalizeH="0" baseline="0" noProof="1">
              <a:ln>
                <a:noFill/>
              </a:ln>
              <a:solidFill>
                <a:srgbClr val="4873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390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方案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45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根据对数据完整性的需求决定是否使用外键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45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可用应用程序保证数据的完整性</a:t>
            </a: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45" b="0" i="0" u="none" strike="noStrike" kern="1200" cap="none" spc="0" normalizeH="0" baseline="0" noProof="1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针对不同的业务需求，我们对外键约束进行了优化</a:t>
            </a:r>
            <a:endParaRPr kumimoji="0" lang="zh-CN" altLang="en-US" sz="2045" b="0" i="0" u="none" strike="noStrike" kern="1200" cap="none" spc="0" normalizeH="0" baseline="0" noProof="1">
              <a:ln>
                <a:noFill/>
              </a:ln>
              <a:solidFill>
                <a:srgbClr val="4873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外键约束优化</a:t>
            </a:r>
          </a:p>
        </p:txBody>
      </p:sp>
      <p:sp>
        <p:nvSpPr>
          <p:cNvPr id="30723" name="矩形 10"/>
          <p:cNvSpPr/>
          <p:nvPr/>
        </p:nvSpPr>
        <p:spPr>
          <a:xfrm>
            <a:off x="838200" y="1690688"/>
            <a:ext cx="34877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User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表数据量为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10000</a:t>
            </a:r>
          </a:p>
        </p:txBody>
      </p:sp>
      <p:sp>
        <p:nvSpPr>
          <p:cNvPr id="30724" name="矩形 10"/>
          <p:cNvSpPr/>
          <p:nvPr/>
        </p:nvSpPr>
        <p:spPr>
          <a:xfrm>
            <a:off x="2979738" y="5483225"/>
            <a:ext cx="4364037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由此可见删除外键约束对插入的性能有大大地提升</a:t>
            </a:r>
          </a:p>
        </p:txBody>
      </p:sp>
      <p:graphicFrame>
        <p:nvGraphicFramePr>
          <p:cNvPr id="11" name="表格 10"/>
          <p:cNvGraphicFramePr/>
          <p:nvPr/>
        </p:nvGraphicFramePr>
        <p:xfrm>
          <a:off x="838200" y="2449830"/>
          <a:ext cx="9606915" cy="243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23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2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11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/>
                        <a:t>时间（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使用外键约束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不使用外键约束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查询数据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800" dirty="0"/>
                        <a:t>0.412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0.410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/>
                        <a:t>插入数据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1.500</a:t>
                      </a: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/>
                        <a:t>0.421</a:t>
                      </a: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临时表、游标优化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243" y="2673594"/>
            <a:ext cx="4065588" cy="1476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create temporary table playersMatching (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         </a:t>
            </a:r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select playerA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	from battle_innodb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	where playerA = playerB    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);</a:t>
            </a:r>
            <a:endParaRPr lang="zh-CN" altLang="en-US" dirty="0">
              <a:solidFill>
                <a:srgbClr val="4873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3318" y="2681532"/>
            <a:ext cx="4508500" cy="203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create temporary table rankDiff (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         select userId, abs(`rank` - myRank) as diff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	from player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	where userId in (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	         select * from playersMatching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	)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);</a:t>
            </a:r>
            <a:endParaRPr lang="zh-CN" altLang="en-US" dirty="0">
              <a:solidFill>
                <a:srgbClr val="48736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8631" y="5213594"/>
            <a:ext cx="2981325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select userId into targetPlayer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         from rankDiff	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         order by diff		</a:t>
            </a: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         limit 1;</a:t>
            </a:r>
            <a:endParaRPr lang="zh-CN" altLang="en-US" dirty="0">
              <a:solidFill>
                <a:srgbClr val="48736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2568" y="2162419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临时表：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2568" y="4677019"/>
            <a:ext cx="15494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order by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7681" y="2206869"/>
            <a:ext cx="54943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临时表太大会存入磁盘，增加了一次对磁盘的写操作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1518" y="5142157"/>
            <a:ext cx="497522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一般来讲，排序的时间复杂度是 </a:t>
            </a:r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O(nlogn)</a:t>
            </a:r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，</a:t>
            </a:r>
            <a:endParaRPr lang="en-US" altLang="zh-CN" dirty="0">
              <a:solidFill>
                <a:srgbClr val="48736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n </a:t>
            </a:r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很大时无法接受，这里或许是可以优化的地方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5608" y="1521068"/>
            <a:ext cx="2717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487360"/>
                </a:solidFill>
              </a:rPr>
              <a:t>针对 </a:t>
            </a:r>
            <a:r>
              <a:rPr lang="en-US" altLang="zh-CN" sz="2800" dirty="0" smtClean="0">
                <a:solidFill>
                  <a:srgbClr val="487360"/>
                </a:solidFill>
              </a:rPr>
              <a:t>Match </a:t>
            </a:r>
            <a:r>
              <a:rPr lang="zh-CN" altLang="en-US" sz="2800" dirty="0" smtClean="0">
                <a:solidFill>
                  <a:srgbClr val="487360"/>
                </a:solidFill>
              </a:rPr>
              <a:t>业务</a:t>
            </a:r>
            <a:endParaRPr lang="zh-CN" altLang="en-US" sz="2800" dirty="0">
              <a:solidFill>
                <a:srgbClr val="4873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0167" y="2031634"/>
            <a:ext cx="777398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优化：用物理表替换临时表的功能，用游标替换 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order by</a:t>
            </a:r>
            <a:endParaRPr lang="zh-CN" altLang="en-US" sz="2400" dirty="0">
              <a:solidFill>
                <a:srgbClr val="487360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TextBox 12"/>
          <p:cNvSpPr txBox="1"/>
          <p:nvPr/>
        </p:nvSpPr>
        <p:spPr>
          <a:xfrm>
            <a:off x="1468438" y="3155706"/>
            <a:ext cx="90820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增加 </a:t>
            </a:r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Matching </a:t>
            </a:r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表，存储正在匹配的玩家，在业务函数内部减少一次对磁盘的写操作</a:t>
            </a:r>
          </a:p>
        </p:txBody>
      </p:sp>
      <p:sp>
        <p:nvSpPr>
          <p:cNvPr id="33796" name="TextBox 13"/>
          <p:cNvSpPr txBox="1"/>
          <p:nvPr/>
        </p:nvSpPr>
        <p:spPr>
          <a:xfrm>
            <a:off x="1458790" y="4175980"/>
            <a:ext cx="90836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使用游标，遍历一遍 </a:t>
            </a:r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Matching </a:t>
            </a:r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表找到段位最接近的玩家</a:t>
            </a:r>
          </a:p>
        </p:txBody>
      </p:sp>
      <p:sp>
        <p:nvSpPr>
          <p:cNvPr id="33797" name="TextBox 14"/>
          <p:cNvSpPr txBox="1"/>
          <p:nvPr/>
        </p:nvSpPr>
        <p:spPr>
          <a:xfrm>
            <a:off x="1459157" y="4589707"/>
            <a:ext cx="8269287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declare cur cursor for select userId, `rank`, streak from matching;</a:t>
            </a:r>
          </a:p>
          <a:p>
            <a:pPr eaLnBrk="1" hangingPunct="1"/>
            <a:endParaRPr lang="en-US" altLang="zh-CN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</a:rPr>
              <a:t>			</a:t>
            </a:r>
          </a:p>
        </p:txBody>
      </p:sp>
      <p:sp>
        <p:nvSpPr>
          <p:cNvPr id="33798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临时表、游标优化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3"/>
          <p:cNvSpPr>
            <a:spLocks noGrp="1"/>
          </p:cNvSpPr>
          <p:nvPr>
            <p:ph type="title"/>
          </p:nvPr>
        </p:nvSpPr>
        <p:spPr>
          <a:xfrm>
            <a:off x="3355975" y="2562225"/>
            <a:ext cx="8532813" cy="151765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kern="1200" dirty="0">
                <a:solidFill>
                  <a:srgbClr val="E79367"/>
                </a:solidFill>
                <a:latin typeface="+mj-lt"/>
                <a:ea typeface="+mj-ea"/>
                <a:cs typeface="+mj-cs"/>
              </a:rPr>
              <a:t>Part I		Review</a:t>
            </a:r>
            <a:endParaRPr lang="zh-CN" altLang="en-US" b="1" kern="1200" dirty="0">
              <a:solidFill>
                <a:srgbClr val="E79367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4875" y="1476375"/>
            <a:ext cx="29559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但是性能反而下降了</a:t>
            </a:r>
          </a:p>
        </p:txBody>
      </p:sp>
      <p:pic>
        <p:nvPicPr>
          <p:cNvPr id="34819" name="图片 6" descr="match游标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838" y="2030413"/>
            <a:ext cx="9510712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TextBox 7"/>
          <p:cNvSpPr txBox="1"/>
          <p:nvPr/>
        </p:nvSpPr>
        <p:spPr>
          <a:xfrm>
            <a:off x="554038" y="5441950"/>
            <a:ext cx="9795182" cy="9233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分析原因：</a:t>
            </a:r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1.</a:t>
            </a:r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游标本身频繁的读写拖慢了性能；</a:t>
            </a:r>
            <a:endParaRPr lang="en-US" altLang="zh-CN" dirty="0">
              <a:solidFill>
                <a:srgbClr val="48736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	     2. MySQL </a:t>
            </a:r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自动优化器对于 </a:t>
            </a:r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order by + limit 1 </a:t>
            </a:r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的情况不会排序，而是直接查找最小的，</a:t>
            </a:r>
            <a:endParaRPr lang="en-US" altLang="zh-CN" dirty="0">
              <a:solidFill>
                <a:srgbClr val="48736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	         </a:t>
            </a:r>
            <a:r>
              <a:rPr lang="zh-CN" altLang="en-US" dirty="0">
                <a:solidFill>
                  <a:srgbClr val="487360"/>
                </a:solidFill>
                <a:latin typeface="Calibri" panose="020F0502020204030204" pitchFamily="34" charset="0"/>
              </a:rPr>
              <a:t>所以优化前的时间复杂度实际上是 </a:t>
            </a:r>
            <a:r>
              <a:rPr lang="en-US" altLang="zh-CN" dirty="0">
                <a:solidFill>
                  <a:srgbClr val="487360"/>
                </a:solidFill>
                <a:latin typeface="Calibri" panose="020F0502020204030204" pitchFamily="34" charset="0"/>
              </a:rPr>
              <a:t>O(n).</a:t>
            </a:r>
            <a:endParaRPr lang="zh-CN" altLang="en-US" dirty="0">
              <a:solidFill>
                <a:srgbClr val="487360"/>
              </a:solidFill>
              <a:latin typeface="Calibri" panose="020F0502020204030204" pitchFamily="34" charset="0"/>
            </a:endParaRPr>
          </a:p>
        </p:txBody>
      </p:sp>
      <p:sp>
        <p:nvSpPr>
          <p:cNvPr id="34821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临时表、游标优化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8"/>
          <p:cNvSpPr txBox="1"/>
          <p:nvPr/>
        </p:nvSpPr>
        <p:spPr>
          <a:xfrm>
            <a:off x="1433513" y="1766888"/>
            <a:ext cx="64563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实验证明：优化器对于 </a:t>
            </a:r>
            <a:r>
              <a:rPr lang="en-US" altLang="zh-CN" sz="2400" dirty="0">
                <a:solidFill>
                  <a:srgbClr val="487360"/>
                </a:solidFill>
                <a:latin typeface="Calibri" panose="020F0502020204030204" pitchFamily="34" charset="0"/>
              </a:rPr>
              <a:t>order by + limit 1 </a:t>
            </a:r>
            <a:r>
              <a:rPr lang="zh-CN" altLang="en-US" sz="2400" dirty="0">
                <a:solidFill>
                  <a:srgbClr val="487360"/>
                </a:solidFill>
                <a:latin typeface="Calibri" panose="020F0502020204030204" pitchFamily="34" charset="0"/>
              </a:rPr>
              <a:t>的优化</a:t>
            </a:r>
          </a:p>
        </p:txBody>
      </p:sp>
      <p:sp>
        <p:nvSpPr>
          <p:cNvPr id="35844" name="标题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487360"/>
                </a:solidFill>
              </a:rPr>
              <a:t>临时表、游标优化</a:t>
            </a:r>
          </a:p>
        </p:txBody>
      </p:sp>
      <p:pic>
        <p:nvPicPr>
          <p:cNvPr id="5" name="图片 4" descr="证明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139" y="2784679"/>
            <a:ext cx="9350551" cy="3170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DAD09452-46C3-4BA9-AEDF-E3DBA25F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3" y="322263"/>
            <a:ext cx="105156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cap="all" dirty="0">
                <a:solidFill>
                  <a:srgbClr val="487360"/>
                </a:solidFill>
              </a:rPr>
              <a:t>分表分库</a:t>
            </a:r>
            <a:endParaRPr lang="zh-CN" altLang="en-US" dirty="0">
              <a:solidFill>
                <a:srgbClr val="487360"/>
              </a:solidFill>
            </a:endParaRPr>
          </a:p>
        </p:txBody>
      </p:sp>
      <p:sp>
        <p:nvSpPr>
          <p:cNvPr id="36868" name="矩形 10">
            <a:extLst>
              <a:ext uri="{FF2B5EF4-FFF2-40B4-BE49-F238E27FC236}">
                <a16:creationId xmlns:a16="http://schemas.microsoft.com/office/drawing/2014/main" xmlns="" id="{FA5412F6-7AB7-4B73-A258-77A81AA2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28" y="1726745"/>
            <a:ext cx="109775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487360"/>
                </a:solidFill>
              </a:rPr>
              <a:t>在游戏的发展过程中，用户数量增长，为了提高系统的处理承载能力，在数据库端通常都会选择分库分表。</a:t>
            </a:r>
            <a:endParaRPr lang="zh-CN" altLang="en-US" sz="2400" dirty="0">
              <a:solidFill>
                <a:srgbClr val="487360"/>
              </a:solidFill>
            </a:endParaRPr>
          </a:p>
        </p:txBody>
      </p:sp>
      <p:sp>
        <p:nvSpPr>
          <p:cNvPr id="36869" name="矩形 9">
            <a:extLst>
              <a:ext uri="{FF2B5EF4-FFF2-40B4-BE49-F238E27FC236}">
                <a16:creationId xmlns:a16="http://schemas.microsoft.com/office/drawing/2014/main" xmlns="" id="{B0B1481F-7FF9-436C-8FF3-9C2DDE8D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28" y="2940052"/>
            <a:ext cx="504734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垂直分表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(Project II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成果）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487360"/>
                </a:solidFill>
              </a:rPr>
              <a:t>垂直分库</a:t>
            </a:r>
            <a:endParaRPr lang="en-US" altLang="zh-CN" dirty="0">
              <a:solidFill>
                <a:srgbClr val="48736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水平分表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实验基础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487360"/>
                </a:solidFill>
              </a:rPr>
              <a:t>水平分库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48736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487360"/>
              </a:solidFill>
            </a:endParaRPr>
          </a:p>
        </p:txBody>
      </p:sp>
      <p:pic>
        <p:nvPicPr>
          <p:cNvPr id="36870" name="Picture 10" descr="计算机生成了可选文字:&#10;4]PowerDesigner_[CDMConceptualData1,Diagram1_D巧」TU\娄划居库系纟充1宗里\gamedatabase\CDM-final-1.0.cdm(Read-only)]&#10;谌文件（F〕编辑旧2编辑视(V)3视模型（M〕符号（S〕报告（R〕仓库（R〕工具(T)4工具窗囗（W〕帮助（H〕7帮助&#10;]]垡0《00A《的&#10;过0到0。&#10;userld_&lt;_p_i_&gt;&#10;password&#10;1&#10;phone&#10;Variablecharacters&#10;Variablecharacters&#10;Variablecharacters&#10;Variablecharacters&#10;Identifier1&lt;pi&gt;&#10;Inheritance1&#10;rank&#10;recharge&#10;streak&#10;（45）&#10;（45）&#10;（45）&#10;（45）&#10;PIayer&#10;Administrator&#10;BanRecord&#10;（45）&#10;Deck&#10;deckld_&lt;_p_i_&gt;旦g&#10;Identifier1&lt;pi&gt;&#10;Bui1d&#10;C囗11ct&#10;nulnberInteger&#10;Variablecharacters&#10;Integer&#10;Float&#10;Integer&#10;尺1onship_3p_2&#10;BattleRecord&#10;C囗旺囗s&#10;cardld&#10;descrlptlon&#10;type&#10;rar1ty&#10;孓p&#10;Card&#10;Variablecharacters（45）&#10;Text&#10;Variablecharacters（45）&#10;Variablecharacters（45）&#10;CheckModel&#10;Gene「0n&#10;liftBanAtDate&amp;Time(M&gt;&#10;Reverse&#10;0&#10;time_&lt;_p_i_&gt;Date&amp;Time(M&gt;&#10;WI&#10;Integer&#10;Identifier1&lt;pi&gt;&#10;M&#10;知&#10;Identifier1&lt;pi&gt;&#10;e&#10;0&#10;000&#10;9：53&#10;2019/6/4">
            <a:extLst>
              <a:ext uri="{FF2B5EF4-FFF2-40B4-BE49-F238E27FC236}">
                <a16:creationId xmlns:a16="http://schemas.microsoft.com/office/drawing/2014/main" xmlns="" id="{1C4D115C-BFF7-4156-81F1-EDE58DDD0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317" t="14792" r="13815" b="24524"/>
          <a:stretch>
            <a:fillRect/>
          </a:stretch>
        </p:blipFill>
        <p:spPr bwMode="auto">
          <a:xfrm>
            <a:off x="4379762" y="2940052"/>
            <a:ext cx="7055001" cy="321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439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0212021A-3317-40FF-BA5A-7AE19DFB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cap="all" dirty="0">
                <a:solidFill>
                  <a:srgbClr val="487360"/>
                </a:solidFill>
              </a:rPr>
              <a:t>垂直分库</a:t>
            </a:r>
            <a:endParaRPr lang="zh-CN" altLang="en-US" dirty="0">
              <a:solidFill>
                <a:srgbClr val="487360"/>
              </a:solidFill>
            </a:endParaRPr>
          </a:p>
        </p:txBody>
      </p:sp>
      <p:sp>
        <p:nvSpPr>
          <p:cNvPr id="37891" name="矩形 9">
            <a:extLst>
              <a:ext uri="{FF2B5EF4-FFF2-40B4-BE49-F238E27FC236}">
                <a16:creationId xmlns:a16="http://schemas.microsoft.com/office/drawing/2014/main" xmlns="" id="{24928726-2DB4-4F66-9525-3AA16351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4514850"/>
            <a:ext cx="9255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487360"/>
                </a:solidFill>
              </a:rPr>
              <a:t>联想到</a:t>
            </a:r>
            <a:r>
              <a:rPr lang="zh-CN" altLang="en-US" sz="4000" b="1">
                <a:solidFill>
                  <a:srgbClr val="487360"/>
                </a:solidFill>
              </a:rPr>
              <a:t>微服务</a:t>
            </a:r>
            <a:r>
              <a:rPr lang="en-US" altLang="zh-CN" sz="4000">
                <a:solidFill>
                  <a:srgbClr val="487360"/>
                </a:solidFill>
              </a:rPr>
              <a:t>——</a:t>
            </a:r>
            <a:r>
              <a:rPr lang="zh-CN" altLang="en-US" sz="4000">
                <a:solidFill>
                  <a:srgbClr val="487360"/>
                </a:solidFill>
              </a:rPr>
              <a:t>面向业务分库</a:t>
            </a:r>
          </a:p>
        </p:txBody>
      </p:sp>
      <p:sp>
        <p:nvSpPr>
          <p:cNvPr id="37892" name="矩形 10">
            <a:extLst>
              <a:ext uri="{FF2B5EF4-FFF2-40B4-BE49-F238E27FC236}">
                <a16:creationId xmlns:a16="http://schemas.microsoft.com/office/drawing/2014/main" xmlns="" id="{F16263CA-AC22-4CC6-BE71-32BD3FB9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849438"/>
            <a:ext cx="1143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487360"/>
                </a:solidFill>
              </a:rPr>
              <a:t>不同小组成员优化不同函数，当优化匹配对战函数时，却要导入用户拥有卡的关系表</a:t>
            </a:r>
            <a:r>
              <a:rPr lang="en-US" altLang="zh-CN">
                <a:solidFill>
                  <a:srgbClr val="487360"/>
                </a:solidFill>
              </a:rPr>
              <a:t>——</a:t>
            </a:r>
            <a:r>
              <a:rPr lang="zh-CN" altLang="en-US">
                <a:solidFill>
                  <a:srgbClr val="487360"/>
                </a:solidFill>
              </a:rPr>
              <a:t>占用空间大，可能误操作影响无关数据</a:t>
            </a:r>
            <a:r>
              <a:rPr lang="en-US" altLang="zh-CN">
                <a:solidFill>
                  <a:srgbClr val="487360"/>
                </a:solidFill>
              </a:rPr>
              <a:t>……</a:t>
            </a:r>
          </a:p>
        </p:txBody>
      </p:sp>
      <p:sp>
        <p:nvSpPr>
          <p:cNvPr id="37893" name="TextBox 9">
            <a:extLst>
              <a:ext uri="{FF2B5EF4-FFF2-40B4-BE49-F238E27FC236}">
                <a16:creationId xmlns:a16="http://schemas.microsoft.com/office/drawing/2014/main" xmlns="" id="{D3C0D35D-128B-4946-A4BB-44E40831E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384550"/>
            <a:ext cx="2747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487360"/>
                </a:solidFill>
              </a:rPr>
              <a:t>考虑分库！</a:t>
            </a:r>
          </a:p>
        </p:txBody>
      </p:sp>
    </p:spTree>
    <p:extLst>
      <p:ext uri="{BB962C8B-B14F-4D97-AF65-F5344CB8AC3E}">
        <p14:creationId xmlns:p14="http://schemas.microsoft.com/office/powerpoint/2010/main" xmlns="" val="18150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xmlns="" id="{3C16DDD1-BB23-42ED-A485-11ED83AE3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100" y="1741488"/>
            <a:ext cx="9915071" cy="4160837"/>
          </a:xfrm>
        </p:spPr>
        <p:txBody>
          <a:bodyPr/>
          <a:lstStyle/>
          <a:p>
            <a:r>
              <a:rPr lang="zh-CN" altLang="en-US" sz="3200" dirty="0">
                <a:solidFill>
                  <a:srgbClr val="487360"/>
                </a:solidFill>
              </a:rPr>
              <a:t>优化实践：以</a:t>
            </a:r>
            <a:r>
              <a:rPr lang="zh-CN" altLang="en-US" sz="3200" b="1" dirty="0">
                <a:solidFill>
                  <a:srgbClr val="487360"/>
                </a:solidFill>
              </a:rPr>
              <a:t>购买卡包</a:t>
            </a:r>
            <a:r>
              <a:rPr lang="zh-CN" altLang="en-US" sz="3200" dirty="0">
                <a:solidFill>
                  <a:srgbClr val="487360"/>
                </a:solidFill>
              </a:rPr>
              <a:t>操作和查看</a:t>
            </a:r>
            <a:r>
              <a:rPr lang="zh-CN" altLang="en-US" sz="3200" b="1" dirty="0" smtClean="0">
                <a:solidFill>
                  <a:srgbClr val="487360"/>
                </a:solidFill>
              </a:rPr>
              <a:t>历史记录</a:t>
            </a:r>
            <a:r>
              <a:rPr lang="zh-CN" altLang="en-US" sz="3200" dirty="0" smtClean="0">
                <a:solidFill>
                  <a:srgbClr val="487360"/>
                </a:solidFill>
              </a:rPr>
              <a:t>为</a:t>
            </a:r>
            <a:r>
              <a:rPr lang="zh-CN" altLang="en-US" sz="3200" dirty="0">
                <a:solidFill>
                  <a:srgbClr val="487360"/>
                </a:solidFill>
              </a:rPr>
              <a:t>例</a:t>
            </a:r>
            <a:r>
              <a:rPr lang="en-US" altLang="zh-CN" sz="3200" dirty="0">
                <a:solidFill>
                  <a:srgbClr val="487360"/>
                </a:solidFill>
              </a:rPr>
              <a:t/>
            </a:r>
            <a:br>
              <a:rPr lang="en-US" altLang="zh-CN" sz="3200" dirty="0">
                <a:solidFill>
                  <a:srgbClr val="487360"/>
                </a:solidFill>
              </a:rPr>
            </a:br>
            <a:r>
              <a:rPr lang="zh-CN" altLang="en-US" sz="3200" dirty="0">
                <a:solidFill>
                  <a:srgbClr val="487360"/>
                </a:solidFill>
              </a:rPr>
              <a:t>测试环境：阿里云服务器和</a:t>
            </a:r>
            <a:r>
              <a:rPr lang="en-US" altLang="zh-CN" sz="3200" dirty="0" smtClean="0">
                <a:solidFill>
                  <a:srgbClr val="487360"/>
                </a:solidFill>
              </a:rPr>
              <a:t>windows</a:t>
            </a:r>
            <a:br>
              <a:rPr lang="en-US" altLang="zh-CN" sz="3200" dirty="0" smtClean="0">
                <a:solidFill>
                  <a:srgbClr val="487360"/>
                </a:solidFill>
              </a:rPr>
            </a:br>
            <a:r>
              <a:rPr lang="en-US" altLang="zh-CN" sz="3200" dirty="0" smtClean="0">
                <a:solidFill>
                  <a:srgbClr val="487360"/>
                </a:solidFill>
              </a:rPr>
              <a:t>(</a:t>
            </a:r>
            <a:r>
              <a:rPr lang="zh-CN" altLang="en-US" sz="3200" dirty="0">
                <a:solidFill>
                  <a:srgbClr val="487360"/>
                </a:solidFill>
              </a:rPr>
              <a:t>两台服务器，一台性能好，一台性能差</a:t>
            </a:r>
            <a:r>
              <a:rPr lang="en-US" altLang="zh-CN" sz="3200" dirty="0">
                <a:solidFill>
                  <a:srgbClr val="487360"/>
                </a:solidFill>
              </a:rPr>
              <a:t>)</a:t>
            </a:r>
            <a:br>
              <a:rPr lang="en-US" altLang="zh-CN" sz="3200" dirty="0">
                <a:solidFill>
                  <a:srgbClr val="487360"/>
                </a:solidFill>
              </a:rPr>
            </a:br>
            <a:r>
              <a:rPr lang="zh-CN" altLang="en-US" sz="3200" dirty="0">
                <a:solidFill>
                  <a:srgbClr val="487360"/>
                </a:solidFill>
              </a:rPr>
              <a:t/>
            </a:r>
            <a:br>
              <a:rPr lang="zh-CN" altLang="en-US" sz="3200" dirty="0">
                <a:solidFill>
                  <a:srgbClr val="487360"/>
                </a:solidFill>
              </a:rPr>
            </a:br>
            <a:r>
              <a:rPr lang="zh-CN" altLang="en-US" sz="3200" dirty="0">
                <a:solidFill>
                  <a:srgbClr val="487360"/>
                </a:solidFill>
              </a:rPr>
              <a:t>数据量：</a:t>
            </a:r>
            <a:r>
              <a:rPr lang="en-US" altLang="zh-CN" sz="3200" dirty="0">
                <a:solidFill>
                  <a:srgbClr val="487360"/>
                </a:solidFill>
              </a:rPr>
              <a:t>Player: </a:t>
            </a:r>
            <a:r>
              <a:rPr lang="zh-CN" altLang="en-US" sz="3200" dirty="0">
                <a:solidFill>
                  <a:srgbClr val="487360"/>
                </a:solidFill>
              </a:rPr>
              <a:t>百万级   </a:t>
            </a:r>
            <a:r>
              <a:rPr lang="en-US" altLang="zh-CN" sz="3200" dirty="0">
                <a:solidFill>
                  <a:srgbClr val="487360"/>
                </a:solidFill>
              </a:rPr>
              <a:t>Battle:</a:t>
            </a:r>
            <a:r>
              <a:rPr lang="zh-CN" altLang="en-US" sz="3200" dirty="0">
                <a:solidFill>
                  <a:srgbClr val="487360"/>
                </a:solidFill>
              </a:rPr>
              <a:t>百万</a:t>
            </a:r>
            <a:r>
              <a:rPr lang="zh-CN" altLang="en-US" sz="3200" dirty="0" smtClean="0">
                <a:solidFill>
                  <a:srgbClr val="487360"/>
                </a:solidFill>
              </a:rPr>
              <a:t>级</a:t>
            </a:r>
            <a:r>
              <a:rPr lang="en-US" altLang="zh-CN" sz="3200" dirty="0" smtClean="0">
                <a:solidFill>
                  <a:srgbClr val="487360"/>
                </a:solidFill>
              </a:rPr>
              <a:t>      Card</a:t>
            </a:r>
            <a:r>
              <a:rPr lang="en-US" altLang="zh-CN" sz="3200" dirty="0">
                <a:solidFill>
                  <a:srgbClr val="487360"/>
                </a:solidFill>
              </a:rPr>
              <a:t>: </a:t>
            </a:r>
            <a:r>
              <a:rPr lang="zh-CN" altLang="en-US" sz="3200" dirty="0">
                <a:solidFill>
                  <a:srgbClr val="487360"/>
                </a:solidFill>
              </a:rPr>
              <a:t>千级</a:t>
            </a:r>
            <a:r>
              <a:rPr lang="en-US" altLang="zh-CN" sz="3200" dirty="0">
                <a:solidFill>
                  <a:srgbClr val="487360"/>
                </a:solidFill>
              </a:rPr>
              <a:t/>
            </a:r>
            <a:br>
              <a:rPr lang="en-US" altLang="zh-CN" sz="3200" dirty="0">
                <a:solidFill>
                  <a:srgbClr val="487360"/>
                </a:solidFill>
              </a:rPr>
            </a:br>
            <a:r>
              <a:rPr lang="en-US" altLang="zh-CN" sz="3200" dirty="0">
                <a:solidFill>
                  <a:srgbClr val="487360"/>
                </a:solidFill>
              </a:rPr>
              <a:t>	      </a:t>
            </a:r>
            <a:r>
              <a:rPr lang="en-US" altLang="zh-CN" sz="3200" dirty="0" smtClean="0">
                <a:solidFill>
                  <a:srgbClr val="487360"/>
                </a:solidFill>
              </a:rPr>
              <a:t> Collect</a:t>
            </a:r>
            <a:r>
              <a:rPr lang="en-US" altLang="zh-CN" sz="3200" dirty="0">
                <a:solidFill>
                  <a:srgbClr val="487360"/>
                </a:solidFill>
              </a:rPr>
              <a:t>: </a:t>
            </a:r>
            <a:r>
              <a:rPr lang="zh-CN" altLang="en-US" sz="3200" dirty="0">
                <a:solidFill>
                  <a:srgbClr val="487360"/>
                </a:solidFill>
              </a:rPr>
              <a:t>亿</a:t>
            </a:r>
            <a:r>
              <a:rPr lang="zh-CN" altLang="en-US" sz="3200" dirty="0" smtClean="0">
                <a:solidFill>
                  <a:srgbClr val="487360"/>
                </a:solidFill>
              </a:rPr>
              <a:t>级</a:t>
            </a:r>
            <a:r>
              <a:rPr lang="en-US" altLang="zh-CN" sz="3200" dirty="0" smtClean="0">
                <a:solidFill>
                  <a:srgbClr val="487360"/>
                </a:solidFill>
              </a:rPr>
              <a:t>       Compose</a:t>
            </a:r>
            <a:r>
              <a:rPr lang="en-US" altLang="zh-CN" sz="3200" dirty="0">
                <a:solidFill>
                  <a:srgbClr val="487360"/>
                </a:solidFill>
              </a:rPr>
              <a:t>: </a:t>
            </a:r>
            <a:r>
              <a:rPr lang="zh-CN" altLang="en-US" sz="3200" dirty="0">
                <a:solidFill>
                  <a:srgbClr val="487360"/>
                </a:solidFill>
              </a:rPr>
              <a:t>亿级 </a:t>
            </a:r>
            <a:r>
              <a:rPr lang="en-US" altLang="zh-CN" sz="3200" dirty="0">
                <a:solidFill>
                  <a:srgbClr val="487360"/>
                </a:solidFill>
              </a:rPr>
              <a:t/>
            </a:r>
            <a:br>
              <a:rPr lang="en-US" altLang="zh-CN" sz="3200" dirty="0">
                <a:solidFill>
                  <a:srgbClr val="487360"/>
                </a:solidFill>
              </a:rPr>
            </a:br>
            <a:r>
              <a:rPr lang="en-US" altLang="zh-CN" sz="3200" dirty="0">
                <a:solidFill>
                  <a:srgbClr val="487360"/>
                </a:solidFill>
              </a:rPr>
              <a:t>	      	</a:t>
            </a:r>
            <a:endParaRPr lang="zh-CN" altLang="en-US" sz="3200" dirty="0">
              <a:solidFill>
                <a:srgbClr val="487360"/>
              </a:solidFill>
            </a:endParaRPr>
          </a:p>
        </p:txBody>
      </p:sp>
      <p:sp>
        <p:nvSpPr>
          <p:cNvPr id="40963" name="标题 1">
            <a:extLst>
              <a:ext uri="{FF2B5EF4-FFF2-40B4-BE49-F238E27FC236}">
                <a16:creationId xmlns:a16="http://schemas.microsoft.com/office/drawing/2014/main" xmlns="" id="{F1477BC6-546A-4B1C-80F6-2E0226C1BD2B}"/>
              </a:ext>
            </a:extLst>
          </p:cNvPr>
          <p:cNvSpPr txBox="1">
            <a:spLocks/>
          </p:cNvSpPr>
          <p:nvPr/>
        </p:nvSpPr>
        <p:spPr bwMode="auto">
          <a:xfrm>
            <a:off x="833438" y="571500"/>
            <a:ext cx="103155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487360"/>
                </a:solidFill>
              </a:rPr>
              <a:t>垂直分库</a:t>
            </a:r>
          </a:p>
        </p:txBody>
      </p:sp>
    </p:spTree>
    <p:extLst>
      <p:ext uri="{BB962C8B-B14F-4D97-AF65-F5344CB8AC3E}">
        <p14:creationId xmlns:p14="http://schemas.microsoft.com/office/powerpoint/2010/main" xmlns="" val="6409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xmlns="" id="{2785B18F-D654-407A-9041-8CF485272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913" y="4111625"/>
            <a:ext cx="2557462" cy="720725"/>
          </a:xfrm>
        </p:spPr>
        <p:txBody>
          <a:bodyPr/>
          <a:lstStyle/>
          <a:p>
            <a:r>
              <a:rPr lang="zh-CN" altLang="en-US" sz="2800">
                <a:solidFill>
                  <a:srgbClr val="487360"/>
                </a:solidFill>
              </a:rPr>
              <a:t>阿里云：</a:t>
            </a:r>
          </a:p>
        </p:txBody>
      </p:sp>
      <p:sp>
        <p:nvSpPr>
          <p:cNvPr id="41987" name="标题 1">
            <a:extLst>
              <a:ext uri="{FF2B5EF4-FFF2-40B4-BE49-F238E27FC236}">
                <a16:creationId xmlns:a16="http://schemas.microsoft.com/office/drawing/2014/main" xmlns="" id="{49EDFD81-BDAF-4FDC-A40F-DC439262A8B5}"/>
              </a:ext>
            </a:extLst>
          </p:cNvPr>
          <p:cNvSpPr txBox="1">
            <a:spLocks/>
          </p:cNvSpPr>
          <p:nvPr/>
        </p:nvSpPr>
        <p:spPr bwMode="auto">
          <a:xfrm>
            <a:off x="1139825" y="117951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487360"/>
                </a:solidFill>
              </a:rPr>
              <a:t>windows</a:t>
            </a:r>
            <a:r>
              <a:rPr lang="zh-CN" altLang="en-US">
                <a:solidFill>
                  <a:srgbClr val="487360"/>
                </a:solidFill>
              </a:rPr>
              <a:t>：</a:t>
            </a:r>
          </a:p>
        </p:txBody>
      </p:sp>
      <p:sp>
        <p:nvSpPr>
          <p:cNvPr id="41988" name="标题 2">
            <a:extLst>
              <a:ext uri="{FF2B5EF4-FFF2-40B4-BE49-F238E27FC236}">
                <a16:creationId xmlns:a16="http://schemas.microsoft.com/office/drawing/2014/main" xmlns="" id="{36E28F7F-80C5-49C5-ABAC-5DC1D71AF2AE}"/>
              </a:ext>
            </a:extLst>
          </p:cNvPr>
          <p:cNvSpPr txBox="1">
            <a:spLocks/>
          </p:cNvSpPr>
          <p:nvPr/>
        </p:nvSpPr>
        <p:spPr bwMode="auto">
          <a:xfrm>
            <a:off x="777875" y="400050"/>
            <a:ext cx="88249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487360"/>
                </a:solidFill>
              </a:rPr>
              <a:t>垂直分库 分库前</a:t>
            </a:r>
          </a:p>
        </p:txBody>
      </p:sp>
      <p:pic>
        <p:nvPicPr>
          <p:cNvPr id="41989" name="Picture 8" descr=": -uroot -ppassword &#10;ysqlslap: [Warning) Using a password on the &#10;—create-schema= I &#10;-c80 -ilO &#10;history (2) ;call buy( &#10;enchmark &#10;Average number of &#10;Minimum number of &#10;Maximum number of &#10;Number of clients &#10;Average number of &#10;seconds &#10;seconds &#10;seconds &#10;running &#10;queries &#10;to run all &#10;to run all &#10;to run all &#10;command &#10;queries: &#10;queries: &#10;queries: &#10;line interface can be insecure. &#10;l. 928 seconds &#10;l. 797 seconds &#10;2. 015 seconds &#10;queries: 80 &#10;per client: 1 ">
            <a:extLst>
              <a:ext uri="{FF2B5EF4-FFF2-40B4-BE49-F238E27FC236}">
                <a16:creationId xmlns:a16="http://schemas.microsoft.com/office/drawing/2014/main" xmlns="" id="{EEB2BBB0-5BBD-433A-9562-3B39F3FF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8290" b="-1186"/>
          <a:stretch>
            <a:fillRect/>
          </a:stretch>
        </p:blipFill>
        <p:spPr bwMode="auto">
          <a:xfrm>
            <a:off x="1897063" y="1811338"/>
            <a:ext cx="87439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0" descr="Crootgizuf6g5dkc3wuf7xfc3d81z mysqlslap —Uroot —eczn123456 —concurrencr80 &#10;etestl&quot; &#10;history(2) ;select buycards (2) ; &#10;—i terations=10 &#10;arning: Using a password &#10;enchmark &#10;Average number of &#10;Minimum number of &#10;Maximum number of &#10;Number of clients &#10;Average number of &#10;on the conunand line interface &#10;seconds &#10;seconds &#10;seconds &#10;running &#10;queries &#10;to run all queries: 0. 083 &#10;to run all queries: 0. &#10;to run all queries: 0. 099 &#10;queries: 80 &#10;per client: 1 &#10;can &#10;077 &#10;be insecure. &#10;seconds &#10;seconds &#10;seconds ">
            <a:extLst>
              <a:ext uri="{FF2B5EF4-FFF2-40B4-BE49-F238E27FC236}">
                <a16:creationId xmlns:a16="http://schemas.microsoft.com/office/drawing/2014/main" xmlns="" id="{A5EF15CD-D588-4E60-BF8B-EACC56A4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r="19945" b="3169"/>
          <a:stretch>
            <a:fillRect/>
          </a:stretch>
        </p:blipFill>
        <p:spPr bwMode="auto">
          <a:xfrm>
            <a:off x="1719263" y="4632325"/>
            <a:ext cx="975995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332052" y="2672252"/>
            <a:ext cx="598610" cy="246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3790" y="5573713"/>
            <a:ext cx="598610" cy="246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8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xmlns="" id="{C4F0C833-5CB1-4C7F-BD83-66AA4D38E37A}"/>
              </a:ext>
            </a:extLst>
          </p:cNvPr>
          <p:cNvSpPr txBox="1">
            <a:spLocks/>
          </p:cNvSpPr>
          <p:nvPr/>
        </p:nvSpPr>
        <p:spPr bwMode="auto">
          <a:xfrm>
            <a:off x="573088" y="5749925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43011" name="TextBox 6">
            <a:extLst>
              <a:ext uri="{FF2B5EF4-FFF2-40B4-BE49-F238E27FC236}">
                <a16:creationId xmlns:a16="http://schemas.microsoft.com/office/drawing/2014/main" xmlns="" id="{54576668-C9FE-47BD-9C28-4938F0D6C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439738"/>
            <a:ext cx="46132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487360"/>
                </a:solidFill>
              </a:rPr>
              <a:t>垂直分库 </a:t>
            </a:r>
            <a:r>
              <a:rPr lang="en-US" altLang="zh-CN" sz="4400">
                <a:solidFill>
                  <a:srgbClr val="487360"/>
                </a:solidFill>
              </a:rPr>
              <a:t>windows</a:t>
            </a:r>
            <a:endParaRPr lang="zh-CN" altLang="en-US" sz="4400">
              <a:solidFill>
                <a:srgbClr val="487360"/>
              </a:solidFill>
            </a:endParaRPr>
          </a:p>
        </p:txBody>
      </p:sp>
      <p:sp>
        <p:nvSpPr>
          <p:cNvPr id="43012" name="标题 1">
            <a:extLst>
              <a:ext uri="{FF2B5EF4-FFF2-40B4-BE49-F238E27FC236}">
                <a16:creationId xmlns:a16="http://schemas.microsoft.com/office/drawing/2014/main" xmlns="" id="{233E4A30-52EA-41EE-B92D-2A1A55740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5442" y="782638"/>
            <a:ext cx="4198937" cy="1162050"/>
          </a:xfrm>
        </p:spPr>
        <p:txBody>
          <a:bodyPr/>
          <a:lstStyle/>
          <a:p>
            <a:r>
              <a:rPr lang="zh-CN" altLang="en-US" sz="3600" dirty="0">
                <a:solidFill>
                  <a:srgbClr val="487360"/>
                </a:solidFill>
              </a:rPr>
              <a:t>考察业务能力</a:t>
            </a:r>
          </a:p>
        </p:txBody>
      </p:sp>
      <p:pic>
        <p:nvPicPr>
          <p:cNvPr id="43013" name="Picture 11" descr=": slap —uroot —ppassword &#10;ysqlslap: CWarningJ Using a password on the &#10;enchmark &#10;Average number of seconds to run all &#10;Minimum number of seconds to run all &#10;Maximum number of seconds to run all &#10;create— •cardgametest I &#10;-c80 -i 10 &#10;command line interface can be insecure. &#10;queries: O. 800 seconds &#10;queries: O. 047 seconds &#10;queries: l. 500 seconds &#10;Number of cl ients running queries: 80 &#10;Average number of queries per client: I &#10;create— •cardgametest I &#10;: —uroot —ppassword —c80 —i 10 &#10;query—ecall history (2) , &#10;query—ecall buyCard (2) , &#10;ysqlslap: CWarningJ Using a password on the command &#10;enchmark &#10;Average number of &#10;Minimum number of &#10;Maximum number of &#10;Number of cl ients &#10;Average number of &#10;seconds &#10;seconds &#10;seconds &#10;runnlng &#10;querles &#10;to run all queries: &#10;to run all queries: &#10;to run all queries: &#10;queries: 80 &#10;per client: I &#10;line interface can be insecure. &#10;l. 668 seconds &#10;O. 813 seconds &#10;l. 968 seconds ">
            <a:extLst>
              <a:ext uri="{FF2B5EF4-FFF2-40B4-BE49-F238E27FC236}">
                <a16:creationId xmlns:a16="http://schemas.microsoft.com/office/drawing/2014/main" xmlns="" id="{26A4CDEC-CEE2-4923-A15D-E1404D6F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68" t="2" r="6728" b="75"/>
          <a:stretch>
            <a:fillRect/>
          </a:stretch>
        </p:blipFill>
        <p:spPr bwMode="auto">
          <a:xfrm>
            <a:off x="673100" y="1892300"/>
            <a:ext cx="10815638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599967" y="4676897"/>
            <a:ext cx="598610" cy="246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4798" y="2637082"/>
            <a:ext cx="598610" cy="246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45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xmlns="" id="{24A46BC8-C045-4BD5-8300-E667E37FB9FD}"/>
              </a:ext>
            </a:extLst>
          </p:cNvPr>
          <p:cNvSpPr txBox="1">
            <a:spLocks/>
          </p:cNvSpPr>
          <p:nvPr/>
        </p:nvSpPr>
        <p:spPr bwMode="auto">
          <a:xfrm>
            <a:off x="573088" y="5749925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4400"/>
          </a:p>
        </p:txBody>
      </p:sp>
      <p:sp>
        <p:nvSpPr>
          <p:cNvPr id="44035" name="TextBox 6">
            <a:extLst>
              <a:ext uri="{FF2B5EF4-FFF2-40B4-BE49-F238E27FC236}">
                <a16:creationId xmlns:a16="http://schemas.microsoft.com/office/drawing/2014/main" xmlns="" id="{B79D9A07-E7C9-420C-880F-1747B37CA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439738"/>
            <a:ext cx="42624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487360"/>
                </a:solidFill>
              </a:rPr>
              <a:t>垂直分库 阿里云</a:t>
            </a:r>
          </a:p>
        </p:txBody>
      </p:sp>
      <p:sp>
        <p:nvSpPr>
          <p:cNvPr id="44036" name="标题 1">
            <a:extLst>
              <a:ext uri="{FF2B5EF4-FFF2-40B4-BE49-F238E27FC236}">
                <a16:creationId xmlns:a16="http://schemas.microsoft.com/office/drawing/2014/main" xmlns="" id="{639D18F1-B72C-4402-8DC2-5CFA9C7CC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8581" y="896938"/>
            <a:ext cx="4198937" cy="1162050"/>
          </a:xfrm>
        </p:spPr>
        <p:txBody>
          <a:bodyPr/>
          <a:lstStyle/>
          <a:p>
            <a:r>
              <a:rPr lang="zh-CN" altLang="en-US" sz="3600" dirty="0">
                <a:solidFill>
                  <a:srgbClr val="487360"/>
                </a:solidFill>
              </a:rPr>
              <a:t>考察业务能力</a:t>
            </a:r>
          </a:p>
        </p:txBody>
      </p:sp>
      <p:pic>
        <p:nvPicPr>
          <p:cNvPr id="44037" name="Picture 9" descr="Croot@i zuf6g5dkc3wuf7xfc3d81z mysqlslap -uroot -pczn123456 &#10;--concurrenc•r80 &#10;testl&quot; &#10;--query=&quot;call history (2) ; &quot; &#10;'arning: Using a password on the command line interface can be insecure. &#10;enchmark &#10;Average number of seconds to run all queries: 0. 037 seconds &#10;Minimum number of seconds to run all queries: 0. 035 seconds &#10;Maximum number of seconds to run all queries: 0. 041 seconds &#10;Number of clients running queries: 80 &#10;Average number of queries per client: 1 &#10;Croot@i zuf6g5dkc3wuf7xfc3d81z mysqlslap -uroot -pczn123456 &#10;--concurrenc•r80 &#10;testl&quot; &#10;--query=&quot;select buycards (2) ; &quot; &#10;--iterations=10 --create-schema=&quot;cardgar &#10;--iterations=10 --create-schema=&quot;cardgar &#10;'arning: Using a password &#10;enchmark &#10;Average number of &#10;Minimum number of &#10;Maximum number of &#10;Number of clients &#10;Average number of &#10;on the command line interface &#10;seconds &#10;seconds &#10;seconds &#10;running &#10;queries &#10;to run all queries: 0. &#10;to run all queries: 0. &#10;to run all queries: 0. &#10;queries: 80 &#10;per client: I &#10;can &#10;069 &#10;061 &#10;098 &#10;be insecure. &#10;seconds &#10;seconds &#10;seconds ">
            <a:extLst>
              <a:ext uri="{FF2B5EF4-FFF2-40B4-BE49-F238E27FC236}">
                <a16:creationId xmlns:a16="http://schemas.microsoft.com/office/drawing/2014/main" xmlns="" id="{5D82B643-D12C-4D04-BF99-36BE86EBD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091" b="-778"/>
          <a:stretch>
            <a:fillRect/>
          </a:stretch>
        </p:blipFill>
        <p:spPr bwMode="auto">
          <a:xfrm>
            <a:off x="996950" y="1992313"/>
            <a:ext cx="9742488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435236" y="4905498"/>
            <a:ext cx="598610" cy="246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5236" y="2883267"/>
            <a:ext cx="598610" cy="246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98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xmlns="" id="{CBE77F81-389F-4932-87EB-536A146CA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571" y="2626824"/>
            <a:ext cx="2505075" cy="768350"/>
          </a:xfrm>
        </p:spPr>
        <p:txBody>
          <a:bodyPr/>
          <a:lstStyle/>
          <a:p>
            <a:r>
              <a:rPr lang="zh-CN" altLang="en-US" sz="3200" dirty="0">
                <a:solidFill>
                  <a:srgbClr val="487360"/>
                </a:solidFill>
              </a:rPr>
              <a:t>各取其优</a:t>
            </a:r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xmlns="" id="{8A0DA954-1892-408A-AC9F-2418CDDE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81025"/>
            <a:ext cx="24415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rgbClr val="487360"/>
                </a:solidFill>
              </a:rPr>
              <a:t>垂直分库</a:t>
            </a:r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xmlns="" id="{3B729653-A442-4982-A51F-3EAA5494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71" y="211430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487360"/>
                </a:solidFill>
              </a:rPr>
              <a:t>分库后：</a:t>
            </a:r>
          </a:p>
        </p:txBody>
      </p:sp>
      <p:pic>
        <p:nvPicPr>
          <p:cNvPr id="45061" name="图片 1">
            <a:extLst>
              <a:ext uri="{FF2B5EF4-FFF2-40B4-BE49-F238E27FC236}">
                <a16:creationId xmlns:a16="http://schemas.microsoft.com/office/drawing/2014/main" xmlns="" id="{667736F3-CBDE-4D9A-881A-FC885ADB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91" t="322" r="36182" b="-404"/>
          <a:stretch>
            <a:fillRect/>
          </a:stretch>
        </p:blipFill>
        <p:spPr bwMode="auto">
          <a:xfrm>
            <a:off x="3890963" y="973138"/>
            <a:ext cx="7464425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图片 2">
            <a:extLst>
              <a:ext uri="{FF2B5EF4-FFF2-40B4-BE49-F238E27FC236}">
                <a16:creationId xmlns:a16="http://schemas.microsoft.com/office/drawing/2014/main" xmlns="" id="{F13E3435-5799-4B95-A234-20087E77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32" t="1445" r="22597" b="343"/>
          <a:stretch>
            <a:fillRect/>
          </a:stretch>
        </p:blipFill>
        <p:spPr bwMode="auto">
          <a:xfrm>
            <a:off x="3575050" y="4397375"/>
            <a:ext cx="791368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矩形 3">
            <a:extLst>
              <a:ext uri="{FF2B5EF4-FFF2-40B4-BE49-F238E27FC236}">
                <a16:creationId xmlns:a16="http://schemas.microsoft.com/office/drawing/2014/main" xmlns="" id="{A71BB781-336E-4D40-915D-058E0265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493713"/>
            <a:ext cx="33412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487360"/>
                </a:solidFill>
              </a:rPr>
              <a:t>Windows</a:t>
            </a:r>
            <a:r>
              <a:rPr lang="zh-CN" altLang="en-US" sz="2800" dirty="0" smtClean="0">
                <a:solidFill>
                  <a:srgbClr val="487360"/>
                </a:solidFill>
              </a:rPr>
              <a:t>：历史记录</a:t>
            </a:r>
            <a:endParaRPr lang="zh-CN" altLang="en-US" sz="2800" dirty="0"/>
          </a:p>
        </p:txBody>
      </p:sp>
      <p:sp>
        <p:nvSpPr>
          <p:cNvPr id="45064" name="矩形 4">
            <a:extLst>
              <a:ext uri="{FF2B5EF4-FFF2-40B4-BE49-F238E27FC236}">
                <a16:creationId xmlns:a16="http://schemas.microsoft.com/office/drawing/2014/main" xmlns="" id="{C53A56C1-69BF-4826-937D-63B184D6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386483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487360"/>
                </a:solidFill>
              </a:rPr>
              <a:t>阿里云：购买卡包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9055344" y="5415452"/>
            <a:ext cx="695325" cy="317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99305" y="1784229"/>
            <a:ext cx="695325" cy="317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6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xmlns="" id="{F7F4E32E-872C-4775-8B22-D2EBEEC3E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5" name="Picture 2" descr="t.m_l &#10;'Ri2 &#10;COIL «t &#10;ty &#10;vei ble &#10;vei ble &#10;vui.ble &#10;( 45) &#10;(45) ">
            <a:extLst>
              <a:ext uri="{FF2B5EF4-FFF2-40B4-BE49-F238E27FC236}">
                <a16:creationId xmlns:a16="http://schemas.microsoft.com/office/drawing/2014/main" xmlns="" id="{901709F4-5F49-4F1A-BE51-0D21181B2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2713"/>
            <a:ext cx="1123950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矩形 12">
            <a:extLst>
              <a:ext uri="{FF2B5EF4-FFF2-40B4-BE49-F238E27FC236}">
                <a16:creationId xmlns:a16="http://schemas.microsoft.com/office/drawing/2014/main" xmlns="" id="{06A52D27-23CA-4708-90D0-BB9D7C70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30188"/>
            <a:ext cx="7073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rgbClr val="487360"/>
                </a:solidFill>
              </a:rPr>
              <a:t>业务维度</a:t>
            </a:r>
            <a:r>
              <a:rPr lang="en-US" altLang="zh-CN" sz="4800">
                <a:solidFill>
                  <a:srgbClr val="487360"/>
                </a:solidFill>
              </a:rPr>
              <a:t>&amp;</a:t>
            </a:r>
            <a:r>
              <a:rPr lang="zh-CN" altLang="en-US" sz="4800">
                <a:solidFill>
                  <a:srgbClr val="487360"/>
                </a:solidFill>
              </a:rPr>
              <a:t>数据的访问量</a:t>
            </a:r>
          </a:p>
        </p:txBody>
      </p:sp>
    </p:spTree>
    <p:extLst>
      <p:ext uri="{BB962C8B-B14F-4D97-AF65-F5344CB8AC3E}">
        <p14:creationId xmlns:p14="http://schemas.microsoft.com/office/powerpoint/2010/main" xmlns="" val="41200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优化前</a:t>
            </a: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CDM</a:t>
            </a:r>
          </a:p>
        </p:txBody>
      </p:sp>
      <p:sp>
        <p:nvSpPr>
          <p:cNvPr id="8" name="KSO_Shape"/>
          <p:cNvSpPr/>
          <p:nvPr/>
        </p:nvSpPr>
        <p:spPr>
          <a:xfrm>
            <a:off x="1295400" y="5483225"/>
            <a:ext cx="279400" cy="436563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48497 w 1978606"/>
              <a:gd name="connsiteY6" fmla="*/ 2016002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  <a:gd name="connsiteX0-1" fmla="*/ 608252 w 1978606"/>
              <a:gd name="connsiteY0-2" fmla="*/ 0 h 3092264"/>
              <a:gd name="connsiteX1-3" fmla="*/ 720410 w 1978606"/>
              <a:gd name="connsiteY1-4" fmla="*/ 112000 h 3092264"/>
              <a:gd name="connsiteX2-5" fmla="*/ 877432 w 1978606"/>
              <a:gd name="connsiteY2-6" fmla="*/ 672000 h 3092264"/>
              <a:gd name="connsiteX3-7" fmla="*/ 832568 w 1978606"/>
              <a:gd name="connsiteY3-8" fmla="*/ 828801 h 3092264"/>
              <a:gd name="connsiteX4-9" fmla="*/ 563388 w 1978606"/>
              <a:gd name="connsiteY4-10" fmla="*/ 985601 h 3092264"/>
              <a:gd name="connsiteX5-11" fmla="*/ 1079317 w 1978606"/>
              <a:gd name="connsiteY5-12" fmla="*/ 2172802 h 3092264"/>
              <a:gd name="connsiteX6-13" fmla="*/ 1348497 w 1978606"/>
              <a:gd name="connsiteY6-14" fmla="*/ 2016002 h 3092264"/>
              <a:gd name="connsiteX7-15" fmla="*/ 1505519 w 1978606"/>
              <a:gd name="connsiteY7-16" fmla="*/ 2038402 h 3092264"/>
              <a:gd name="connsiteX8-17" fmla="*/ 1931721 w 1978606"/>
              <a:gd name="connsiteY8-18" fmla="*/ 2464003 h 3092264"/>
              <a:gd name="connsiteX9-19" fmla="*/ 1954153 w 1978606"/>
              <a:gd name="connsiteY9-20" fmla="*/ 2620803 h 3092264"/>
              <a:gd name="connsiteX10-21" fmla="*/ 1707404 w 1978606"/>
              <a:gd name="connsiteY10-22" fmla="*/ 3001603 h 3092264"/>
              <a:gd name="connsiteX11-23" fmla="*/ 1483087 w 1978606"/>
              <a:gd name="connsiteY11-24" fmla="*/ 3046403 h 3092264"/>
              <a:gd name="connsiteX12-25" fmla="*/ 2596 w 1978606"/>
              <a:gd name="connsiteY12-26" fmla="*/ 179200 h 3092264"/>
              <a:gd name="connsiteX13-27" fmla="*/ 159618 w 1978606"/>
              <a:gd name="connsiteY13-28" fmla="*/ 44800 h 3092264"/>
              <a:gd name="connsiteX14-29" fmla="*/ 608252 w 1978606"/>
              <a:gd name="connsiteY14-30" fmla="*/ 0 h 3092264"/>
              <a:gd name="connsiteX0-31" fmla="*/ 608252 w 1978606"/>
              <a:gd name="connsiteY0-32" fmla="*/ 0 h 3092264"/>
              <a:gd name="connsiteX1-33" fmla="*/ 720410 w 1978606"/>
              <a:gd name="connsiteY1-34" fmla="*/ 112000 h 3092264"/>
              <a:gd name="connsiteX2-35" fmla="*/ 877432 w 1978606"/>
              <a:gd name="connsiteY2-36" fmla="*/ 672000 h 3092264"/>
              <a:gd name="connsiteX3-37" fmla="*/ 832568 w 1978606"/>
              <a:gd name="connsiteY3-38" fmla="*/ 828801 h 3092264"/>
              <a:gd name="connsiteX4-39" fmla="*/ 563388 w 1978606"/>
              <a:gd name="connsiteY4-40" fmla="*/ 985601 h 3092264"/>
              <a:gd name="connsiteX5-41" fmla="*/ 1079317 w 1978606"/>
              <a:gd name="connsiteY5-42" fmla="*/ 2172802 h 3092264"/>
              <a:gd name="connsiteX6-43" fmla="*/ 1326200 w 1978606"/>
              <a:gd name="connsiteY6-44" fmla="*/ 2010428 h 3092264"/>
              <a:gd name="connsiteX7-45" fmla="*/ 1505519 w 1978606"/>
              <a:gd name="connsiteY7-46" fmla="*/ 2038402 h 3092264"/>
              <a:gd name="connsiteX8-47" fmla="*/ 1931721 w 1978606"/>
              <a:gd name="connsiteY8-48" fmla="*/ 2464003 h 3092264"/>
              <a:gd name="connsiteX9-49" fmla="*/ 1954153 w 1978606"/>
              <a:gd name="connsiteY9-50" fmla="*/ 2620803 h 3092264"/>
              <a:gd name="connsiteX10-51" fmla="*/ 1707404 w 1978606"/>
              <a:gd name="connsiteY10-52" fmla="*/ 3001603 h 3092264"/>
              <a:gd name="connsiteX11-53" fmla="*/ 1483087 w 1978606"/>
              <a:gd name="connsiteY11-54" fmla="*/ 3046403 h 3092264"/>
              <a:gd name="connsiteX12-55" fmla="*/ 2596 w 1978606"/>
              <a:gd name="connsiteY12-56" fmla="*/ 179200 h 3092264"/>
              <a:gd name="connsiteX13-57" fmla="*/ 159618 w 1978606"/>
              <a:gd name="connsiteY13-58" fmla="*/ 44800 h 3092264"/>
              <a:gd name="connsiteX14-59" fmla="*/ 608252 w 1978606"/>
              <a:gd name="connsiteY14-60" fmla="*/ 0 h 3092264"/>
              <a:gd name="connsiteX0-61" fmla="*/ 608252 w 1978606"/>
              <a:gd name="connsiteY0-62" fmla="*/ 0 h 3092264"/>
              <a:gd name="connsiteX1-63" fmla="*/ 720410 w 1978606"/>
              <a:gd name="connsiteY1-64" fmla="*/ 112000 h 3092264"/>
              <a:gd name="connsiteX2-65" fmla="*/ 877432 w 1978606"/>
              <a:gd name="connsiteY2-66" fmla="*/ 672000 h 3092264"/>
              <a:gd name="connsiteX3-67" fmla="*/ 832568 w 1978606"/>
              <a:gd name="connsiteY3-68" fmla="*/ 828801 h 3092264"/>
              <a:gd name="connsiteX4-69" fmla="*/ 563388 w 1978606"/>
              <a:gd name="connsiteY4-70" fmla="*/ 985601 h 3092264"/>
              <a:gd name="connsiteX5-71" fmla="*/ 1079317 w 1978606"/>
              <a:gd name="connsiteY5-72" fmla="*/ 2172802 h 3092264"/>
              <a:gd name="connsiteX6-73" fmla="*/ 1337349 w 1978606"/>
              <a:gd name="connsiteY6-74" fmla="*/ 2010428 h 3092264"/>
              <a:gd name="connsiteX7-75" fmla="*/ 1505519 w 1978606"/>
              <a:gd name="connsiteY7-76" fmla="*/ 2038402 h 3092264"/>
              <a:gd name="connsiteX8-77" fmla="*/ 1931721 w 1978606"/>
              <a:gd name="connsiteY8-78" fmla="*/ 2464003 h 3092264"/>
              <a:gd name="connsiteX9-79" fmla="*/ 1954153 w 1978606"/>
              <a:gd name="connsiteY9-80" fmla="*/ 2620803 h 3092264"/>
              <a:gd name="connsiteX10-81" fmla="*/ 1707404 w 1978606"/>
              <a:gd name="connsiteY10-82" fmla="*/ 3001603 h 3092264"/>
              <a:gd name="connsiteX11-83" fmla="*/ 1483087 w 1978606"/>
              <a:gd name="connsiteY11-84" fmla="*/ 3046403 h 3092264"/>
              <a:gd name="connsiteX12-85" fmla="*/ 2596 w 1978606"/>
              <a:gd name="connsiteY12-86" fmla="*/ 179200 h 3092264"/>
              <a:gd name="connsiteX13-87" fmla="*/ 159618 w 1978606"/>
              <a:gd name="connsiteY13-88" fmla="*/ 44800 h 3092264"/>
              <a:gd name="connsiteX14-89" fmla="*/ 608252 w 1978606"/>
              <a:gd name="connsiteY14-90" fmla="*/ 0 h 3092264"/>
              <a:gd name="connsiteX0-91" fmla="*/ 608252 w 1978606"/>
              <a:gd name="connsiteY0-92" fmla="*/ 0 h 3092264"/>
              <a:gd name="connsiteX1-93" fmla="*/ 720410 w 1978606"/>
              <a:gd name="connsiteY1-94" fmla="*/ 112000 h 3092264"/>
              <a:gd name="connsiteX2-95" fmla="*/ 877432 w 1978606"/>
              <a:gd name="connsiteY2-96" fmla="*/ 672000 h 3092264"/>
              <a:gd name="connsiteX3-97" fmla="*/ 832568 w 1978606"/>
              <a:gd name="connsiteY3-98" fmla="*/ 828801 h 3092264"/>
              <a:gd name="connsiteX4-99" fmla="*/ 563388 w 1978606"/>
              <a:gd name="connsiteY4-100" fmla="*/ 985601 h 3092264"/>
              <a:gd name="connsiteX5-101" fmla="*/ 1079317 w 1978606"/>
              <a:gd name="connsiteY5-102" fmla="*/ 2172802 h 3092264"/>
              <a:gd name="connsiteX6-103" fmla="*/ 1337349 w 1978606"/>
              <a:gd name="connsiteY6-104" fmla="*/ 2010428 h 3092264"/>
              <a:gd name="connsiteX7-105" fmla="*/ 1505519 w 1978606"/>
              <a:gd name="connsiteY7-106" fmla="*/ 2038402 h 3092264"/>
              <a:gd name="connsiteX8-107" fmla="*/ 1931721 w 1978606"/>
              <a:gd name="connsiteY8-108" fmla="*/ 2464003 h 3092264"/>
              <a:gd name="connsiteX9-109" fmla="*/ 1954153 w 1978606"/>
              <a:gd name="connsiteY9-110" fmla="*/ 2620803 h 3092264"/>
              <a:gd name="connsiteX10-111" fmla="*/ 1707404 w 1978606"/>
              <a:gd name="connsiteY10-112" fmla="*/ 3001603 h 3092264"/>
              <a:gd name="connsiteX11-113" fmla="*/ 1483087 w 1978606"/>
              <a:gd name="connsiteY11-114" fmla="*/ 3046403 h 3092264"/>
              <a:gd name="connsiteX12-115" fmla="*/ 2596 w 1978606"/>
              <a:gd name="connsiteY12-116" fmla="*/ 179200 h 3092264"/>
              <a:gd name="connsiteX13-117" fmla="*/ 159618 w 1978606"/>
              <a:gd name="connsiteY13-118" fmla="*/ 44800 h 3092264"/>
              <a:gd name="connsiteX14-119" fmla="*/ 608252 w 1978606"/>
              <a:gd name="connsiteY14-120" fmla="*/ 0 h 3092264"/>
              <a:gd name="connsiteX0-121" fmla="*/ 608252 w 1978606"/>
              <a:gd name="connsiteY0-122" fmla="*/ 0 h 3092264"/>
              <a:gd name="connsiteX1-123" fmla="*/ 720410 w 1978606"/>
              <a:gd name="connsiteY1-124" fmla="*/ 112000 h 3092264"/>
              <a:gd name="connsiteX2-125" fmla="*/ 877432 w 1978606"/>
              <a:gd name="connsiteY2-126" fmla="*/ 672000 h 3092264"/>
              <a:gd name="connsiteX3-127" fmla="*/ 832568 w 1978606"/>
              <a:gd name="connsiteY3-128" fmla="*/ 828801 h 3092264"/>
              <a:gd name="connsiteX4-129" fmla="*/ 563388 w 1978606"/>
              <a:gd name="connsiteY4-130" fmla="*/ 985601 h 3092264"/>
              <a:gd name="connsiteX5-131" fmla="*/ 1079317 w 1978606"/>
              <a:gd name="connsiteY5-132" fmla="*/ 2172802 h 3092264"/>
              <a:gd name="connsiteX6-133" fmla="*/ 1337349 w 1978606"/>
              <a:gd name="connsiteY6-134" fmla="*/ 2010428 h 3092264"/>
              <a:gd name="connsiteX7-135" fmla="*/ 1505519 w 1978606"/>
              <a:gd name="connsiteY7-136" fmla="*/ 2038402 h 3092264"/>
              <a:gd name="connsiteX8-137" fmla="*/ 1931721 w 1978606"/>
              <a:gd name="connsiteY8-138" fmla="*/ 2464003 h 3092264"/>
              <a:gd name="connsiteX9-139" fmla="*/ 1954153 w 1978606"/>
              <a:gd name="connsiteY9-140" fmla="*/ 2620803 h 3092264"/>
              <a:gd name="connsiteX10-141" fmla="*/ 1707404 w 1978606"/>
              <a:gd name="connsiteY10-142" fmla="*/ 3001603 h 3092264"/>
              <a:gd name="connsiteX11-143" fmla="*/ 1483087 w 1978606"/>
              <a:gd name="connsiteY11-144" fmla="*/ 3046403 h 3092264"/>
              <a:gd name="connsiteX12-145" fmla="*/ 2596 w 1978606"/>
              <a:gd name="connsiteY12-146" fmla="*/ 179200 h 3092264"/>
              <a:gd name="connsiteX13-147" fmla="*/ 159618 w 1978606"/>
              <a:gd name="connsiteY13-148" fmla="*/ 44800 h 3092264"/>
              <a:gd name="connsiteX14-149" fmla="*/ 608252 w 1978606"/>
              <a:gd name="connsiteY14-150" fmla="*/ 0 h 3092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2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5263" y="1327150"/>
            <a:ext cx="9331325" cy="5530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xmlns="" id="{D15E2708-318F-49A5-AB94-E04C9C53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4622800" cy="1104900"/>
          </a:xfrm>
        </p:spPr>
        <p:txBody>
          <a:bodyPr/>
          <a:lstStyle/>
          <a:p>
            <a:r>
              <a:rPr lang="zh-CN" altLang="en-US">
                <a:solidFill>
                  <a:srgbClr val="487360"/>
                </a:solidFill>
              </a:rPr>
              <a:t>原先一个库结构</a:t>
            </a:r>
          </a:p>
        </p:txBody>
      </p:sp>
      <p:pic>
        <p:nvPicPr>
          <p:cNvPr id="39939" name="图片 2">
            <a:extLst>
              <a:ext uri="{FF2B5EF4-FFF2-40B4-BE49-F238E27FC236}">
                <a16:creationId xmlns:a16="http://schemas.microsoft.com/office/drawing/2014/main" xmlns="" id="{D381060D-5DA0-46FF-8E73-76CEE976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738" y="1784350"/>
            <a:ext cx="51181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标题 1">
            <a:extLst>
              <a:ext uri="{FF2B5EF4-FFF2-40B4-BE49-F238E27FC236}">
                <a16:creationId xmlns:a16="http://schemas.microsoft.com/office/drawing/2014/main" xmlns="" id="{993FAD96-B073-4136-94B1-FB3FAF46EADA}"/>
              </a:ext>
            </a:extLst>
          </p:cNvPr>
          <p:cNvSpPr txBox="1">
            <a:spLocks/>
          </p:cNvSpPr>
          <p:nvPr/>
        </p:nvSpPr>
        <p:spPr bwMode="auto">
          <a:xfrm>
            <a:off x="6443663" y="365125"/>
            <a:ext cx="462438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487360"/>
                </a:solidFill>
              </a:rPr>
              <a:t>当前三个库结构</a:t>
            </a:r>
          </a:p>
        </p:txBody>
      </p:sp>
      <p:pic>
        <p:nvPicPr>
          <p:cNvPr id="39941" name="图片 4">
            <a:extLst>
              <a:ext uri="{FF2B5EF4-FFF2-40B4-BE49-F238E27FC236}">
                <a16:creationId xmlns:a16="http://schemas.microsoft.com/office/drawing/2014/main" xmlns="" id="{91F6A5B0-264D-4881-8E16-373AD00BF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3725" y="2074863"/>
            <a:ext cx="2667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图片 6">
            <a:extLst>
              <a:ext uri="{FF2B5EF4-FFF2-40B4-BE49-F238E27FC236}">
                <a16:creationId xmlns:a16="http://schemas.microsoft.com/office/drawing/2014/main" xmlns="" id="{911A3304-D075-4060-A299-4C6EA192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7288" y="3468688"/>
            <a:ext cx="28463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矩形 14">
            <a:extLst>
              <a:ext uri="{FF2B5EF4-FFF2-40B4-BE49-F238E27FC236}">
                <a16:creationId xmlns:a16="http://schemas.microsoft.com/office/drawing/2014/main" xmlns="" id="{7EE4E15A-3E2C-457B-986E-07C36306A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4905375"/>
            <a:ext cx="63992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487360"/>
                </a:solidFill>
              </a:rPr>
              <a:t>对应业务的库只保留需要的表，数据量减少，逻辑清晰，业务区分分明，整合容易</a:t>
            </a:r>
            <a:r>
              <a:rPr lang="zh-CN" altLang="en-US" dirty="0" smtClean="0">
                <a:solidFill>
                  <a:srgbClr val="487360"/>
                </a:solidFill>
              </a:rPr>
              <a:t>。</a:t>
            </a:r>
            <a:endParaRPr lang="zh-CN" altLang="en-US" dirty="0">
              <a:solidFill>
                <a:srgbClr val="487360"/>
              </a:solidFill>
            </a:endParaRPr>
          </a:p>
        </p:txBody>
      </p:sp>
      <p:pic>
        <p:nvPicPr>
          <p:cNvPr id="39944" name="图片 9" descr="111.png">
            <a:extLst>
              <a:ext uri="{FF2B5EF4-FFF2-40B4-BE49-F238E27FC236}">
                <a16:creationId xmlns:a16="http://schemas.microsoft.com/office/drawing/2014/main" xmlns="" id="{43A1A9EA-E0AA-4177-9B5E-61B5CB2D21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4275" y="1882775"/>
            <a:ext cx="275748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AB080F83-AF43-4EEE-855B-23510EA201FD}"/>
              </a:ext>
            </a:extLst>
          </p:cNvPr>
          <p:cNvCxnSpPr/>
          <p:nvPr/>
        </p:nvCxnSpPr>
        <p:spPr>
          <a:xfrm>
            <a:off x="5538788" y="219075"/>
            <a:ext cx="0" cy="642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5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">
            <a:extLst>
              <a:ext uri="{FF2B5EF4-FFF2-40B4-BE49-F238E27FC236}">
                <a16:creationId xmlns:a16="http://schemas.microsoft.com/office/drawing/2014/main" xmlns="" id="{E445C6D0-9E2D-414A-920F-1D0EC3A0D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1969" y="1754309"/>
            <a:ext cx="10315575" cy="1701067"/>
          </a:xfrm>
        </p:spPr>
        <p:txBody>
          <a:bodyPr/>
          <a:lstStyle/>
          <a:p>
            <a:r>
              <a:rPr lang="zh-CN" altLang="en-US" sz="3200" dirty="0">
                <a:solidFill>
                  <a:srgbClr val="487360"/>
                </a:solidFill>
              </a:rPr>
              <a:t>系统层面的“服务化”拆分操作，能够解决业务系统层面的耦合和性能瓶颈，有利于系统的扩展维护</a:t>
            </a:r>
            <a:r>
              <a:rPr lang="zh-CN" altLang="en-US" sz="3200" dirty="0" smtClean="0">
                <a:solidFill>
                  <a:srgbClr val="487360"/>
                </a:solidFill>
              </a:rPr>
              <a:t>。</a:t>
            </a:r>
            <a:r>
              <a:rPr lang="en-US" altLang="zh-CN" sz="3200" dirty="0" smtClean="0">
                <a:solidFill>
                  <a:srgbClr val="487360"/>
                </a:solidFill>
              </a:rPr>
              <a:t/>
            </a:r>
            <a:br>
              <a:rPr lang="en-US" altLang="zh-CN" sz="3200" dirty="0" smtClean="0">
                <a:solidFill>
                  <a:srgbClr val="487360"/>
                </a:solidFill>
              </a:rPr>
            </a:br>
            <a:r>
              <a:rPr lang="en-US" altLang="zh-CN" sz="3200" dirty="0" smtClean="0">
                <a:solidFill>
                  <a:srgbClr val="487360"/>
                </a:solidFill>
              </a:rPr>
              <a:t/>
            </a:r>
            <a:br>
              <a:rPr lang="en-US" altLang="zh-CN" sz="3200" dirty="0" smtClean="0">
                <a:solidFill>
                  <a:srgbClr val="487360"/>
                </a:solidFill>
              </a:rPr>
            </a:br>
            <a:r>
              <a:rPr lang="zh-CN" altLang="en-US" sz="3200" dirty="0" smtClean="0">
                <a:solidFill>
                  <a:srgbClr val="487360"/>
                </a:solidFill>
              </a:rPr>
              <a:t>而</a:t>
            </a:r>
            <a:r>
              <a:rPr lang="zh-CN" altLang="en-US" sz="3200" dirty="0">
                <a:solidFill>
                  <a:srgbClr val="487360"/>
                </a:solidFill>
              </a:rPr>
              <a:t>数据库层面的拆分，道理也是相通的。</a:t>
            </a:r>
          </a:p>
        </p:txBody>
      </p:sp>
      <p:sp>
        <p:nvSpPr>
          <p:cNvPr id="46083" name="标题 1">
            <a:extLst>
              <a:ext uri="{FF2B5EF4-FFF2-40B4-BE49-F238E27FC236}">
                <a16:creationId xmlns:a16="http://schemas.microsoft.com/office/drawing/2014/main" xmlns="" id="{619EA4BC-A427-4812-AA67-73B9ACE5881C}"/>
              </a:ext>
            </a:extLst>
          </p:cNvPr>
          <p:cNvSpPr txBox="1">
            <a:spLocks/>
          </p:cNvSpPr>
          <p:nvPr/>
        </p:nvSpPr>
        <p:spPr bwMode="auto">
          <a:xfrm>
            <a:off x="1122851" y="3871180"/>
            <a:ext cx="1031557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487360"/>
                </a:solidFill>
              </a:rPr>
              <a:t>对于</a:t>
            </a:r>
            <a:r>
              <a:rPr lang="zh-CN" altLang="en-US" sz="3200" dirty="0">
                <a:solidFill>
                  <a:srgbClr val="487360"/>
                </a:solidFill>
              </a:rPr>
              <a:t>单个服务器：</a:t>
            </a:r>
            <a:r>
              <a:rPr lang="zh-CN" altLang="zh-CN" sz="3200" dirty="0">
                <a:solidFill>
                  <a:srgbClr val="487360"/>
                </a:solidFill>
              </a:rPr>
              <a:t>减少外键约束</a:t>
            </a:r>
            <a:r>
              <a:rPr lang="zh-CN" altLang="en-US" sz="3200" dirty="0">
                <a:solidFill>
                  <a:srgbClr val="487360"/>
                </a:solidFill>
              </a:rPr>
              <a:t>，</a:t>
            </a:r>
            <a:r>
              <a:rPr lang="zh-CN" altLang="zh-CN" sz="3200" dirty="0">
                <a:solidFill>
                  <a:srgbClr val="487360"/>
                </a:solidFill>
              </a:rPr>
              <a:t>减少无关数据，</a:t>
            </a:r>
            <a:r>
              <a:rPr lang="zh-CN" altLang="en-US" sz="3200" dirty="0">
                <a:solidFill>
                  <a:srgbClr val="487360"/>
                </a:solidFill>
              </a:rPr>
              <a:t>业务专一化，避免不同业务争夺缓存，</a:t>
            </a:r>
            <a:r>
              <a:rPr lang="zh-CN" altLang="zh-CN" sz="3200" dirty="0">
                <a:solidFill>
                  <a:srgbClr val="487360"/>
                </a:solidFill>
              </a:rPr>
              <a:t>提高服务器承载力</a:t>
            </a:r>
            <a:r>
              <a:rPr lang="zh-CN" altLang="en-US" sz="3200" dirty="0" smtClean="0">
                <a:solidFill>
                  <a:srgbClr val="487360"/>
                </a:solidFill>
              </a:rPr>
              <a:t>。</a:t>
            </a:r>
            <a:endParaRPr lang="en-US" altLang="zh-CN" sz="3200" dirty="0" smtClean="0">
              <a:solidFill>
                <a:srgbClr val="48736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rgbClr val="48736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487360"/>
                </a:solidFill>
              </a:rPr>
              <a:t>对于游戏整体：根据</a:t>
            </a:r>
            <a:r>
              <a:rPr lang="en-US" altLang="zh-CN" sz="3200" dirty="0">
                <a:solidFill>
                  <a:srgbClr val="487360"/>
                </a:solidFill>
              </a:rPr>
              <a:t>workload</a:t>
            </a:r>
            <a:r>
              <a:rPr lang="zh-CN" altLang="en-US" sz="3200" dirty="0">
                <a:solidFill>
                  <a:srgbClr val="487360"/>
                </a:solidFill>
              </a:rPr>
              <a:t>和不同服务器性能统筹考虑获得最佳方案。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515" y="64183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487360"/>
                </a:solidFill>
              </a:rPr>
              <a:t>垂直分库优化逻辑</a:t>
            </a:r>
            <a:endParaRPr lang="zh-CN" altLang="en-US" sz="4000" dirty="0">
              <a:solidFill>
                <a:srgbClr val="4873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5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>
          <a:xfrm>
            <a:off x="3540125" y="2649538"/>
            <a:ext cx="8532813" cy="151765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kern="1200" dirty="0">
                <a:solidFill>
                  <a:srgbClr val="E79367"/>
                </a:solidFill>
                <a:latin typeface="+mj-lt"/>
                <a:ea typeface="+mj-ea"/>
                <a:cs typeface="+mj-cs"/>
              </a:rPr>
              <a:t>   Part </a:t>
            </a:r>
            <a:r>
              <a:rPr lang="en-US" altLang="zh-CN" b="1" kern="1200" dirty="0" smtClean="0">
                <a:solidFill>
                  <a:srgbClr val="E79367"/>
                </a:solidFill>
                <a:latin typeface="+mj-lt"/>
                <a:ea typeface="+mj-ea"/>
                <a:cs typeface="+mj-cs"/>
              </a:rPr>
              <a:t>IV</a:t>
            </a:r>
            <a:r>
              <a:rPr lang="en-US" altLang="zh-CN" b="1" kern="1200" dirty="0">
                <a:solidFill>
                  <a:srgbClr val="E79367"/>
                </a:solidFill>
                <a:latin typeface="+mj-lt"/>
                <a:ea typeface="+mj-ea"/>
                <a:cs typeface="+mj-cs"/>
              </a:rPr>
              <a:t>	    </a:t>
            </a:r>
            <a:r>
              <a:rPr lang="en-US" altLang="zh-CN" b="1" kern="1200" dirty="0" smtClean="0">
                <a:solidFill>
                  <a:srgbClr val="E79367"/>
                </a:solidFill>
                <a:latin typeface="+mj-lt"/>
                <a:ea typeface="+mj-ea"/>
                <a:cs typeface="+mj-cs"/>
              </a:rPr>
              <a:t>Conclusion</a:t>
            </a:r>
            <a:endParaRPr lang="zh-CN" altLang="en-US" b="1" kern="1200" dirty="0">
              <a:solidFill>
                <a:srgbClr val="E79367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xmlns="" id="{35907EF6-49F8-4BD8-A3F5-BA642925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87360"/>
                </a:solidFill>
              </a:rPr>
              <a:t>结果对比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1D612B13-10A7-4022-AC44-0F5FEE6FDB49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690688"/>
          <a:ext cx="8229601" cy="418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833">
                  <a:extLst>
                    <a:ext uri="{9D8B030D-6E8A-4147-A177-3AD203B41FA5}">
                      <a16:colId xmlns:a16="http://schemas.microsoft.com/office/drawing/2014/main" xmlns="" val="4280659659"/>
                    </a:ext>
                  </a:extLst>
                </a:gridCol>
                <a:gridCol w="1552833">
                  <a:extLst>
                    <a:ext uri="{9D8B030D-6E8A-4147-A177-3AD203B41FA5}">
                      <a16:colId xmlns:a16="http://schemas.microsoft.com/office/drawing/2014/main" xmlns="" val="2609618997"/>
                    </a:ext>
                  </a:extLst>
                </a:gridCol>
                <a:gridCol w="1681553">
                  <a:extLst>
                    <a:ext uri="{9D8B030D-6E8A-4147-A177-3AD203B41FA5}">
                      <a16:colId xmlns:a16="http://schemas.microsoft.com/office/drawing/2014/main" xmlns="" val="3865192847"/>
                    </a:ext>
                  </a:extLst>
                </a:gridCol>
                <a:gridCol w="1424111">
                  <a:extLst>
                    <a:ext uri="{9D8B030D-6E8A-4147-A177-3AD203B41FA5}">
                      <a16:colId xmlns:a16="http://schemas.microsoft.com/office/drawing/2014/main" xmlns="" val="3488256622"/>
                    </a:ext>
                  </a:extLst>
                </a:gridCol>
                <a:gridCol w="2018271">
                  <a:extLst>
                    <a:ext uri="{9D8B030D-6E8A-4147-A177-3AD203B41FA5}">
                      <a16:colId xmlns:a16="http://schemas.microsoft.com/office/drawing/2014/main" xmlns="" val="2747904464"/>
                    </a:ext>
                  </a:extLst>
                </a:gridCol>
              </a:tblGrid>
              <a:tr h="465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业务需求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阶段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Concurrency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Iteration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Average time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xmlns="" val="1412188275"/>
                  </a:ext>
                </a:extLst>
              </a:tr>
              <a:tr h="46513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查询历史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优化前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6.353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xmlns="" val="3453820468"/>
                  </a:ext>
                </a:extLst>
              </a:tr>
              <a:tr h="46513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优化后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0.018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xmlns="" val="3649619250"/>
                  </a:ext>
                </a:extLst>
              </a:tr>
              <a:tr h="46513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游戏匹配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优化前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31.832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xmlns="" val="3121481879"/>
                  </a:ext>
                </a:extLst>
              </a:tr>
              <a:tr h="46513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优化后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4.496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xmlns="" val="3740735796"/>
                  </a:ext>
                </a:extLst>
              </a:tr>
              <a:tr h="46513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计算胜率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优化前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1.065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xmlns="" val="877231539"/>
                  </a:ext>
                </a:extLst>
              </a:tr>
              <a:tr h="46513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优化后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0.015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xmlns="" val="2079712324"/>
                  </a:ext>
                </a:extLst>
              </a:tr>
              <a:tr h="46513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一月近况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优化前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31.95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xmlns="" val="609375814"/>
                  </a:ext>
                </a:extLst>
              </a:tr>
              <a:tr h="46513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优化后</a:t>
                      </a: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0.45</a:t>
                      </a:r>
                      <a:endParaRPr lang="zh-CN" altLang="en-US" sz="1800" dirty="0"/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xmlns="" val="398417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952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3"/>
          <p:cNvSpPr>
            <a:spLocks noGrp="1"/>
          </p:cNvSpPr>
          <p:nvPr>
            <p:ph type="title"/>
          </p:nvPr>
        </p:nvSpPr>
        <p:spPr>
          <a:xfrm>
            <a:off x="4657725" y="2933700"/>
            <a:ext cx="4948238" cy="1185863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kern="1200" dirty="0">
                <a:solidFill>
                  <a:srgbClr val="E79367"/>
                </a:solidFill>
                <a:latin typeface="+mj-lt"/>
                <a:ea typeface="+mj-ea"/>
                <a:cs typeface="+mj-cs"/>
              </a:rPr>
              <a:t>   Thank you!</a:t>
            </a:r>
            <a:endParaRPr lang="zh-CN" altLang="en-US" b="1" kern="1200" dirty="0">
              <a:solidFill>
                <a:srgbClr val="E79367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31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title"/>
          </p:nvPr>
        </p:nvSpPr>
        <p:spPr>
          <a:xfrm>
            <a:off x="3540125" y="2649538"/>
            <a:ext cx="8532813" cy="1517650"/>
          </a:xfrm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kern="1200" dirty="0">
                <a:solidFill>
                  <a:srgbClr val="E79367"/>
                </a:solidFill>
                <a:latin typeface="+mj-lt"/>
                <a:ea typeface="+mj-ea"/>
                <a:cs typeface="+mj-cs"/>
              </a:rPr>
              <a:t>   Part II	    Preparation</a:t>
            </a:r>
            <a:endParaRPr lang="zh-CN" altLang="en-US" b="1" kern="1200" dirty="0">
              <a:solidFill>
                <a:srgbClr val="E79367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数据生成</a:t>
            </a: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——Insert</a:t>
            </a:r>
          </a:p>
        </p:txBody>
      </p:sp>
      <p:sp>
        <p:nvSpPr>
          <p:cNvPr id="7176" name="矩形 10"/>
          <p:cNvSpPr/>
          <p:nvPr/>
        </p:nvSpPr>
        <p:spPr>
          <a:xfrm>
            <a:off x="838200" y="1906588"/>
            <a:ext cx="10848975" cy="3044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 (i &lt;= @userNum) 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set tusername = substring(MD5(RAND()),1,5);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set tpassword = substring(MD5(RAND()),1,6);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set temail = concat(tusername, '@', substring(MD5(RAND()),1,3), ".com");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set tphone = substring(cast(rand()*89999999999+10000000000 as char),1,11);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 into user values (i, tusername, tpassword, temail, tphone);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set i = i + 1;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end while;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矩形 10"/>
          <p:cNvSpPr/>
          <p:nvPr/>
        </p:nvSpPr>
        <p:spPr>
          <a:xfrm>
            <a:off x="838200" y="2505075"/>
            <a:ext cx="11163300" cy="3414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i in range(start_id, start_id+num):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username = random_str(10)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nickname = random_str(6)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password = random_str(6)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email = random_str(10)+"@qq.com"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phone = random_num(11)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writer_user.writerow([i, username, password, email, phone])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writer_player.writerow([i, nickname, random.randint(1, 25), random.randint(0,500), random.randint(-10, 10)])</a:t>
            </a:r>
          </a:p>
        </p:txBody>
      </p:sp>
      <p:sp>
        <p:nvSpPr>
          <p:cNvPr id="15363" name="矩形 10"/>
          <p:cNvSpPr/>
          <p:nvPr/>
        </p:nvSpPr>
        <p:spPr>
          <a:xfrm>
            <a:off x="838200" y="1690688"/>
            <a:ext cx="833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487360"/>
                </a:solidFill>
                <a:latin typeface="Calibri" panose="020F0502020204030204" pitchFamily="34" charset="0"/>
              </a:rPr>
              <a:t>- Python</a:t>
            </a:r>
            <a:r>
              <a:rPr lang="zh-CN" altLang="en-US" sz="2800" dirty="0">
                <a:solidFill>
                  <a:srgbClr val="487360"/>
                </a:solidFill>
                <a:latin typeface="Calibri" panose="020F0502020204030204" pitchFamily="34" charset="0"/>
              </a:rPr>
              <a:t>脚本生成随机数据，注意满足外键约束</a:t>
            </a:r>
          </a:p>
        </p:txBody>
      </p:sp>
      <p:sp>
        <p:nvSpPr>
          <p:cNvPr id="10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8450" cy="1325563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数据生成</a:t>
            </a: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import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873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8450" cy="1325563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数据生成</a:t>
            </a: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import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873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7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8308975" cy="473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数据生成</a:t>
            </a: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——</a:t>
            </a: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48736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Load data infile</a:t>
            </a:r>
            <a:endParaRPr kumimoji="0" lang="en-US" altLang="zh-CN" sz="4400" b="0" i="0" u="none" strike="noStrike" kern="1200" cap="all" spc="0" normalizeH="0" baseline="0" noProof="0" dirty="0">
              <a:ln>
                <a:noFill/>
              </a:ln>
              <a:solidFill>
                <a:srgbClr val="4873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6" name="矩形 10"/>
          <p:cNvSpPr/>
          <p:nvPr/>
        </p:nvSpPr>
        <p:spPr>
          <a:xfrm>
            <a:off x="838200" y="2644775"/>
            <a:ext cx="91821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INFILE 'F:\\mysql_file\\data_10000\\card.csv'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INTO TABLE card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solidFill>
                  <a:srgbClr val="4873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fields terminated by','optionally enclosed by '"' escaped by '"';</a:t>
            </a:r>
          </a:p>
        </p:txBody>
      </p:sp>
      <p:sp>
        <p:nvSpPr>
          <p:cNvPr id="17412" name="矩形 10"/>
          <p:cNvSpPr/>
          <p:nvPr/>
        </p:nvSpPr>
        <p:spPr>
          <a:xfrm>
            <a:off x="838200" y="1690688"/>
            <a:ext cx="8331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487360"/>
                </a:solidFill>
                <a:latin typeface="Calibri" panose="020F0502020204030204" pitchFamily="34" charset="0"/>
              </a:rPr>
              <a:t>- </a:t>
            </a:r>
            <a:r>
              <a:rPr lang="zh-CN" altLang="en-US" sz="2800" dirty="0">
                <a:solidFill>
                  <a:srgbClr val="487360"/>
                </a:solidFill>
                <a:latin typeface="Calibri" panose="020F0502020204030204" pitchFamily="34" charset="0"/>
              </a:rPr>
              <a:t>在</a:t>
            </a:r>
            <a:r>
              <a:rPr lang="en-US" altLang="zh-CN" sz="2800" dirty="0">
                <a:solidFill>
                  <a:srgbClr val="487360"/>
                </a:solidFill>
                <a:latin typeface="Calibri" panose="020F0502020204030204" pitchFamily="34" charset="0"/>
              </a:rPr>
              <a:t>MYSQL</a:t>
            </a:r>
            <a:r>
              <a:rPr lang="zh-CN" altLang="en-US" sz="2800" dirty="0">
                <a:solidFill>
                  <a:srgbClr val="487360"/>
                </a:solidFill>
                <a:latin typeface="Calibri" panose="020F0502020204030204" pitchFamily="34" charset="0"/>
              </a:rPr>
              <a:t>中使用</a:t>
            </a:r>
            <a:r>
              <a:rPr lang="en-US" altLang="zh-CN" sz="2800" dirty="0">
                <a:solidFill>
                  <a:srgbClr val="487360"/>
                </a:solidFill>
                <a:latin typeface="Calibri" panose="020F0502020204030204" pitchFamily="34" charset="0"/>
              </a:rPr>
              <a:t>LOAD DATA INFILE</a:t>
            </a:r>
            <a:r>
              <a:rPr lang="zh-CN" altLang="en-US" sz="2800" dirty="0">
                <a:solidFill>
                  <a:srgbClr val="487360"/>
                </a:solidFill>
                <a:latin typeface="Calibri" panose="020F0502020204030204" pitchFamily="34" charset="0"/>
              </a:rPr>
              <a:t>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1305</Words>
  <Application>Microsoft Office PowerPoint</Application>
  <PresentationFormat>自定义</PresentationFormat>
  <Paragraphs>264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47" baseType="lpstr">
      <vt:lpstr>Office 主题</vt:lpstr>
      <vt:lpstr>1_Office 主题</vt:lpstr>
      <vt:lpstr>2_Office 主题</vt:lpstr>
      <vt:lpstr>  数据库设计优化</vt:lpstr>
      <vt:lpstr>Content</vt:lpstr>
      <vt:lpstr>Part I  Review</vt:lpstr>
      <vt:lpstr>优化前CDM</vt:lpstr>
      <vt:lpstr>   Part II     Preparation</vt:lpstr>
      <vt:lpstr>数据生成——Insert</vt:lpstr>
      <vt:lpstr>数据生成——Data import</vt:lpstr>
      <vt:lpstr>数据生成——Data import</vt:lpstr>
      <vt:lpstr>数据生成——Load data infile</vt:lpstr>
      <vt:lpstr>工具——explain</vt:lpstr>
      <vt:lpstr>工具——mysqlslap</vt:lpstr>
      <vt:lpstr>   Part III     Optimization</vt:lpstr>
      <vt:lpstr>Overview</vt:lpstr>
      <vt:lpstr>子查询优化</vt:lpstr>
      <vt:lpstr>索引优化</vt:lpstr>
      <vt:lpstr>存储引擎调研</vt:lpstr>
      <vt:lpstr>存储引擎调研</vt:lpstr>
      <vt:lpstr>存储引擎调研</vt:lpstr>
      <vt:lpstr>存储引擎调研</vt:lpstr>
      <vt:lpstr>存储引擎调研</vt:lpstr>
      <vt:lpstr>数据库参数调优</vt:lpstr>
      <vt:lpstr>查询缓存大小</vt:lpstr>
      <vt:lpstr>脏页比设置</vt:lpstr>
      <vt:lpstr>自动提交设置</vt:lpstr>
      <vt:lpstr>自动提交设置</vt:lpstr>
      <vt:lpstr>外键约束优化</vt:lpstr>
      <vt:lpstr>外键约束优化</vt:lpstr>
      <vt:lpstr>临时表、游标优化</vt:lpstr>
      <vt:lpstr>临时表、游标优化</vt:lpstr>
      <vt:lpstr>临时表、游标优化</vt:lpstr>
      <vt:lpstr>临时表、游标优化</vt:lpstr>
      <vt:lpstr>分表分库</vt:lpstr>
      <vt:lpstr>垂直分库</vt:lpstr>
      <vt:lpstr>优化实践：以购买卡包操作和查看历史记录为例 测试环境：阿里云服务器和windows (两台服务器，一台性能好，一台性能差)  数据量：Player: 百万级   Battle:百万级      Card: 千级         Collect: 亿级       Compose: 亿级          </vt:lpstr>
      <vt:lpstr>阿里云：</vt:lpstr>
      <vt:lpstr>考察业务能力</vt:lpstr>
      <vt:lpstr>考察业务能力</vt:lpstr>
      <vt:lpstr>各取其优</vt:lpstr>
      <vt:lpstr>幻灯片 39</vt:lpstr>
      <vt:lpstr>原先一个库结构</vt:lpstr>
      <vt:lpstr>系统层面的“服务化”拆分操作，能够解决业务系统层面的耦合和性能瓶颈，有利于系统的扩展维护。  而数据库层面的拆分，道理也是相通的。</vt:lpstr>
      <vt:lpstr>   Part IV     Conclusion</vt:lpstr>
      <vt:lpstr>结果对比</vt:lpstr>
      <vt:lpstr> 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2 0 1 5</dc:title>
  <dc:creator>AnnJo</dc:creator>
  <cp:lastModifiedBy>qe</cp:lastModifiedBy>
  <cp:revision>73</cp:revision>
  <dcterms:created xsi:type="dcterms:W3CDTF">2014-11-06T02:24:32Z</dcterms:created>
  <dcterms:modified xsi:type="dcterms:W3CDTF">2019-06-06T08:18:09Z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