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6" r:id="rId5"/>
    <p:sldId id="274" r:id="rId6"/>
    <p:sldId id="275" r:id="rId7"/>
    <p:sldId id="259" r:id="rId8"/>
    <p:sldId id="277" r:id="rId9"/>
    <p:sldId id="269" r:id="rId10"/>
    <p:sldId id="278" r:id="rId11"/>
    <p:sldId id="270" r:id="rId12"/>
    <p:sldId id="279" r:id="rId13"/>
    <p:sldId id="266" r:id="rId14"/>
    <p:sldId id="261" r:id="rId15"/>
    <p:sldId id="260" r:id="rId16"/>
    <p:sldId id="262" r:id="rId17"/>
    <p:sldId id="263" r:id="rId18"/>
    <p:sldId id="264" r:id="rId19"/>
    <p:sldId id="273" r:id="rId20"/>
    <p:sldId id="265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D0FE-1511-4E02-ADB2-FB961A21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64AD-2B62-4217-9683-16FF0460B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D523-C077-4077-B4DD-F6592D79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DED3-46BB-4374-9C09-A7D43A59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A186-ADA8-4FEB-8E5F-AB9E1C54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20A-9FA4-428B-9834-EA955C13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7179-9B23-4E1C-9DBD-9B74BA5C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05E6-C159-43DA-81F2-AF881A7E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6331-B8E2-4FAD-BFDC-6A7FCF6F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4EB9-D373-4EDA-8E4D-82BB4100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BC141-327A-4680-B1C6-2443C90F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2491-F9C6-440E-BE8A-F0444777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7F07-6CB3-4C29-934A-C3D79F3D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3FA4-2A62-4A17-9E46-D6E02AA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21A2-DCC7-4E94-B166-9E022330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0E89-1643-4E29-9ADF-2ED077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D011-E24F-43F5-9F46-F69B0C9A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38EE-FAAF-4BAC-881E-31DA00EA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A1E6-FACE-4A75-A015-1F910448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29E5-24B4-4E2F-A1E0-9BFAD551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281-3F20-4154-B884-0B8977C0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A06A-CBD3-44D8-BE2E-3156B7B9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F523-5DD5-4A0F-8D9E-08CB650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A3F2-1A31-4A37-8C41-D8A07AA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5320-E099-4B7F-BB6D-04E3D8A3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A2BA-DBE5-42D3-B2F1-01A200EF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62E6-E16F-45CE-89BC-D0EECB17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3BD2D-30BE-4017-B1C8-BABCC2F5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DC18-E9E9-441D-9DC8-D13049B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9BCF-7BF4-4EAF-82DA-BFE5C292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9741-38C9-4F96-813E-D4566064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AA81-1706-4992-A247-8D8EA4B2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26D3-EF10-4C3E-A406-F9A045F1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CFCA-C408-4116-9F98-DAA59A97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6A18B-962F-46A5-883C-792F99EA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5540A-EE65-4367-9D14-962E0996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2AD07-F73D-46B3-96B0-7875D6E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2FEC8-196C-4F8A-BEEB-0DC2B66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A0CE8-7FC4-448E-A490-1529F75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A6C-08D8-4AAC-BCD5-435F5CC5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DBFB-30A7-4BAD-84C2-453B6ECE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125E-492F-4AD1-B66E-A2E9641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098FE-73CD-423C-951F-9E071EEA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2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B85ED-856B-4D88-AD96-180C938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BDB7-2AF3-400D-8DC0-1362BF43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DD26-B9B1-4D97-8B9F-196C251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D0C-7558-4AF2-9DEA-3B8DDAC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7C7B-D148-4AC7-BF9E-51E18DFA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E4DD-096D-44AF-B1F4-1E6ED9CA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E3AD-1C6C-462A-8BC0-7A610C8D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7E61-FE48-47C7-87E3-848D21FB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85EB-35DB-45F4-9343-BD50353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33D-F1EF-4AD8-A56D-7BB1E144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A402-18E7-4C26-AFF9-DAC479B9E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BE01-4C25-4917-81F0-B1C3838E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9FBC-50AE-4C64-ADB5-B89978D6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5A8D-5F60-423A-83CB-BA9830CD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4663-7123-4EF0-944C-8CB47E45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4D17-1EEE-43DF-B579-9266E27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E281-FB28-4F10-9F54-50BFC447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9BF1-554F-44A4-B213-12D9FB19D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353D-672C-4FCB-A744-72EF0AB8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1921-0FF0-4138-AE9E-A82008E9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A1CFD-8CAE-4610-887D-6D12AE8AE23C}"/>
              </a:ext>
            </a:extLst>
          </p:cNvPr>
          <p:cNvSpPr txBox="1"/>
          <p:nvPr/>
        </p:nvSpPr>
        <p:spPr>
          <a:xfrm>
            <a:off x="478302" y="520750"/>
            <a:ext cx="1115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 ANALYSIS OF CONSUMER SPENDING ON ENTERTAINMENT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F1D22-2A39-42B9-89AA-F370B2F9A32C}"/>
              </a:ext>
            </a:extLst>
          </p:cNvPr>
          <p:cNvSpPr txBox="1"/>
          <p:nvPr/>
        </p:nvSpPr>
        <p:spPr>
          <a:xfrm>
            <a:off x="1861930" y="2720667"/>
            <a:ext cx="8772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Presented By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Jocelyn Allen </a:t>
            </a:r>
          </a:p>
          <a:p>
            <a:pPr lvl="0"/>
            <a:r>
              <a:rPr lang="en-US" sz="2800" dirty="0"/>
              <a:t>Kathleen Fox </a:t>
            </a:r>
          </a:p>
          <a:p>
            <a:pPr lvl="0"/>
            <a:r>
              <a:rPr lang="en-US" sz="2800" dirty="0"/>
              <a:t>Kyle Lee </a:t>
            </a:r>
          </a:p>
          <a:p>
            <a:pPr lvl="0"/>
            <a:r>
              <a:rPr lang="en-US" sz="2800" dirty="0"/>
              <a:t>Mohammad Ronosentono </a:t>
            </a:r>
          </a:p>
        </p:txBody>
      </p:sp>
    </p:spTree>
    <p:extLst>
      <p:ext uri="{BB962C8B-B14F-4D97-AF65-F5344CB8AC3E}">
        <p14:creationId xmlns:p14="http://schemas.microsoft.com/office/powerpoint/2010/main" val="41202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C92C5-FE94-4056-84F2-D7FC0B74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75" y="1052712"/>
            <a:ext cx="6949093" cy="55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 (Comparison)</a:t>
            </a:r>
          </a:p>
        </p:txBody>
      </p:sp>
    </p:spTree>
    <p:extLst>
      <p:ext uri="{BB962C8B-B14F-4D97-AF65-F5344CB8AC3E}">
        <p14:creationId xmlns:p14="http://schemas.microsoft.com/office/powerpoint/2010/main" val="110900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6" y="998269"/>
            <a:ext cx="11283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7058B-748C-4C97-974C-5ED76C793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7"/>
          <a:stretch/>
        </p:blipFill>
        <p:spPr>
          <a:xfrm>
            <a:off x="2420809" y="2157562"/>
            <a:ext cx="5898237" cy="434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9155078" y="2132263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</a:t>
            </a:r>
          </a:p>
        </p:txBody>
      </p:sp>
    </p:spTree>
    <p:extLst>
      <p:ext uri="{BB962C8B-B14F-4D97-AF65-F5344CB8AC3E}">
        <p14:creationId xmlns:p14="http://schemas.microsoft.com/office/powerpoint/2010/main" val="35162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C6519-403B-4C64-872F-89EB0784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32" y="1174287"/>
            <a:ext cx="6695780" cy="5277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308679" y="1809097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8674311" y="1149289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 (Comparison)</a:t>
            </a:r>
          </a:p>
        </p:txBody>
      </p:sp>
    </p:spTree>
    <p:extLst>
      <p:ext uri="{BB962C8B-B14F-4D97-AF65-F5344CB8AC3E}">
        <p14:creationId xmlns:p14="http://schemas.microsoft.com/office/powerpoint/2010/main" val="148326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0A61AB0-C70E-49F1-8691-F39E237DAE25}"/>
              </a:ext>
            </a:extLst>
          </p:cNvPr>
          <p:cNvSpPr/>
          <p:nvPr/>
        </p:nvSpPr>
        <p:spPr>
          <a:xfrm rot="956711" flipH="1">
            <a:off x="5584715" y="1092988"/>
            <a:ext cx="2329103" cy="227027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played song on the radio in 2017?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ED1C786-F3D6-454A-B8CE-1097AA953659}"/>
              </a:ext>
            </a:extLst>
          </p:cNvPr>
          <p:cNvSpPr/>
          <p:nvPr/>
        </p:nvSpPr>
        <p:spPr>
          <a:xfrm rot="3103300" flipH="1">
            <a:off x="7485230" y="1329034"/>
            <a:ext cx="2543931" cy="255553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watched TV series in 2017?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4235ED2-A67F-4A8C-AC2F-717AE3A8BFC3}"/>
              </a:ext>
            </a:extLst>
          </p:cNvPr>
          <p:cNvSpPr/>
          <p:nvPr/>
        </p:nvSpPr>
        <p:spPr>
          <a:xfrm rot="20045089" flipH="1">
            <a:off x="3235241" y="1327288"/>
            <a:ext cx="2464614" cy="232855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top grossing movie in 2017?</a:t>
            </a:r>
          </a:p>
        </p:txBody>
      </p:sp>
      <p:pic>
        <p:nvPicPr>
          <p:cNvPr id="2052" name="Picture 4" descr="Image result for ed sheeran shape of you">
            <a:extLst>
              <a:ext uri="{FF2B5EF4-FFF2-40B4-BE49-F238E27FC236}">
                <a16:creationId xmlns:a16="http://schemas.microsoft.com/office/drawing/2014/main" id="{BC57E6CA-D6B3-4CF2-A9A2-B9102A8C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3072594"/>
            <a:ext cx="2478873" cy="14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35FEC1-079E-481A-A093-BC3436D6B70C}"/>
              </a:ext>
            </a:extLst>
          </p:cNvPr>
          <p:cNvSpPr txBox="1"/>
          <p:nvPr/>
        </p:nvSpPr>
        <p:spPr>
          <a:xfrm>
            <a:off x="0" y="38085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 2017 ENTERTAINMENT FACTS</a:t>
            </a:r>
          </a:p>
        </p:txBody>
      </p:sp>
      <p:pic>
        <p:nvPicPr>
          <p:cNvPr id="14" name="Picture 8" descr="Related image">
            <a:extLst>
              <a:ext uri="{FF2B5EF4-FFF2-40B4-BE49-F238E27FC236}">
                <a16:creationId xmlns:a16="http://schemas.microsoft.com/office/drawing/2014/main" id="{8C889F14-7B08-4F9F-BB54-43903CD4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0" y="3072594"/>
            <a:ext cx="3696481" cy="36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R WARS LAST JEDI">
            <a:extLst>
              <a:ext uri="{FF2B5EF4-FFF2-40B4-BE49-F238E27FC236}">
                <a16:creationId xmlns:a16="http://schemas.microsoft.com/office/drawing/2014/main" id="{634FB8B4-D454-453A-9FDE-56F77827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1330279"/>
            <a:ext cx="2478873" cy="1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ig bang theory">
            <a:extLst>
              <a:ext uri="{FF2B5EF4-FFF2-40B4-BE49-F238E27FC236}">
                <a16:creationId xmlns:a16="http://schemas.microsoft.com/office/drawing/2014/main" id="{2BC73D66-0C19-474A-8854-135AD4E4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465142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101477"/>
            <a:ext cx="11310423" cy="90739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age?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4FCCC-527A-40BC-A025-A37F38499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-490" r="13307" b="12026"/>
          <a:stretch/>
        </p:blipFill>
        <p:spPr>
          <a:xfrm>
            <a:off x="6555545" y="1906263"/>
            <a:ext cx="4174534" cy="323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E6485-C178-4E3C-888C-D735D655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12" y="2057635"/>
            <a:ext cx="5947751" cy="4259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CEA7A-FC90-4F9C-B4CC-DEA06B2A70D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56794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3" y="1143635"/>
            <a:ext cx="11223520" cy="81718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age group?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222D-5F54-4D3B-B8D3-7C989A88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928" r="9253" b="928"/>
          <a:stretch/>
        </p:blipFill>
        <p:spPr>
          <a:xfrm>
            <a:off x="2067951" y="1552228"/>
            <a:ext cx="6639951" cy="4764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2DB8A-DD3B-4EBC-9B3D-30289C98C5D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246061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077877"/>
            <a:ext cx="11121401" cy="73278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race?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2AB97-6168-4B6E-8BC7-00975018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60"/>
          <a:stretch/>
        </p:blipFill>
        <p:spPr>
          <a:xfrm>
            <a:off x="2456122" y="1569912"/>
            <a:ext cx="9262267" cy="539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21C83-2D06-4E6A-85DA-8170DF91E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9" t="9228" b="57628"/>
          <a:stretch/>
        </p:blipFill>
        <p:spPr>
          <a:xfrm>
            <a:off x="5135644" y="2327860"/>
            <a:ext cx="2331174" cy="1683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25520-4168-4BCB-BE27-289D2BB4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8142" r="33726" b="755"/>
          <a:stretch/>
        </p:blipFill>
        <p:spPr>
          <a:xfrm>
            <a:off x="594751" y="2327860"/>
            <a:ext cx="4540893" cy="4123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CC784-757A-461F-9317-2C5ADA826F8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00254-FA1C-48D1-8942-3FFC58C6A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4" r="32124" b="-738"/>
          <a:stretch/>
        </p:blipFill>
        <p:spPr>
          <a:xfrm>
            <a:off x="7270423" y="2397303"/>
            <a:ext cx="4447966" cy="39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253331"/>
            <a:ext cx="11296356" cy="57546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race?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A7021-FEAD-4CB3-B73A-FC89C22A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1828800"/>
            <a:ext cx="6874453" cy="458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111A2-D7AE-4EF4-A151-BD5FAA6D343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</p:spTree>
    <p:extLst>
      <p:ext uri="{BB962C8B-B14F-4D97-AF65-F5344CB8AC3E}">
        <p14:creationId xmlns:p14="http://schemas.microsoft.com/office/powerpoint/2010/main" val="266743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2" y="1045161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expenditures by region?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D57600-9DA7-4B53-9EE2-9E82E739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4" y="1981906"/>
            <a:ext cx="7655170" cy="44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1176905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region has the highest consumer expenditure for entertainment?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06A220-8CAE-436F-8489-CD3EE7C1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21" y="2008985"/>
            <a:ext cx="6119446" cy="43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llet full of money">
            <a:extLst>
              <a:ext uri="{FF2B5EF4-FFF2-40B4-BE49-F238E27FC236}">
                <a16:creationId xmlns:a16="http://schemas.microsoft.com/office/drawing/2014/main" id="{C0195593-5E51-4AC6-AC93-2B51F6BA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505" y="43678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8A5D6-DD1E-4AFB-BD68-6604417006D4}"/>
              </a:ext>
            </a:extLst>
          </p:cNvPr>
          <p:cNvSpPr txBox="1"/>
          <p:nvPr/>
        </p:nvSpPr>
        <p:spPr>
          <a:xfrm>
            <a:off x="435560" y="43634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1AFFF-7CFA-4A09-B9AB-B6FB00AE0B1A}"/>
              </a:ext>
            </a:extLst>
          </p:cNvPr>
          <p:cNvSpPr txBox="1"/>
          <p:nvPr/>
        </p:nvSpPr>
        <p:spPr>
          <a:xfrm>
            <a:off x="1841999" y="1082675"/>
            <a:ext cx="8507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API to retrieve data and create analysis from the Bureau of Labor Statistics (BLS) 2017 Consumer Expenditure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About the Consumer Expenditure Survey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Nationwide Household Survey conducted by BLS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Conducted to determine how Americans spend their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Consists of estimates from two separate surveys:  An Interview and Diary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survey of a period of 3 months or longer spent on various frequently purchased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 broken into five categories:  Pets,                Toys, TV and Audio, Fees and Admissions, and                  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061191"/>
            <a:ext cx="11254154" cy="646331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en-US" dirty="0"/>
              <a:t>What is </a:t>
            </a:r>
            <a:r>
              <a:rPr lang="en-US" sz="2400" dirty="0"/>
              <a:t>the</a:t>
            </a:r>
            <a:r>
              <a:rPr lang="en-US" dirty="0"/>
              <a:t> % of average total expenditure spent on entertainment by region?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666D-83CD-4CB9-A2E8-F7A70ABBFC6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F86C44-A419-423A-8D1A-9528C942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9" y="1716001"/>
            <a:ext cx="5786291" cy="47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1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1177D-66F8-45C3-BDF6-E849BD7A06E1}"/>
              </a:ext>
            </a:extLst>
          </p:cNvPr>
          <p:cNvSpPr txBox="1"/>
          <p:nvPr/>
        </p:nvSpPr>
        <p:spPr>
          <a:xfrm>
            <a:off x="464235" y="547283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189AA-49DD-4B79-964D-B8232E1E7530}"/>
              </a:ext>
            </a:extLst>
          </p:cNvPr>
          <p:cNvSpPr txBox="1"/>
          <p:nvPr/>
        </p:nvSpPr>
        <p:spPr>
          <a:xfrm>
            <a:off x="371469" y="1193614"/>
            <a:ext cx="112447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both saw sharp increases in entertainment spending from 2016 to 2017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Black/African American and Asians saw increases in entertainment spending from 2016-2017 while White remained relatively flat.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All four geographical regions saw increases in entertainment spending from 2016-2017.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have near identical spending habits.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65 to 74 year olds spend the most percent of their total expenditure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Asians spent the largest percent of their entertainment expenditures on fees and admissions.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White people spent the highest percentage of total expenditures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West Region spent the most money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Midwest Region spent the largest amount of their total expenditures on                 on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95801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5332B-C797-48FE-AA7D-060728DEC654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AREAS FOR FURTHER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9075F-88F4-4348-A31C-AC7F911C57C4}"/>
              </a:ext>
            </a:extLst>
          </p:cNvPr>
          <p:cNvSpPr/>
          <p:nvPr/>
        </p:nvSpPr>
        <p:spPr>
          <a:xfrm>
            <a:off x="914400" y="1364974"/>
            <a:ext cx="94885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does the US entertainment industry compares to the worldwide entertainment industry when looking at demographics?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Looking at consumer spending overall, not limit it to the entertainment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Factors contributing to spending </a:t>
            </a:r>
            <a:r>
              <a:rPr lang="en-US" sz="2400"/>
              <a:t>per category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8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8B1DA-6F55-45EE-BC5B-717EA3185E0C}"/>
              </a:ext>
            </a:extLst>
          </p:cNvPr>
          <p:cNvSpPr txBox="1"/>
          <p:nvPr/>
        </p:nvSpPr>
        <p:spPr>
          <a:xfrm>
            <a:off x="475957" y="408208"/>
            <a:ext cx="112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CA410-6FFD-4400-9951-F381C5B9FA70}"/>
              </a:ext>
            </a:extLst>
          </p:cNvPr>
          <p:cNvSpPr txBox="1"/>
          <p:nvPr/>
        </p:nvSpPr>
        <p:spPr>
          <a:xfrm>
            <a:off x="1195754" y="1054539"/>
            <a:ext cx="10255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What are the trends from 2013-2017 for the overall entertainment category in total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endParaRPr lang="en-US" sz="2200" dirty="0"/>
          </a:p>
          <a:p>
            <a:pPr lvl="0"/>
            <a:r>
              <a:rPr lang="en-US" sz="2200" dirty="0"/>
              <a:t>Which entertainment subcategories have the highest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r>
              <a:rPr lang="en-US" sz="2200" dirty="0"/>
              <a:t> </a:t>
            </a:r>
          </a:p>
          <a:p>
            <a:pPr lvl="0"/>
            <a:r>
              <a:rPr lang="en-US" sz="2200" dirty="0"/>
              <a:t>What is the % of average total expenditure spent on entertainment? 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</p:txBody>
      </p:sp>
    </p:spTree>
    <p:extLst>
      <p:ext uri="{BB962C8B-B14F-4D97-AF65-F5344CB8AC3E}">
        <p14:creationId xmlns:p14="http://schemas.microsoft.com/office/powerpoint/2010/main" val="267570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FB4556-EF6D-4C75-A713-4A3CA4F77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2" y="1447444"/>
            <a:ext cx="8126692" cy="39631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BFAD4-B566-4B55-A714-CB1D40A4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55893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DCE1C-0583-485E-B281-27D614F1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5231"/>
            <a:ext cx="6260184" cy="5542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1A19D9-21CB-4860-BF98-0C895AF1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49C51-1DD9-41D2-9C77-ED61A47BE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57"/>
          <a:stretch/>
        </p:blipFill>
        <p:spPr>
          <a:xfrm>
            <a:off x="5599522" y="1236881"/>
            <a:ext cx="5109592" cy="51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98D-0FD9-47A0-9E92-74FC891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D576B-2AED-4B07-A622-179F577E6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2811"/>
            <a:ext cx="5997395" cy="50900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73446-555B-47D5-8679-D772500C8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97" y="2055043"/>
            <a:ext cx="5796330" cy="44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B4F3E-4A70-4EBE-85B0-3EC89AA8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5"/>
          <a:stretch/>
        </p:blipFill>
        <p:spPr>
          <a:xfrm>
            <a:off x="2299252" y="2059260"/>
            <a:ext cx="5792731" cy="4314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4" y="1153631"/>
            <a:ext cx="11254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405719" y="2085547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E8AF83-8B12-40F0-97A1-1007F75C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4619"/>
            <a:ext cx="7170754" cy="5615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 (Comparison)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866619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283172" y="1230759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3E6D6-A0A0-4381-9F73-7BDA923E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5"/>
          <a:stretch/>
        </p:blipFill>
        <p:spPr>
          <a:xfrm>
            <a:off x="2299252" y="2114370"/>
            <a:ext cx="5768571" cy="4320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43949" y="982009"/>
            <a:ext cx="11326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</a:t>
            </a:r>
          </a:p>
        </p:txBody>
      </p:sp>
    </p:spTree>
    <p:extLst>
      <p:ext uri="{BB962C8B-B14F-4D97-AF65-F5344CB8AC3E}">
        <p14:creationId xmlns:p14="http://schemas.microsoft.com/office/powerpoint/2010/main" val="136593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Exploration</vt:lpstr>
      <vt:lpstr>Data Exploration (Cont.) </vt:lpstr>
      <vt:lpstr>Data Exploration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</dc:creator>
  <cp:lastModifiedBy>Mosal Ronosentono</cp:lastModifiedBy>
  <cp:revision>67</cp:revision>
  <dcterms:created xsi:type="dcterms:W3CDTF">2018-10-11T23:37:43Z</dcterms:created>
  <dcterms:modified xsi:type="dcterms:W3CDTF">2018-10-13T16:38:05Z</dcterms:modified>
</cp:coreProperties>
</file>