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83" r:id="rId6"/>
    <p:sldId id="281" r:id="rId7"/>
    <p:sldId id="282" r:id="rId8"/>
    <p:sldId id="271" r:id="rId9"/>
    <p:sldId id="284" r:id="rId10"/>
    <p:sldId id="285" r:id="rId11"/>
    <p:sldId id="267" r:id="rId12"/>
    <p:sldId id="261" r:id="rId13"/>
    <p:sldId id="279" r:id="rId14"/>
    <p:sldId id="280" r:id="rId15"/>
    <p:sldId id="278" r:id="rId16"/>
    <p:sldId id="262" r:id="rId17"/>
    <p:sldId id="286" r:id="rId18"/>
    <p:sldId id="259" r:id="rId19"/>
    <p:sldId id="26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&#1055;&#1077;&#1088;&#1077;&#1086;&#1073;&#1091;&#1095;&#1077;&#1085;&#1080;&#1077;" TargetMode="External"/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otus/blog/464695/" TargetMode="External"/><Relationship Id="rId5" Type="http://schemas.openxmlformats.org/officeDocument/2006/relationships/hyperlink" Target="http://www.machinelearning.ru/wiki/index.php?title=&#1048;&#1085;&#1090;&#1077;&#1088;&#1087;&#1088;&#1077;&#1090;&#1080;&#1088;&#1091;&#1077;&#1084;&#1072;&#1103;_&#1084;&#1086;&#1076;&#1077;&#1083;&#1100;_&#1084;&#1072;&#1096;&#1080;&#1085;&#1085;&#1086;&#1075;&#1086;_&#1086;&#1073;&#1091;&#1095;&#1077;&#1085;&#1080;&#1103;" TargetMode="External"/><Relationship Id="rId4" Type="http://schemas.openxmlformats.org/officeDocument/2006/relationships/hyperlink" Target="https://neerc.ifmo.ru/wiki/index.php?title=&#1050;&#1088;&#1086;&#1089;&#1089;-&#1074;&#1072;&#1083;&#1080;&#1076;&#1072;&#1094;&#1080;&#1103;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Способы </a:t>
            </a:r>
            <a:r>
              <a:rPr lang="ru-RU" sz="4000" dirty="0"/>
              <a:t>машинного обучения</a:t>
            </a:r>
            <a:r>
              <a:rPr lang="ru-RU" sz="4000" dirty="0" smtClean="0"/>
              <a:t>.</a:t>
            </a:r>
          </a:p>
          <a:p>
            <a:r>
              <a:rPr lang="ru-RU" sz="4000" dirty="0"/>
              <a:t>Типы решаемых задач.</a:t>
            </a:r>
          </a:p>
          <a:p>
            <a:r>
              <a:rPr lang="ru-RU" sz="4000" dirty="0" smtClean="0"/>
              <a:t>Метрики производительности.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машинное обучение?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Обучение с учителем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x</a:t>
              </a:r>
              <a:r>
                <a:rPr lang="en-US" i="1" baseline="-25000" dirty="0"/>
                <a:t>i</a:t>
              </a:r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 </a:t>
              </a:r>
              <a:r>
                <a:rPr lang="en-US" i="1" dirty="0">
                  <a:sym typeface="Symbol" panose="05050102010706020507" pitchFamily="18" charset="2"/>
                </a:rPr>
                <a:t>X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ym typeface="Symbol" panose="05050102010706020507" pitchFamily="18" charset="2"/>
                </a:rPr>
                <a:t>y</a:t>
              </a:r>
              <a:r>
                <a:rPr lang="en-US" i="1" baseline="-25000" dirty="0" err="1">
                  <a:sym typeface="Symbol" panose="05050102010706020507" pitchFamily="18" charset="2"/>
                </a:rPr>
                <a:t>i</a:t>
              </a:r>
              <a:r>
                <a:rPr lang="en-US" dirty="0">
                  <a:sym typeface="Symbol" panose="05050102010706020507" pitchFamily="18" charset="2"/>
                </a:rPr>
                <a:t>  </a:t>
              </a:r>
              <a:r>
                <a:rPr lang="en-US" i="1" dirty="0">
                  <a:sym typeface="Symbol" panose="05050102010706020507" pitchFamily="18" charset="2"/>
                </a:rPr>
                <a:t>Y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F</a:t>
              </a:r>
              <a:r>
                <a:rPr lang="en-US" dirty="0" smtClean="0"/>
                <a:t>()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5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учителя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Данные:</a:t>
            </a:r>
          </a:p>
          <a:p>
            <a:pPr marL="0" indent="0">
              <a:buNone/>
            </a:pPr>
            <a:r>
              <a:rPr lang="en-US" i="1" dirty="0" smtClean="0"/>
              <a:t>D</a:t>
            </a:r>
            <a:r>
              <a:rPr lang="ru-RU" dirty="0" smtClean="0"/>
              <a:t> состоит только из описаний объектов: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Задача:</a:t>
            </a:r>
          </a:p>
          <a:p>
            <a:pPr marL="0" indent="0">
              <a:buNone/>
            </a:pPr>
            <a:r>
              <a:rPr lang="ru-RU" smtClean="0"/>
              <a:t>Обнаружить зависимости</a:t>
            </a:r>
          </a:p>
          <a:p>
            <a:pPr marL="0" indent="0">
              <a:buNone/>
            </a:pPr>
            <a:r>
              <a:rPr lang="ru-RU" dirty="0" smtClean="0"/>
              <a:t>Построить </a:t>
            </a:r>
            <a:r>
              <a:rPr lang="ru-RU" dirty="0"/>
              <a:t>модель, которая по описанию объекта возвращает ответ.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Автономный агент взаимодействует с внешней средой.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Внешняя среда задается набором состояний.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может выполнять определённые действия.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Агент имеет стратегию: функцию преобразования состояния среды в действие.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ответ на каждое действие агента внешняя среда формирует подкрепление (награду или наказание).</a:t>
            </a:r>
          </a:p>
          <a:p>
            <a:pPr marL="214313" indent="-214313">
              <a:spcBef>
                <a:spcPts val="1138"/>
              </a:spcBef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  <a:tabLst>
                <a:tab pos="214313" algn="l"/>
                <a:tab pos="319088" algn="l"/>
                <a:tab pos="768350" algn="l"/>
                <a:tab pos="1217613" algn="l"/>
                <a:tab pos="1666875" algn="l"/>
                <a:tab pos="2116138" algn="l"/>
                <a:tab pos="2565400" algn="l"/>
                <a:tab pos="3014663" algn="l"/>
                <a:tab pos="3463925" algn="l"/>
                <a:tab pos="3913188" algn="l"/>
                <a:tab pos="4362450" algn="l"/>
                <a:tab pos="4811713" algn="l"/>
                <a:tab pos="5260975" algn="l"/>
                <a:tab pos="5710238" algn="l"/>
                <a:tab pos="6159500" algn="l"/>
                <a:tab pos="6608763" algn="l"/>
                <a:tab pos="7058025" algn="l"/>
                <a:tab pos="7507288" algn="l"/>
                <a:tab pos="7956550" algn="l"/>
                <a:tab pos="8405813" algn="l"/>
                <a:tab pos="8855075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Используя подкрепление, агент модифицирует свою стратегию.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подкреплением. Метод </a:t>
            </a:r>
            <a:r>
              <a:rPr lang="ru-RU" altLang="ru-RU" dirty="0"/>
              <a:t>SARSA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0050"/>
          </a:xfrm>
        </p:spPr>
        <p:txBody>
          <a:bodyPr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SARSA =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reward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state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dirty="0" err="1">
                <a:latin typeface="Calibri" panose="020F0502020204030204" pitchFamily="34" charset="0"/>
              </a:rPr>
              <a:t>action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S(t</a:t>
            </a:r>
            <a:r>
              <a:rPr lang="ru-RU" altLang="ru-RU" dirty="0">
                <a:latin typeface="Calibri" panose="020F0502020204030204" pitchFamily="34" charset="0"/>
              </a:rPr>
              <a:t>)    →    a(t)    →    r(t)    →    S(t+1)    →    a(t+1)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3185099"/>
            <a:ext cx="5400675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ru-RU" dirty="0"/>
              <a:t>с подкреплением . Метод </a:t>
            </a:r>
            <a:r>
              <a:rPr lang="ru-RU" altLang="ru-RU" dirty="0"/>
              <a:t>SARSA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949"/>
          </a:xfrm>
        </p:spPr>
        <p:txBody>
          <a:bodyPr/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Глобальная цель агента – максимизировать суммарную награду (сумму подкреплений на каждом шаге</a:t>
            </a:r>
            <a:r>
              <a:rPr lang="ru-RU" altLang="ru-RU" dirty="0" smtClean="0">
                <a:latin typeface="Calibri" panose="020F0502020204030204" pitchFamily="34" charset="0"/>
              </a:rPr>
              <a:t>):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4284155"/>
            <a:ext cx="10515600" cy="908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0"/>
              </a:spcAft>
              <a:buSzPct val="45000"/>
              <a:buNone/>
            </a:pPr>
            <a:r>
              <a:rPr lang="ru-RU" altLang="ru-RU" dirty="0">
                <a:latin typeface="Calibri" panose="020F0502020204030204" pitchFamily="34" charset="0"/>
              </a:rPr>
              <a:t>где </a:t>
            </a:r>
            <a:r>
              <a:rPr lang="ru-RU" altLang="ru-RU" i="1" dirty="0">
                <a:latin typeface="Calibri" panose="020F0502020204030204" pitchFamily="34" charset="0"/>
              </a:rPr>
              <a:t>r</a:t>
            </a:r>
            <a:r>
              <a:rPr lang="ru-RU" altLang="ru-RU" dirty="0">
                <a:latin typeface="Calibri" panose="020F0502020204030204" pitchFamily="34" charset="0"/>
              </a:rPr>
              <a:t>(</a:t>
            </a:r>
            <a:r>
              <a:rPr lang="ru-RU" altLang="ru-RU" i="1" dirty="0">
                <a:latin typeface="Calibri" panose="020F0502020204030204" pitchFamily="34" charset="0"/>
              </a:rPr>
              <a:t>t</a:t>
            </a:r>
            <a:r>
              <a:rPr lang="ru-RU" altLang="ru-RU" dirty="0">
                <a:latin typeface="Calibri" panose="020F0502020204030204" pitchFamily="34" charset="0"/>
              </a:rPr>
              <a:t>) – подкрепление на шаге </a:t>
            </a:r>
            <a:r>
              <a:rPr lang="ru-RU" altLang="ru-RU" i="1" dirty="0">
                <a:latin typeface="Calibri" panose="020F0502020204030204" pitchFamily="34" charset="0"/>
              </a:rPr>
              <a:t>t</a:t>
            </a:r>
            <a:r>
              <a:rPr lang="ru-RU" altLang="ru-RU" dirty="0">
                <a:latin typeface="Calibri" panose="020F0502020204030204" pitchFamily="34" charset="0"/>
              </a:rPr>
              <a:t>,</a:t>
            </a:r>
          </a:p>
          <a:p>
            <a:pPr>
              <a:spcAft>
                <a:spcPct val="0"/>
              </a:spcAft>
              <a:buNone/>
            </a:pPr>
            <a:r>
              <a:rPr lang="ru-RU" altLang="ru-RU" i="1" dirty="0">
                <a:latin typeface="Calibri" panose="020F0502020204030204" pitchFamily="34" charset="0"/>
              </a:rPr>
              <a:t>γ</a:t>
            </a:r>
            <a:r>
              <a:rPr lang="ru-RU" altLang="ru-RU" dirty="0">
                <a:latin typeface="Calibri" panose="020F0502020204030204" pitchFamily="34" charset="0"/>
              </a:rPr>
              <a:t> – коэффициент дисконтирования, </a:t>
            </a:r>
            <a:r>
              <a:rPr lang="ru-RU" altLang="ru-RU" i="1" dirty="0">
                <a:latin typeface="Calibri" panose="020F0502020204030204" pitchFamily="34" charset="0"/>
              </a:rPr>
              <a:t>γ</a:t>
            </a:r>
            <a:r>
              <a:rPr lang="ru-RU" altLang="ru-RU" dirty="0">
                <a:latin typeface="Calibri" panose="020F0502020204030204" pitchFamily="34" charset="0"/>
              </a:rPr>
              <a:t> ϵ [0,1].</a:t>
            </a:r>
            <a:endParaRPr lang="ru-RU" altLang="ru-RU" dirty="0">
              <a:latin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069" y="2734574"/>
            <a:ext cx="34718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5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Регрессия.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Классификация.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Кластеризация.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Понижение размерности.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Текст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задач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/>
              <a:t>Кластеризация:</a:t>
            </a:r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/>
              <a:t>разбивка данных на кластеры, в которых:</a:t>
            </a:r>
          </a:p>
          <a:p>
            <a:pPr marL="554038" indent="-547688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/>
              <a:t>элементы внутри кластера похожи,</a:t>
            </a:r>
          </a:p>
          <a:p>
            <a:pPr marL="554038" indent="-547688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/>
              <a:t>элементы в разных кластерах отличаются.</a:t>
            </a:r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dirty="0"/>
          </a:p>
          <a:p>
            <a:pPr marL="558800" indent="-552450">
              <a:buClrTx/>
              <a:buSzPct val="45000"/>
              <a:buFontTx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 err="1"/>
              <a:t>Автокодирование</a:t>
            </a:r>
            <a:r>
              <a:rPr lang="ru-RU" dirty="0"/>
              <a:t>:</a:t>
            </a:r>
          </a:p>
          <a:p>
            <a:pPr marL="554038" indent="-547688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/>
              <a:t>обобщение данных,</a:t>
            </a:r>
          </a:p>
          <a:p>
            <a:pPr marL="554038" indent="-547688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/>
              <a:t>поиск корреляций,</a:t>
            </a:r>
          </a:p>
          <a:p>
            <a:pPr marL="554038" indent="-547688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dirty="0"/>
              <a:t>сжатие информации.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22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neerc.ifmo.ru/wiki/index.php?title=</a:t>
            </a:r>
            <a:r>
              <a:rPr lang="ru-RU" dirty="0" smtClean="0">
                <a:hlinkClick r:id="rId3"/>
              </a:rPr>
              <a:t>Переобучение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://neerc.ifmo.ru/wiki/index.php?title=</a:t>
            </a:r>
            <a:r>
              <a:rPr lang="ru-RU" dirty="0" smtClean="0">
                <a:hlinkClick r:id="rId4"/>
              </a:rPr>
              <a:t>Кросс-</a:t>
            </a:r>
            <a:r>
              <a:rPr lang="ru-RU" dirty="0" err="1" smtClean="0">
                <a:hlinkClick r:id="rId4"/>
              </a:rPr>
              <a:t>валидация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http://www.machinelearning.ru/wiki/index.php?title=</a:t>
            </a:r>
            <a:r>
              <a:rPr lang="ru-RU" dirty="0" err="1" smtClean="0">
                <a:hlinkClick r:id="rId5"/>
              </a:rPr>
              <a:t>Интерпретируемая_модель_машинного_обучения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https://habr.com/ru/company/otus/blog/464695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обучения.</a:t>
            </a:r>
            <a:endParaRPr lang="ru-RU" dirty="0" smtClean="0"/>
          </a:p>
          <a:p>
            <a:r>
              <a:rPr lang="ru-RU" dirty="0"/>
              <a:t>Типы задач машинного обучения.</a:t>
            </a:r>
          </a:p>
          <a:p>
            <a:r>
              <a:rPr lang="ru-RU" dirty="0" smtClean="0"/>
              <a:t>Метрики производительности.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4000" dirty="0" smtClean="0"/>
              <a:t>Обучение с учителем.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без учителя.</a:t>
            </a:r>
          </a:p>
          <a:p>
            <a:pPr marL="742950" indent="-742950">
              <a:buAutoNum type="arabicPeriod"/>
            </a:pPr>
            <a:r>
              <a:rPr lang="ru-RU" sz="4000" dirty="0" smtClean="0"/>
              <a:t>Обучение с подкреплением.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Способы машинного обучения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машинное обучение?</a:t>
            </a:r>
            <a:endParaRPr lang="ru-RU" sz="4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503716" y="2681842"/>
            <a:ext cx="7030192" cy="2347358"/>
            <a:chOff x="2503716" y="4035631"/>
            <a:chExt cx="7030192" cy="157162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4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 smtClean="0"/>
              <a:t>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i="1" dirty="0" smtClean="0"/>
              <a:t>T</a:t>
            </a:r>
            <a:r>
              <a:rPr lang="ru-RU" dirty="0" smtClean="0"/>
              <a:t> </a:t>
            </a:r>
            <a:r>
              <a:rPr lang="ru-RU" dirty="0" smtClean="0"/>
              <a:t>– решаемая задача,</a:t>
            </a:r>
          </a:p>
          <a:p>
            <a:pPr marL="0" indent="0">
              <a:buNone/>
            </a:pPr>
            <a:r>
              <a:rPr lang="en-US" i="1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i="1" dirty="0"/>
              <a:t>D</a:t>
            </a:r>
            <a:r>
              <a:rPr lang="ru-RU" dirty="0" smtClean="0"/>
              <a:t> научить компьютер решать задачу </a:t>
            </a:r>
            <a:r>
              <a:rPr lang="en-US" i="1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i="1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3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1311" y="4413228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53124" y="441322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0777" y="1417556"/>
            <a:ext cx="1809997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9" name="Облако 8"/>
          <p:cNvSpPr/>
          <p:nvPr/>
        </p:nvSpPr>
        <p:spPr>
          <a:xfrm>
            <a:off x="4037611" y="3932279"/>
            <a:ext cx="3253839" cy="21494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2476005" y="4686360"/>
            <a:ext cx="1246909" cy="6412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5248892" y="2915392"/>
            <a:ext cx="593766" cy="8668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триховая стрелка вправо 11"/>
          <p:cNvSpPr/>
          <p:nvPr/>
        </p:nvSpPr>
        <p:spPr>
          <a:xfrm rot="16200000">
            <a:off x="9983299" y="3971194"/>
            <a:ext cx="2750685" cy="50844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7666620" y="4642050"/>
            <a:ext cx="973777" cy="7298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 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pPr marL="0" indent="0">
              <a:buNone/>
            </a:pPr>
            <a:r>
              <a:rPr lang="ru-RU" dirty="0" smtClean="0"/>
              <a:t>Каждая запись в данных </a:t>
            </a:r>
            <a:r>
              <a:rPr lang="en-US" i="1" dirty="0" smtClean="0"/>
              <a:t>D</a:t>
            </a:r>
            <a:r>
              <a:rPr lang="ru-RU" dirty="0" smtClean="0"/>
              <a:t> имеет вид </a:t>
            </a:r>
            <a:r>
              <a:rPr lang="ru-RU" dirty="0" smtClean="0"/>
              <a:t>(описание объекта, ответ):</a:t>
            </a:r>
          </a:p>
          <a:p>
            <a:pPr marL="0" indent="0">
              <a:buNone/>
            </a:pPr>
            <a:r>
              <a:rPr lang="en-US" i="1" dirty="0"/>
              <a:t>D</a:t>
            </a:r>
            <a:r>
              <a:rPr lang="en-US" dirty="0"/>
              <a:t> = {(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), …, 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 smtClean="0"/>
              <a:t>)}, </a:t>
            </a:r>
            <a:r>
              <a:rPr lang="ru-RU" dirty="0" smtClean="0"/>
              <a:t>где </a:t>
            </a:r>
            <a:r>
              <a:rPr lang="en-US" i="1" dirty="0" smtClean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err="1" smtClean="0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Задача:</a:t>
            </a:r>
          </a:p>
          <a:p>
            <a:pPr marL="0" indent="0">
              <a:buNone/>
            </a:pPr>
            <a:r>
              <a:rPr lang="ru-RU" dirty="0" smtClean="0"/>
              <a:t>Построить модель, которая по описанию объекта возвращает ответ.</a:t>
            </a:r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 smtClean="0"/>
              <a:t>) =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y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 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учителем.</a:t>
            </a:r>
            <a:r>
              <a:rPr lang="en-US" dirty="0" smtClean="0"/>
              <a:t> </a:t>
            </a:r>
            <a:r>
              <a:rPr lang="ru-RU" dirty="0" smtClean="0"/>
              <a:t>Варианты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варианты задания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r>
              <a:rPr lang="ru-RU" dirty="0" smtClean="0"/>
              <a:t>Вектор характеристик</a:t>
            </a:r>
            <a:r>
              <a:rPr lang="en-US" dirty="0" smtClean="0"/>
              <a:t> </a:t>
            </a:r>
            <a:r>
              <a:rPr lang="ru-RU" dirty="0" smtClean="0"/>
              <a:t>объекта: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iM</a:t>
            </a:r>
            <a:r>
              <a:rPr lang="en-US" dirty="0" smtClean="0">
                <a:sym typeface="Symbol" panose="05050102010706020507" pitchFamily="18" charset="2"/>
              </a:rPr>
              <a:t>},</a:t>
            </a: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длина вектора,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>
                <a:sym typeface="Symbol" panose="05050102010706020507" pitchFamily="18" charset="2"/>
              </a:rPr>
              <a:t> – </a:t>
            </a:r>
            <a:r>
              <a:rPr lang="ru-RU" dirty="0" smtClean="0">
                <a:sym typeface="Symbol" panose="05050102010706020507" pitchFamily="18" charset="2"/>
              </a:rPr>
              <a:t>значение </a:t>
            </a:r>
            <a:r>
              <a:rPr lang="en-US" i="1" dirty="0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й характеристики.</a:t>
            </a:r>
          </a:p>
          <a:p>
            <a:endParaRPr lang="ru-RU" dirty="0" smtClean="0"/>
          </a:p>
          <a:p>
            <a:r>
              <a:rPr lang="ru-RU" dirty="0" smtClean="0"/>
              <a:t>Временной ряд: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ru-RU" dirty="0">
                <a:sym typeface="Symbol" panose="05050102010706020507" pitchFamily="18" charset="2"/>
              </a:rPr>
              <a:t>= </a:t>
            </a:r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где </a:t>
            </a:r>
            <a:r>
              <a:rPr lang="en-US" i="1" dirty="0" smtClean="0">
                <a:sym typeface="Symbol" panose="05050102010706020507" pitchFamily="18" charset="2"/>
              </a:rPr>
              <a:t>g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) – </a:t>
            </a:r>
            <a:r>
              <a:rPr lang="ru-RU" dirty="0" smtClean="0">
                <a:sym typeface="Symbol" panose="05050102010706020507" pitchFamily="18" charset="2"/>
              </a:rPr>
              <a:t>измерение некоторой величины в момент </a:t>
            </a:r>
            <a:r>
              <a:rPr lang="en-US" i="1" dirty="0" smtClean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532</Words>
  <Application>Microsoft Office PowerPoint</Application>
  <PresentationFormat>Широкоэкранный</PresentationFormat>
  <Paragraphs>111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Тема Office</vt:lpstr>
      <vt:lpstr>Лекция №2</vt:lpstr>
      <vt:lpstr>Содержание</vt:lpstr>
      <vt:lpstr>Способы машинного обучения</vt:lpstr>
      <vt:lpstr>Способы машинного обучения</vt:lpstr>
      <vt:lpstr>Что такое машинное обучение?</vt:lpstr>
      <vt:lpstr>Что такое машинное обучение?</vt:lpstr>
      <vt:lpstr>Что такое машинное обучение?</vt:lpstr>
      <vt:lpstr>Обучение с учителем. Определение</vt:lpstr>
      <vt:lpstr>Обучение с учителем. Варианты данных</vt:lpstr>
      <vt:lpstr>Что такое машинное обучение?</vt:lpstr>
      <vt:lpstr>Обучение без учителя</vt:lpstr>
      <vt:lpstr>Обучение с подкреплением</vt:lpstr>
      <vt:lpstr>Обучение с подкреплением. Метод SARSA</vt:lpstr>
      <vt:lpstr>Обучение с подкреплением . Метод SARSA</vt:lpstr>
      <vt:lpstr>Типы задач машинного обучения</vt:lpstr>
      <vt:lpstr>Типы задач машинного обучения</vt:lpstr>
      <vt:lpstr>Типы задач машинного обучения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Teacher</cp:lastModifiedBy>
  <cp:revision>208</cp:revision>
  <dcterms:created xsi:type="dcterms:W3CDTF">2020-08-10T09:44:31Z</dcterms:created>
  <dcterms:modified xsi:type="dcterms:W3CDTF">2020-09-14T15:39:06Z</dcterms:modified>
</cp:coreProperties>
</file>