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2" r:id="rId12"/>
    <p:sldId id="272" r:id="rId13"/>
    <p:sldId id="276" r:id="rId14"/>
    <p:sldId id="278" r:id="rId15"/>
    <p:sldId id="277" r:id="rId16"/>
    <p:sldId id="279" r:id="rId17"/>
    <p:sldId id="271" r:id="rId18"/>
    <p:sldId id="275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63" r:id="rId28"/>
    <p:sldId id="290" r:id="rId29"/>
    <p:sldId id="291" r:id="rId30"/>
    <p:sldId id="289" r:id="rId31"/>
    <p:sldId id="292" r:id="rId32"/>
    <p:sldId id="259" r:id="rId33"/>
    <p:sldId id="260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834" autoAdjust="0"/>
  </p:normalViewPr>
  <p:slideViewPr>
    <p:cSldViewPr snapToGrid="0">
      <p:cViewPr varScale="1">
        <p:scale>
          <a:sx n="81" d="100"/>
          <a:sy n="81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28.10.2020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28.10.2020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28.10.2020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28.10.2020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28.10.2020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28.10.2020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70545/" TargetMode="External"/><Relationship Id="rId2" Type="http://schemas.openxmlformats.org/officeDocument/2006/relationships/hyperlink" Target="https://neurohive.io/ru/osnovy-data-science/kak-primenjat-teoremu-bajesa-dlja-reshenija-realnyh-zada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zhenov.me/blog/2012/06/11/naive-bayes.html" TargetMode="External"/><Relationship Id="rId5" Type="http://schemas.openxmlformats.org/officeDocument/2006/relationships/hyperlink" Target="https://dyakonov.org/2018/07/30/&#1073;&#1072;&#1081;&#1077;&#1089;&#1086;&#1074;&#1089;&#1082;&#1080;&#1081;-&#1087;&#1086;&#1076;&#1093;&#1086;&#1076;/" TargetMode="External"/><Relationship Id="rId4" Type="http://schemas.openxmlformats.org/officeDocument/2006/relationships/hyperlink" Target="https://science.wikia.org/ru/wiki/&#1041;&#1072;&#1081;&#1077;&#1089;&#1086;&#1074;&#1089;&#1082;&#1072;&#1103;_&#1074;&#1077;&#1088;&#1086;&#1103;&#1090;&#1085;&#1086;&#1089;&#1090;&#1100;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Наивный байесовский классификатор.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– </a:t>
                </a:r>
                <a:r>
                  <a:rPr lang="ru-RU" dirty="0" smtClean="0"/>
                  <a:t>некая гипотеза, </a:t>
                </a:r>
                <a:r>
                  <a:rPr lang="en-US" dirty="0" smtClean="0"/>
                  <a:t>B</a:t>
                </a:r>
                <a:r>
                  <a:rPr lang="ru-RU" dirty="0" smtClean="0"/>
                  <a:t> – эксперимент.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P(A) – </a:t>
                </a:r>
                <a:r>
                  <a:rPr lang="ru-RU" dirty="0" smtClean="0"/>
                  <a:t>вероятность, что гипотеза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верна до проведения эксперимента </a:t>
                </a:r>
                <a:r>
                  <a:rPr lang="en-US" dirty="0" smtClean="0"/>
                  <a:t>B.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P(A|B) </a:t>
                </a:r>
                <a:r>
                  <a:rPr lang="en-US" dirty="0"/>
                  <a:t>– </a:t>
                </a:r>
                <a:r>
                  <a:rPr lang="ru-RU" dirty="0"/>
                  <a:t>вероятность, что гипотеза </a:t>
                </a:r>
                <a:r>
                  <a:rPr lang="en-US" dirty="0"/>
                  <a:t>A </a:t>
                </a:r>
                <a:r>
                  <a:rPr lang="ru-RU" dirty="0"/>
                  <a:t>верна </a:t>
                </a:r>
                <a:r>
                  <a:rPr lang="ru-RU" dirty="0" smtClean="0"/>
                  <a:t>после успешного проведения </a:t>
                </a:r>
                <a:r>
                  <a:rPr lang="ru-RU" dirty="0"/>
                  <a:t>эксперимента </a:t>
                </a:r>
                <a:r>
                  <a:rPr lang="en-US" dirty="0"/>
                  <a:t>B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1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Способ машинного обучения – обучение с учителем.</a:t>
                </a:r>
              </a:p>
              <a:p>
                <a:pPr marL="0" indent="0">
                  <a:buNone/>
                </a:pPr>
                <a:r>
                  <a:rPr lang="ru-RU" dirty="0"/>
                  <a:t>Тип задачи машинного обучения – (многоклассовая</a:t>
                </a:r>
                <a:r>
                  <a:rPr lang="ru-RU" dirty="0" smtClean="0"/>
                  <a:t>) классификация.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Данные:</a:t>
                </a:r>
                <a:r>
                  <a:rPr lang="en-US" dirty="0"/>
                  <a:t> </a:t>
                </a:r>
                <a:r>
                  <a:rPr lang="ru-RU" dirty="0" smtClean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размер набора данных),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параметров, описывающих входные данные,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классов.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</a:t>
                </a:r>
                <a:r>
                  <a:rPr lang="ru-RU" dirty="0" smtClean="0"/>
                  <a:t>такую функцию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, чтобы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2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Вероятность того, что данный входной вектор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относится к данному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априорные вероятности классов,</a:t>
                </a:r>
              </a:p>
              <a:p>
                <a:pPr marL="0" indent="0"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функции правдоподобия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65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функции правдоподобия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«Наивность» байесовского классификатора:</a:t>
                </a:r>
              </a:p>
              <a:p>
                <a:pPr marL="0" indent="0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Все параметры независимы, их порядок не имеет значения.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01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Нас интересует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при котором достигается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33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=1,…,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91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∏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|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9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максимального правдоподобия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Вся имеющаяся у нас информация находится в наборе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Мы задаем некую функциональную зависимость между отдельными частями элементов.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Параметры этой функциональной зависимости подбираются так, чтобы максимизировать вероятность появления имеющегося набор </a:t>
            </a:r>
            <a:r>
              <a:rPr lang="ru-RU" dirty="0"/>
              <a:t>д</a:t>
            </a:r>
            <a:r>
              <a:rPr lang="ru-RU" dirty="0" smtClean="0"/>
              <a:t>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4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– априорные вероятности </a:t>
                </a:r>
                <a:r>
                  <a:rPr lang="ru-RU" dirty="0" smtClean="0"/>
                  <a:t>классов</a:t>
                </a:r>
                <a:r>
                  <a:rPr lang="ru-RU" dirty="0"/>
                  <a:t> </a:t>
                </a:r>
                <a:r>
                  <a:rPr lang="ru-RU" dirty="0" smtClean="0"/>
                  <a:t>– определяем на основании информации в наборе данных: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ru-RU" dirty="0" smtClean="0"/>
                  <a:t> количество элементов класса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 наборе данных.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52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функции правдоподобия </a:t>
                </a:r>
                <a:r>
                  <a:rPr lang="ru-RU" dirty="0" smtClean="0"/>
                  <a:t>– определяем на основании информации в наборе данных: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ru-RU" dirty="0" smtClean="0"/>
                  <a:t> количество раз, которое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встречается в элементах класса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 наборе данных,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множество всех уникальных значений параметров.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69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</a:p>
          <a:p>
            <a:r>
              <a:rPr lang="ru-RU" dirty="0" smtClean="0"/>
              <a:t>Наивный байесовский классификатор</a:t>
            </a:r>
          </a:p>
          <a:p>
            <a:r>
              <a:rPr lang="ru-RU" dirty="0" smtClean="0"/>
              <a:t>Сравнение с логистической регрессией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𝑊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Проблема: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новых, ранее неизвестных</a:t>
                </a:r>
                <a:r>
                  <a:rPr lang="en-US" dirty="0" smtClean="0"/>
                  <a:t>,</a:t>
                </a:r>
                <a:r>
                  <a:rPr lang="ru-RU" dirty="0" smtClean="0"/>
                  <a:t>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07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Сглаживание </a:t>
                </a:r>
                <a:r>
                  <a:rPr lang="ru-RU" dirty="0"/>
                  <a:t>Лапласа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ru-R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num>
                                                <m:den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ru-RU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𝑊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ru-RU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+1)</m:t>
                                                      </m:r>
                                                    </m:e>
                                                  </m:nary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num>
                                                <m:den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ru-RU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l-GR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ru-R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Ω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𝑊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502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Параметры модели: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количество элементов в наборе данных.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количество элементов, отнесенных к каждому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 </a:t>
                </a:r>
                <a:r>
                  <a:rPr lang="en-US" dirty="0"/>
                  <a:t>– </a:t>
                </a:r>
                <a:r>
                  <a:rPr lang="ru-RU" dirty="0" smtClean="0"/>
                  <a:t>количество параметров в элементах, </a:t>
                </a:r>
                <a:r>
                  <a:rPr lang="ru-RU" dirty="0"/>
                  <a:t>отнесенных к каждому классу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𝛺</m:t>
                        </m:r>
                      </m:e>
                    </m:d>
                  </m:oMath>
                </a14:m>
                <a:r>
                  <a:rPr lang="en-US" i="1" dirty="0"/>
                  <a:t> – </a:t>
                </a:r>
                <a:r>
                  <a:rPr lang="ru-RU" i="1" dirty="0"/>
                  <a:t>количество уникальных значений параметров</a:t>
                </a:r>
                <a:r>
                  <a:rPr lang="ru-RU" i="1" dirty="0" smtClean="0"/>
                  <a:t>.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20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определения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на основании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:r>
                  <a:rPr lang="ru-RU" dirty="0" smtClean="0"/>
                  <a:t>Для каждого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вычисляем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сколько раз это значение встречалось для каждого класса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в наборе данных.</a:t>
                </a:r>
              </a:p>
              <a:p>
                <a:pPr marL="0" indent="0">
                  <a:buNone/>
                </a:pPr>
                <a:r>
                  <a:rPr lang="ru-RU" dirty="0" smtClean="0"/>
                  <a:t>2. Вычисляем выражение в скобках (сумму логарифмов) для каждого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3. Считаем,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относится к тому классу, значение для которого получилось максимальным.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459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Плюсы:</a:t>
            </a:r>
          </a:p>
          <a:p>
            <a:r>
              <a:rPr lang="ru-RU" dirty="0" smtClean="0"/>
              <a:t>Простая реализация.</a:t>
            </a:r>
          </a:p>
          <a:p>
            <a:r>
              <a:rPr lang="ru-RU" dirty="0" smtClean="0"/>
              <a:t>Быстрые обучение и работа.</a:t>
            </a:r>
          </a:p>
          <a:p>
            <a:r>
              <a:rPr lang="ru-RU" dirty="0" smtClean="0"/>
              <a:t>Хорошо работает в случае большой размерности элементов.</a:t>
            </a:r>
          </a:p>
          <a:p>
            <a:r>
              <a:rPr lang="ru-RU" dirty="0" smtClean="0"/>
              <a:t>Хорошо работает в случае малого количества элементов.</a:t>
            </a:r>
          </a:p>
          <a:p>
            <a:r>
              <a:rPr lang="ru-RU" dirty="0" smtClean="0"/>
              <a:t>Высокая интерпретируемость.</a:t>
            </a:r>
          </a:p>
          <a:p>
            <a:r>
              <a:rPr lang="ru-RU" dirty="0" smtClean="0"/>
              <a:t>Возможность дообучения в реальном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61818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Минусы:</a:t>
            </a:r>
          </a:p>
          <a:p>
            <a:r>
              <a:rPr lang="ru-RU" dirty="0" smtClean="0"/>
              <a:t>Параметры должны быть независимы.</a:t>
            </a:r>
          </a:p>
          <a:p>
            <a:r>
              <a:rPr lang="ru-RU" dirty="0" smtClean="0"/>
              <a:t>Значения параметров должны быть категориальными.</a:t>
            </a:r>
          </a:p>
          <a:p>
            <a:r>
              <a:rPr lang="ru-RU" dirty="0" smtClean="0"/>
              <a:t>Невозможно обрабатывать значения параметров, которых не было в обучающей выборке.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97814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байесовский классификатор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08219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591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Оба алгоритма относятся к</a:t>
            </a:r>
          </a:p>
          <a:p>
            <a:r>
              <a:rPr lang="ru-RU" dirty="0" smtClean="0"/>
              <a:t>обучению с учителем</a:t>
            </a:r>
          </a:p>
          <a:p>
            <a:r>
              <a:rPr lang="ru-RU" dirty="0" smtClean="0"/>
              <a:t>задаче классификации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737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Предположения о зависимости параметров: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Наивный байесовский классификатор:</a:t>
            </a:r>
          </a:p>
          <a:p>
            <a:pPr marL="0" indent="0">
              <a:buNone/>
            </a:pPr>
            <a:r>
              <a:rPr lang="ru-RU" dirty="0" smtClean="0"/>
              <a:t>	Параметры должны быть независимы.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Логистическая регрессия:</a:t>
            </a:r>
          </a:p>
          <a:p>
            <a:pPr marL="914400" lvl="2" indent="0">
              <a:buNone/>
            </a:pPr>
            <a:r>
              <a:rPr lang="ru-RU" sz="2800" dirty="0" smtClean="0"/>
              <a:t>Параметры могут зависеть друг от друга.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800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Борьба с переобучением при небольшом количестве элементов в наборе данных: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Наивный байесовский классификатор:</a:t>
            </a:r>
          </a:p>
          <a:p>
            <a:pPr marL="0" indent="0">
              <a:buNone/>
            </a:pPr>
            <a:r>
              <a:rPr lang="ru-RU" dirty="0" smtClean="0"/>
              <a:t>	Получить более точные априорные условные вероятности.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Логистическая регрессия:</a:t>
            </a:r>
          </a:p>
          <a:p>
            <a:pPr marL="914400" lvl="2" indent="0">
              <a:buNone/>
            </a:pPr>
            <a:r>
              <a:rPr lang="ru-RU" sz="2800" dirty="0" smtClean="0"/>
              <a:t>Использовать регуляризацию.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18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Условная вероятность:</a:t>
            </a:r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B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P(A|B) – </a:t>
            </a:r>
            <a:r>
              <a:rPr lang="ru-RU" dirty="0" smtClean="0"/>
              <a:t>вероятность наступления </a:t>
            </a:r>
            <a:r>
              <a:rPr lang="en-US" dirty="0" smtClean="0"/>
              <a:t>A</a:t>
            </a:r>
            <a:r>
              <a:rPr lang="ru-RU" dirty="0" smtClean="0"/>
              <a:t>, при условии что </a:t>
            </a:r>
            <a:r>
              <a:rPr lang="en-US" dirty="0" smtClean="0"/>
              <a:t>B </a:t>
            </a:r>
            <a:r>
              <a:rPr lang="ru-RU" dirty="0" smtClean="0"/>
              <a:t>уже произошло.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/>
              <a:t>B</a:t>
            </a:r>
            <a:r>
              <a:rPr lang="en-US" dirty="0" smtClean="0"/>
              <a:t>|A) – </a:t>
            </a:r>
            <a:r>
              <a:rPr lang="ru-RU" dirty="0"/>
              <a:t>вероятность наступления </a:t>
            </a:r>
            <a:r>
              <a:rPr lang="en-US" dirty="0" smtClean="0"/>
              <a:t>B</a:t>
            </a:r>
            <a:r>
              <a:rPr lang="ru-RU" dirty="0" smtClean="0"/>
              <a:t>, </a:t>
            </a:r>
            <a:r>
              <a:rPr lang="ru-RU" dirty="0"/>
              <a:t>при условии что </a:t>
            </a:r>
            <a:r>
              <a:rPr lang="en-US" dirty="0" smtClean="0"/>
              <a:t>A </a:t>
            </a:r>
            <a:r>
              <a:rPr lang="ru-RU" dirty="0"/>
              <a:t>уже </a:t>
            </a:r>
            <a:r>
              <a:rPr lang="ru-RU" dirty="0" smtClean="0"/>
              <a:t>произошло.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1614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Интересующие нас условные вероятности принадлежности к классу для имеющихся значений параметров: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Наивный байесовский классификатор:</a:t>
            </a:r>
          </a:p>
          <a:p>
            <a:pPr marL="0" indent="0">
              <a:buNone/>
            </a:pPr>
            <a:r>
              <a:rPr lang="ru-RU" dirty="0" smtClean="0"/>
              <a:t>	Вычисляются на основании вероятностей этих значений 	параметров (генеративный подход).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Логистическая регрессия:</a:t>
            </a:r>
          </a:p>
          <a:p>
            <a:pPr marL="914400" lvl="2" indent="0">
              <a:buNone/>
            </a:pPr>
            <a:r>
              <a:rPr lang="ru-RU" sz="2800" dirty="0" smtClean="0"/>
              <a:t>Вычисляются напрямую с помощью минимизации ошибки (дискриминативный подход).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422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логистической </a:t>
            </a:r>
            <a:r>
              <a:rPr lang="ru-RU" dirty="0" smtClean="0"/>
              <a:t>регрессией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Меньше данных</a:t>
            </a:r>
          </a:p>
          <a:p>
            <a:pPr marL="0" indent="0">
              <a:buNone/>
            </a:pPr>
            <a:r>
              <a:rPr lang="ru-RU" sz="2800" dirty="0" smtClean="0"/>
              <a:t>Больше предположений</a:t>
            </a:r>
          </a:p>
          <a:p>
            <a:pPr marL="0" indent="0">
              <a:buNone/>
            </a:pPr>
            <a:r>
              <a:rPr lang="ru-RU" sz="2800" dirty="0" smtClean="0"/>
              <a:t>Лучше генеративный подход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800" dirty="0" smtClean="0"/>
              <a:t>Больше данных</a:t>
            </a:r>
          </a:p>
          <a:p>
            <a:pPr marL="0" indent="0">
              <a:buNone/>
            </a:pPr>
            <a:r>
              <a:rPr lang="ru-RU" dirty="0" smtClean="0"/>
              <a:t>Меньше предположений</a:t>
            </a:r>
          </a:p>
          <a:p>
            <a:pPr marL="0" indent="0">
              <a:buNone/>
            </a:pPr>
            <a:r>
              <a:rPr lang="ru-RU" sz="2800" dirty="0" smtClean="0"/>
              <a:t>Лучше дискриминативный подход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750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https://neurohive.io/ru/osnovy-data-science/kak-primenjat-teoremu-bajesa-dlja-reshenija-realnyh-zadach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habr.com/ru/post/170545/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https://science.wikia.org/ru/wiki/</a:t>
            </a:r>
            <a:r>
              <a:rPr lang="ru-RU" dirty="0" err="1" smtClean="0">
                <a:hlinkClick r:id="rId4"/>
              </a:rPr>
              <a:t>Байесовская_вероятность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https://dyakonov.org/2018/07/30/</a:t>
            </a:r>
            <a:r>
              <a:rPr lang="ru-RU" dirty="0">
                <a:hlinkClick r:id="rId5"/>
              </a:rPr>
              <a:t>байесовский-подход</a:t>
            </a:r>
            <a:r>
              <a:rPr lang="ru-RU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bazhenov.me/blog/2012/06/11/naive-bayes.html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Условная вероятность, пример:</a:t>
            </a:r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A</a:t>
            </a:r>
            <a:r>
              <a:rPr lang="ru-RU" dirty="0" smtClean="0"/>
              <a:t> – студент посетил все лекции.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 smtClean="0"/>
              <a:t>B</a:t>
            </a:r>
            <a:r>
              <a:rPr lang="ru-RU" dirty="0" smtClean="0"/>
              <a:t> – студент сдал зачёт на 5.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P(A) – </a:t>
            </a:r>
            <a:r>
              <a:rPr lang="ru-RU" dirty="0"/>
              <a:t>вероятность того, что студент посетил все лекции.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P(B) – </a:t>
            </a:r>
            <a:r>
              <a:rPr lang="ru-RU" dirty="0"/>
              <a:t>вероятность того, что студент сдал зачёт на 5.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P(A|B) – </a:t>
            </a:r>
            <a:r>
              <a:rPr lang="ru-RU" dirty="0" smtClean="0"/>
              <a:t>вероятность того, что студент посетил все лекции, если он сдал зачёт на 5.</a:t>
            </a:r>
          </a:p>
          <a:p>
            <a:pPr marL="0" indent="0">
              <a:buNone/>
            </a:pPr>
            <a:r>
              <a:rPr lang="en-US" dirty="0" smtClean="0"/>
              <a:t>P(B|A) – </a:t>
            </a:r>
            <a:r>
              <a:rPr lang="ru-RU" dirty="0"/>
              <a:t>вероятность </a:t>
            </a:r>
            <a:r>
              <a:rPr lang="ru-RU" dirty="0" smtClean="0"/>
              <a:t>того, что студент сдал зачёт на 5, если он посетил все лекции.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32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P(A,B) = P(A) P(B|A) = P(B) P(A|B)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события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 </a:t>
            </a:r>
            <a:r>
              <a:rPr lang="ru-RU" dirty="0" smtClean="0"/>
              <a:t>независимы, то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P(A|B) = P(A) </a:t>
            </a:r>
            <a:r>
              <a:rPr lang="ru-RU" dirty="0" smtClean="0"/>
              <a:t>и </a:t>
            </a:r>
            <a:r>
              <a:rPr lang="en-US" dirty="0" smtClean="0"/>
              <a:t>P(B|A) = P(B)</a:t>
            </a:r>
            <a:r>
              <a:rPr lang="ru-RU" dirty="0" smtClean="0"/>
              <a:t>, т.е. </a:t>
            </a:r>
          </a:p>
          <a:p>
            <a:pPr marL="0" indent="0">
              <a:buNone/>
            </a:pPr>
            <a:r>
              <a:rPr lang="en-US" dirty="0" smtClean="0"/>
              <a:t>P(A,B) = P(A) P(B).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события зависимы, то</a:t>
            </a:r>
          </a:p>
          <a:p>
            <a:pPr marL="0" indent="0">
              <a:buNone/>
            </a:pPr>
            <a:r>
              <a:rPr lang="en-US" dirty="0"/>
              <a:t>P(A) P(B|A) = P(B) P(A|B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30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P(A</a:t>
                </a:r>
                <a:r>
                  <a:rPr lang="en-US" dirty="0"/>
                  <a:t>) P(B|A) = P(B) P(A|B</a:t>
                </a:r>
                <a:r>
                  <a:rPr lang="en-US" dirty="0" smtClean="0"/>
                  <a:t>)</a:t>
                </a:r>
                <a:endParaRPr lang="ru-RU" dirty="0"/>
              </a:p>
              <a:p>
                <a:pPr marL="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P(B) – </a:t>
                </a:r>
                <a:r>
                  <a:rPr lang="ru-RU" dirty="0" smtClean="0"/>
                  <a:t>априорная вероятность события </a:t>
                </a:r>
                <a:r>
                  <a:rPr lang="en-US" dirty="0" smtClean="0"/>
                  <a:t>B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P(B|A) –</a:t>
                </a:r>
                <a:r>
                  <a:rPr lang="ru-RU" dirty="0" smtClean="0"/>
                  <a:t> апостериорная вероятность</a:t>
                </a:r>
                <a:r>
                  <a:rPr lang="en-US" dirty="0" smtClean="0"/>
                  <a:t> </a:t>
                </a:r>
                <a:r>
                  <a:rPr lang="ru-RU" dirty="0"/>
                  <a:t>события </a:t>
                </a:r>
                <a:r>
                  <a:rPr lang="en-US" dirty="0" smtClean="0"/>
                  <a:t>B</a:t>
                </a:r>
                <a:r>
                  <a:rPr lang="ru-RU" dirty="0" smtClean="0"/>
                  <a:t> при условии наступления события </a:t>
                </a:r>
                <a:r>
                  <a:rPr lang="en-US" dirty="0" smtClean="0"/>
                  <a:t>A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80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P(A) = 0,</a:t>
            </a:r>
            <a:r>
              <a:rPr lang="ru-RU" dirty="0" smtClean="0"/>
              <a:t>2</a:t>
            </a:r>
            <a:r>
              <a:rPr lang="en-US" dirty="0" smtClean="0"/>
              <a:t>5 – </a:t>
            </a:r>
            <a:r>
              <a:rPr lang="ru-RU" dirty="0" smtClean="0"/>
              <a:t>в среднем 25% студентов посещают все лекции.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P(B) = </a:t>
            </a:r>
            <a:r>
              <a:rPr lang="ru-RU" dirty="0" smtClean="0"/>
              <a:t>0,5 – в среднем половина студентов сдают зачёт на 5.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P(A|B) = </a:t>
            </a:r>
            <a:r>
              <a:rPr lang="ru-RU" dirty="0" smtClean="0"/>
              <a:t>0,5, то </a:t>
            </a:r>
            <a:r>
              <a:rPr lang="en-US" dirty="0" smtClean="0"/>
              <a:t>P(B|A) = (0,5*0,5)/0,25 = </a:t>
            </a:r>
            <a:r>
              <a:rPr lang="ru-RU" dirty="0" smtClean="0"/>
              <a:t>1.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/>
              <a:t>P(A|B) = </a:t>
            </a:r>
            <a:r>
              <a:rPr lang="ru-RU" dirty="0" smtClean="0"/>
              <a:t>0,25</a:t>
            </a:r>
            <a:r>
              <a:rPr lang="ru-RU" dirty="0"/>
              <a:t>, то </a:t>
            </a:r>
            <a:r>
              <a:rPr lang="en-US" dirty="0"/>
              <a:t>P(B|A) = </a:t>
            </a:r>
            <a:r>
              <a:rPr lang="en-US" dirty="0" smtClean="0"/>
              <a:t>(0,25*0,5)/0,25 = </a:t>
            </a:r>
            <a:r>
              <a:rPr lang="ru-RU" dirty="0" smtClean="0"/>
              <a:t>0,5.</a:t>
            </a: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172"/>
              </p:ext>
            </p:extLst>
          </p:nvPr>
        </p:nvGraphicFramePr>
        <p:xfrm>
          <a:off x="939471" y="3914128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7416"/>
              </p:ext>
            </p:extLst>
          </p:nvPr>
        </p:nvGraphicFramePr>
        <p:xfrm>
          <a:off x="927596" y="5529173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82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P(C) </a:t>
            </a:r>
            <a:r>
              <a:rPr lang="en-US" dirty="0"/>
              <a:t>– </a:t>
            </a:r>
            <a:r>
              <a:rPr lang="ru-RU" dirty="0"/>
              <a:t>вероятность того, что студент сдал зачёт на </a:t>
            </a:r>
            <a:r>
              <a:rPr lang="ru-RU" dirty="0" smtClean="0"/>
              <a:t>4.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P(C) = 3/8 = 0,375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P(A|C) = 2/3</a:t>
            </a:r>
            <a:r>
              <a:rPr lang="ru-RU" dirty="0" smtClean="0"/>
              <a:t>, то </a:t>
            </a:r>
            <a:r>
              <a:rPr lang="en-US" dirty="0" smtClean="0"/>
              <a:t>P(C|A) = (2/3 * 3/8)/0,25 = </a:t>
            </a:r>
            <a:r>
              <a:rPr lang="ru-RU" dirty="0" smtClean="0"/>
              <a:t>1.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P(A|C) </a:t>
            </a:r>
            <a:r>
              <a:rPr lang="en-US" dirty="0"/>
              <a:t>= </a:t>
            </a:r>
            <a:r>
              <a:rPr lang="en-US" dirty="0" smtClean="0"/>
              <a:t>1/3</a:t>
            </a:r>
            <a:r>
              <a:rPr lang="ru-RU" dirty="0" smtClean="0"/>
              <a:t>, </a:t>
            </a:r>
            <a:r>
              <a:rPr lang="ru-RU" dirty="0"/>
              <a:t>то </a:t>
            </a:r>
            <a:r>
              <a:rPr lang="en-US" dirty="0" smtClean="0"/>
              <a:t>P(C|A</a:t>
            </a:r>
            <a:r>
              <a:rPr lang="en-US" dirty="0"/>
              <a:t>) = </a:t>
            </a:r>
            <a:r>
              <a:rPr lang="en-US" dirty="0" smtClean="0"/>
              <a:t>(1/3 * 3/8)/0,25 = </a:t>
            </a:r>
            <a:r>
              <a:rPr lang="ru-RU" dirty="0" smtClean="0"/>
              <a:t>0,5.</a:t>
            </a: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08292"/>
              </p:ext>
            </p:extLst>
          </p:nvPr>
        </p:nvGraphicFramePr>
        <p:xfrm>
          <a:off x="939471" y="3914128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7416"/>
              </p:ext>
            </p:extLst>
          </p:nvPr>
        </p:nvGraphicFramePr>
        <p:xfrm>
          <a:off x="927596" y="5529173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3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Байеса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P(B</a:t>
            </a:r>
            <a:r>
              <a:rPr lang="ru-RU" dirty="0" smtClean="0"/>
              <a:t> или </a:t>
            </a:r>
            <a:r>
              <a:rPr lang="en-US" dirty="0" smtClean="0"/>
              <a:t>C) </a:t>
            </a:r>
            <a:r>
              <a:rPr lang="en-US" dirty="0"/>
              <a:t>– </a:t>
            </a:r>
            <a:r>
              <a:rPr lang="ru-RU" dirty="0"/>
              <a:t>вероятность того, что студент сдал зачёт на </a:t>
            </a:r>
            <a:r>
              <a:rPr lang="ru-RU" dirty="0" smtClean="0"/>
              <a:t>4 или 5.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P(B </a:t>
            </a:r>
            <a:r>
              <a:rPr lang="ru-RU" dirty="0" smtClean="0"/>
              <a:t>или </a:t>
            </a:r>
            <a:r>
              <a:rPr lang="en-US" dirty="0" smtClean="0"/>
              <a:t>C) = </a:t>
            </a:r>
            <a:r>
              <a:rPr lang="ru-RU" dirty="0" smtClean="0"/>
              <a:t>7</a:t>
            </a:r>
            <a:r>
              <a:rPr lang="en-US" dirty="0" smtClean="0"/>
              <a:t>/8 = 0,</a:t>
            </a:r>
            <a:r>
              <a:rPr lang="ru-RU" dirty="0" smtClean="0"/>
              <a:t>8</a:t>
            </a:r>
            <a:r>
              <a:rPr lang="en-US" dirty="0" smtClean="0"/>
              <a:t>75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C) = 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7, то </a:t>
            </a:r>
            <a:r>
              <a:rPr lang="en-US" dirty="0" smtClean="0"/>
              <a:t>P(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C|A) = (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7</a:t>
            </a:r>
            <a:r>
              <a:rPr lang="en-US" dirty="0" smtClean="0"/>
              <a:t> * </a:t>
            </a:r>
            <a:r>
              <a:rPr lang="ru-RU" dirty="0" smtClean="0"/>
              <a:t>7</a:t>
            </a:r>
            <a:r>
              <a:rPr lang="en-US" dirty="0" smtClean="0"/>
              <a:t>/8)/0,25 = </a:t>
            </a:r>
            <a:r>
              <a:rPr lang="ru-RU" dirty="0" smtClean="0"/>
              <a:t>0,5.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P(A|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C) </a:t>
            </a:r>
            <a:r>
              <a:rPr lang="en-US" dirty="0"/>
              <a:t>= </a:t>
            </a:r>
            <a:r>
              <a:rPr lang="ru-RU" dirty="0"/>
              <a:t>2</a:t>
            </a:r>
            <a:r>
              <a:rPr lang="en-US" dirty="0" smtClean="0"/>
              <a:t>/</a:t>
            </a:r>
            <a:r>
              <a:rPr lang="ru-RU" dirty="0" smtClean="0"/>
              <a:t>7, </a:t>
            </a:r>
            <a:r>
              <a:rPr lang="ru-RU" dirty="0"/>
              <a:t>то </a:t>
            </a:r>
            <a:r>
              <a:rPr lang="en-US" dirty="0" smtClean="0"/>
              <a:t>P(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 smtClean="0"/>
              <a:t>C|A</a:t>
            </a:r>
            <a:r>
              <a:rPr lang="en-US" dirty="0"/>
              <a:t>) = </a:t>
            </a:r>
            <a:r>
              <a:rPr lang="en-US" dirty="0" smtClean="0"/>
              <a:t>(</a:t>
            </a:r>
            <a:r>
              <a:rPr lang="ru-RU" dirty="0" smtClean="0"/>
              <a:t>2</a:t>
            </a:r>
            <a:r>
              <a:rPr lang="en-US" dirty="0" smtClean="0"/>
              <a:t>/</a:t>
            </a:r>
            <a:r>
              <a:rPr lang="ru-RU" dirty="0" smtClean="0"/>
              <a:t>7</a:t>
            </a:r>
            <a:r>
              <a:rPr lang="en-US" dirty="0" smtClean="0"/>
              <a:t> * </a:t>
            </a:r>
            <a:r>
              <a:rPr lang="ru-RU" dirty="0" smtClean="0"/>
              <a:t>7</a:t>
            </a:r>
            <a:r>
              <a:rPr lang="en-US" dirty="0" smtClean="0"/>
              <a:t>/8)/0,25 = </a:t>
            </a:r>
            <a:r>
              <a:rPr lang="ru-RU" dirty="0"/>
              <a:t>1</a:t>
            </a:r>
            <a:r>
              <a:rPr lang="ru-RU" dirty="0" smtClean="0"/>
              <a:t>.</a:t>
            </a: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80542"/>
              </p:ext>
            </p:extLst>
          </p:nvPr>
        </p:nvGraphicFramePr>
        <p:xfrm>
          <a:off x="939471" y="3914128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7416"/>
              </p:ext>
            </p:extLst>
          </p:nvPr>
        </p:nvGraphicFramePr>
        <p:xfrm>
          <a:off x="927596" y="5529173"/>
          <a:ext cx="4060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  <a:gridCol w="507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09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3043</TotalTime>
  <Words>904</Words>
  <Application>Microsoft Office PowerPoint</Application>
  <PresentationFormat>Широкоэкранный</PresentationFormat>
  <Paragraphs>326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Тема Office</vt:lpstr>
      <vt:lpstr>Лекция №5</vt:lpstr>
      <vt:lpstr>Содержание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Метод максимального правдоподобия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Наивный байесовский классификатор</vt:lpstr>
      <vt:lpstr>Сравнение с логистической регрессией</vt:lpstr>
      <vt:lpstr>Сравнение с логистической регрессией</vt:lpstr>
      <vt:lpstr>Сравнение с логистической регрессией</vt:lpstr>
      <vt:lpstr>Сравнение с логистической регрессией</vt:lpstr>
      <vt:lpstr>Сравнение с логистической регрессией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730</cp:revision>
  <dcterms:created xsi:type="dcterms:W3CDTF">2020-08-10T09:44:31Z</dcterms:created>
  <dcterms:modified xsi:type="dcterms:W3CDTF">2020-10-28T18:18:12Z</dcterms:modified>
</cp:coreProperties>
</file>