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304" r:id="rId4"/>
    <p:sldId id="305" r:id="rId5"/>
    <p:sldId id="306" r:id="rId6"/>
    <p:sldId id="307" r:id="rId7"/>
    <p:sldId id="308" r:id="rId8"/>
    <p:sldId id="309" r:id="rId9"/>
    <p:sldId id="312" r:id="rId10"/>
    <p:sldId id="313" r:id="rId11"/>
    <p:sldId id="310" r:id="rId12"/>
    <p:sldId id="311" r:id="rId13"/>
    <p:sldId id="314" r:id="rId14"/>
    <p:sldId id="315" r:id="rId15"/>
    <p:sldId id="316" r:id="rId16"/>
    <p:sldId id="318" r:id="rId17"/>
    <p:sldId id="319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32" r:id="rId26"/>
    <p:sldId id="329" r:id="rId27"/>
    <p:sldId id="333" r:id="rId28"/>
    <p:sldId id="334" r:id="rId29"/>
    <p:sldId id="335" r:id="rId30"/>
    <p:sldId id="330" r:id="rId31"/>
    <p:sldId id="336" r:id="rId32"/>
    <p:sldId id="337" r:id="rId33"/>
    <p:sldId id="338" r:id="rId34"/>
    <p:sldId id="339" r:id="rId35"/>
    <p:sldId id="340" r:id="rId36"/>
    <p:sldId id="331" r:id="rId37"/>
    <p:sldId id="342" r:id="rId38"/>
    <p:sldId id="343" r:id="rId39"/>
    <p:sldId id="344" r:id="rId40"/>
    <p:sldId id="345" r:id="rId41"/>
    <p:sldId id="346" r:id="rId42"/>
    <p:sldId id="355" r:id="rId43"/>
    <p:sldId id="356" r:id="rId44"/>
    <p:sldId id="317" r:id="rId45"/>
    <p:sldId id="259" r:id="rId46"/>
    <p:sldId id="260" r:id="rId47"/>
    <p:sldId id="347" r:id="rId48"/>
    <p:sldId id="348" r:id="rId49"/>
    <p:sldId id="349" r:id="rId50"/>
    <p:sldId id="350" r:id="rId51"/>
    <p:sldId id="351" r:id="rId52"/>
    <p:sldId id="352" r:id="rId53"/>
    <p:sldId id="353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465" autoAdjust="0"/>
  </p:normalViewPr>
  <p:slideViewPr>
    <p:cSldViewPr snapToGrid="0">
      <p:cViewPr varScale="1">
        <p:scale>
          <a:sx n="81" d="100"/>
          <a:sy n="81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12.02.2021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svm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 опорных векторов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959429" y="299258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040084" y="385948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233749" y="414686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177244" y="484750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508069" y="535755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488778" y="430955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248796" y="339052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628806" y="414686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210201" y="471034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5426429" y="547333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5974476" y="603017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7126382" y="31337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3990108" y="2069275"/>
            <a:ext cx="1229096" cy="442949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2969128" y="1886872"/>
            <a:ext cx="1229096" cy="4429496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5011088" y="2231965"/>
            <a:ext cx="1229096" cy="4429496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/>
          <p:nvPr/>
        </p:nvCxnSpPr>
        <p:spPr>
          <a:xfrm>
            <a:off x="3314404" y="4984667"/>
            <a:ext cx="996339" cy="28797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4659283" y="4146863"/>
            <a:ext cx="966353" cy="306678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8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Гиперплоскость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 разделяет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</a:t>
                </a:r>
                <a:r>
                  <a:rPr lang="ru-RU" dirty="0" smtClean="0"/>
                  <a:t>мерное пространство на две части: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Гиперплоскость выполняет роль классификатора для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, если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&lt;0,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7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&lt;0,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Мы хотим выбрать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ru-RU" dirty="0" smtClean="0"/>
                  <a:t>, чтобы максимизировать зазор.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41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Можно показать, что зазор равен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5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2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Такая задача оптимизации решается методом множителей Лагранжа.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Либо:</a:t>
                </a:r>
              </a:p>
              <a:p>
                <a:pPr marL="0" indent="0">
                  <a:buNone/>
                </a:pPr>
                <a:r>
                  <a:rPr lang="en-US" dirty="0"/>
                  <a:t>from sklearn import svm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25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линейная неразделимость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3648101" y="477863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680761" y="578031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508069" y="535755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488778" y="430955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827915" y="318697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628806" y="414686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210201" y="471034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690755" y="451618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427817" y="3295994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763098" y="328293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6111636" y="200971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7246325" y="508323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7002290" y="225256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4553595" y="550599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559238" y="272580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552410" y="550599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8027720" y="31903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8069879" y="516041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8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линейная неразделимость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3648101" y="477863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680761" y="578031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508069" y="535755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488778" y="430955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827915" y="318697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628806" y="414686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210201" y="471034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690755" y="451618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427817" y="3295994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763098" y="328293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6111636" y="200971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7246325" y="508323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7002290" y="225256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4553595" y="550599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559238" y="272580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552410" y="550599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8027720" y="31903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8069879" y="516041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Блок-схема: узел 28"/>
          <p:cNvSpPr>
            <a:spLocks noChangeAspect="1"/>
          </p:cNvSpPr>
          <p:nvPr/>
        </p:nvSpPr>
        <p:spPr>
          <a:xfrm>
            <a:off x="4341621" y="2711727"/>
            <a:ext cx="2743200" cy="2743200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3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линейная неразделимость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1339537" y="531700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506101" y="531047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90755" y="532756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5214458" y="532756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6039958" y="5318656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8310786" y="530793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7497295" y="53134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1231900" y="5455816"/>
            <a:ext cx="8770416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5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линейная неразделимость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1339537" y="411050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506101" y="259267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90755" y="177156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5214458" y="177156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6039958" y="1851556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8310786" y="272983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7497295" y="22908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Дуга 2"/>
          <p:cNvSpPr/>
          <p:nvPr/>
        </p:nvSpPr>
        <p:spPr>
          <a:xfrm rot="10800000" flipV="1">
            <a:off x="1231900" y="1892301"/>
            <a:ext cx="7823200" cy="7119466"/>
          </a:xfrm>
          <a:prstGeom prst="arc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Дуга 5"/>
          <p:cNvSpPr/>
          <p:nvPr/>
        </p:nvSpPr>
        <p:spPr>
          <a:xfrm>
            <a:off x="98737" y="1890242"/>
            <a:ext cx="9903579" cy="7121526"/>
          </a:xfrm>
          <a:prstGeom prst="arc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трелка вверх 4"/>
          <p:cNvSpPr/>
          <p:nvPr/>
        </p:nvSpPr>
        <p:spPr>
          <a:xfrm>
            <a:off x="4813300" y="4384822"/>
            <a:ext cx="1358900" cy="911078"/>
          </a:xfrm>
          <a:prstGeom prst="upArrow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3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Бинарная классификация</a:t>
            </a:r>
          </a:p>
          <a:p>
            <a:r>
              <a:rPr lang="ru-RU" dirty="0" smtClean="0"/>
              <a:t>Линейная неразделимость</a:t>
            </a:r>
          </a:p>
          <a:p>
            <a:r>
              <a:rPr lang="ru-RU" dirty="0" smtClean="0"/>
              <a:t>Многоклассовая классификация</a:t>
            </a:r>
          </a:p>
          <a:p>
            <a:r>
              <a:rPr lang="ru-RU" dirty="0" smtClean="0"/>
              <a:t>Регрессия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линейная неразделимость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1339537" y="411050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506101" y="259267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90755" y="177156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5214458" y="177156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6039958" y="1851556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8310786" y="272983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7497295" y="22908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Дуга 2"/>
          <p:cNvSpPr/>
          <p:nvPr/>
        </p:nvSpPr>
        <p:spPr>
          <a:xfrm rot="10800000" flipV="1">
            <a:off x="1231900" y="1892301"/>
            <a:ext cx="7823200" cy="7119466"/>
          </a:xfrm>
          <a:prstGeom prst="arc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Дуга 5"/>
          <p:cNvSpPr/>
          <p:nvPr/>
        </p:nvSpPr>
        <p:spPr>
          <a:xfrm>
            <a:off x="98737" y="1890242"/>
            <a:ext cx="9903579" cy="7121526"/>
          </a:xfrm>
          <a:prstGeom prst="arc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28700" y="2176676"/>
            <a:ext cx="9461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4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линейная неразделимость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такого «искривления» пространства элементов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вводится отображение: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Задача оптимизации принимает вид: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5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линейная неразделимость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Можно показать, что при решении этой задачи оптимизации значение </a:t>
                </a:r>
                <a:r>
                  <a:rPr lang="en-US" i="1" dirty="0" smtClean="0"/>
                  <a:t>w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зависит только от скалярных произведений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отображений различных элементов, то есть: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∈1,…,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Ядро</a:t>
                </a:r>
                <a:r>
                  <a:rPr lang="en-US" dirty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это функция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1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линейная неразделимость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Примеры популярных ядер: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Однородное полиномиальное: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Неоднородное полиномиальное: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ru-RU" dirty="0" smtClean="0"/>
                  <a:t>,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Радиально-базисное: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8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1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Используя алгоритм бинарной классификации, можно реализовать алгоритм многоклассовой классификации двумя способами:</a:t>
            </a:r>
          </a:p>
          <a:p>
            <a:endParaRPr lang="ru-RU" dirty="0"/>
          </a:p>
          <a:p>
            <a:r>
              <a:rPr lang="ru-RU" dirty="0" smtClean="0"/>
              <a:t>Парный подход (</a:t>
            </a:r>
            <a:r>
              <a:rPr lang="en-US" dirty="0" smtClean="0"/>
              <a:t>one vs one, OvO)</a:t>
            </a:r>
          </a:p>
          <a:p>
            <a:r>
              <a:rPr lang="ru-RU" dirty="0" smtClean="0"/>
              <a:t>Один против всех (</a:t>
            </a:r>
            <a:r>
              <a:rPr lang="en-US" dirty="0" smtClean="0"/>
              <a:t>one vs the rest, OvR</a:t>
            </a:r>
            <a:r>
              <a:rPr lang="ru-R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88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Парный подход:</a:t>
            </a:r>
          </a:p>
          <a:p>
            <a:pPr marL="514350" indent="-514350">
              <a:buAutoNum type="arabicPeriod"/>
            </a:pPr>
            <a:r>
              <a:rPr lang="ru-RU" dirty="0" smtClean="0"/>
              <a:t>Формируем все возможные пары классов.</a:t>
            </a:r>
          </a:p>
          <a:p>
            <a:pPr marL="514350" indent="-514350">
              <a:buAutoNum type="arabicPeriod"/>
            </a:pPr>
            <a:r>
              <a:rPr lang="ru-RU" dirty="0" smtClean="0"/>
              <a:t>Для каждой пары решаем задачу бинарной классификации.</a:t>
            </a:r>
          </a:p>
          <a:p>
            <a:pPr marL="514350" indent="-514350">
              <a:buAutoNum type="arabicPeriod"/>
            </a:pPr>
            <a:r>
              <a:rPr lang="ru-RU" dirty="0" smtClean="0"/>
              <a:t>Для определения класса нового элемента определяем класс в каждой паре.</a:t>
            </a:r>
          </a:p>
          <a:p>
            <a:pPr marL="514350" indent="-514350">
              <a:buAutoNum type="arabicPeriod"/>
            </a:pPr>
            <a:r>
              <a:rPr lang="ru-RU" dirty="0" smtClean="0"/>
              <a:t>Итоговый класс – тот класс, который выбирался чаще всего.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175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1721922" y="1644462"/>
            <a:ext cx="7374577" cy="3728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5070764" y="1591294"/>
            <a:ext cx="253842" cy="4916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0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 flipV="1">
            <a:off x="3260964" y="1804037"/>
            <a:ext cx="6346767" cy="3947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smtClean="0"/>
              <a:t>опорных векторов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Он же – </a:t>
            </a:r>
            <a:r>
              <a:rPr lang="en-US" dirty="0" smtClean="0"/>
              <a:t>Support Vector Machine (SVM)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Способ </a:t>
            </a:r>
            <a:r>
              <a:rPr lang="ru-RU" dirty="0"/>
              <a:t>машинного обучения – обучение с учителем.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Тип </a:t>
            </a:r>
            <a:r>
              <a:rPr lang="ru-RU" dirty="0"/>
              <a:t>задачи машинного обучения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классификация</a:t>
            </a:r>
            <a:r>
              <a:rPr lang="en-US" dirty="0" smtClean="0"/>
              <a:t> </a:t>
            </a:r>
            <a:r>
              <a:rPr lang="ru-RU" dirty="0" smtClean="0"/>
              <a:t>или регрессия.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64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Один против всех:</a:t>
            </a:r>
          </a:p>
          <a:p>
            <a:pPr marL="514350" indent="-514350">
              <a:buAutoNum type="arabicPeriod"/>
            </a:pPr>
            <a:r>
              <a:rPr lang="ru-RU" dirty="0" smtClean="0"/>
              <a:t>Для каждого класса </a:t>
            </a:r>
            <a:r>
              <a:rPr lang="ru-RU" dirty="0"/>
              <a:t>решаем задачу бинарной </a:t>
            </a:r>
            <a:r>
              <a:rPr lang="ru-RU" dirty="0" smtClean="0"/>
              <a:t>классификации между ним и объединением всех остальных классов.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Для определения класса нового </a:t>
            </a:r>
            <a:r>
              <a:rPr lang="ru-RU" dirty="0" smtClean="0"/>
              <a:t>элемента применяем все полученные классификаторы.</a:t>
            </a:r>
          </a:p>
          <a:p>
            <a:pPr marL="514350" indent="-514350">
              <a:buAutoNum type="arabicPeriod"/>
            </a:pPr>
            <a:r>
              <a:rPr lang="ru-RU" dirty="0" smtClean="0"/>
              <a:t>Результаты работы классификаторов трактуются как вероятности отнесения элемента к классам.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Итоговый класс – тот класс, </a:t>
            </a:r>
            <a:r>
              <a:rPr lang="ru-RU" dirty="0" smtClean="0"/>
              <a:t>которому соответствует максимальная вероятность.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47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617517" y="4149059"/>
            <a:ext cx="9892145" cy="112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2826032" y="1531917"/>
            <a:ext cx="3349137" cy="47620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663743" y="1690689"/>
            <a:ext cx="3696486" cy="43259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2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663743" y="1690689"/>
            <a:ext cx="3696486" cy="432594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617517" y="4149059"/>
            <a:ext cx="9892145" cy="11251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2826032" y="1531917"/>
            <a:ext cx="3349137" cy="476200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 flipV="1">
            <a:off x="5427023" y="1531917"/>
            <a:ext cx="35626" cy="2066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 flipV="1">
            <a:off x="5486400" y="3598340"/>
            <a:ext cx="4203865" cy="19373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1638795" y="3586348"/>
            <a:ext cx="3823854" cy="20609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2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 flipV="1">
            <a:off x="5427023" y="1531917"/>
            <a:ext cx="35626" cy="2066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 flipV="1">
            <a:off x="5486400" y="3598340"/>
            <a:ext cx="4203865" cy="19373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1638795" y="3586348"/>
            <a:ext cx="3823854" cy="20609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0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числа классов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парный подход требует создания</a:t>
                </a:r>
                <a:r>
                  <a:rPr lang="en-US" dirty="0" smtClean="0"/>
                  <a:t> 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dirty="0" smtClean="0"/>
                  <a:t> классификаторов, в то время как метод «один против всех» – только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ru-RU" dirty="0" smtClean="0"/>
                  <a:t> классификаторов.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Однако, метод «один против всех» требует, чтобы результат работы классификатора можно было трактовать как вероятность принадлежности к классу, а для парного подхода этого не требуется.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7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7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регрессия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Данные</a:t>
                </a:r>
                <a:r>
                  <a:rPr lang="ru-RU" dirty="0"/>
                  <a:t>:</a:t>
                </a:r>
                <a:r>
                  <a:rPr lang="en-US" dirty="0"/>
                  <a:t> </a:t>
                </a:r>
                <a:r>
                  <a:rPr lang="ru-RU" dirty="0"/>
                  <a:t>элементы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Задача</a:t>
                </a:r>
                <a:r>
                  <a:rPr lang="ru-RU" dirty="0"/>
                  <a:t>: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Найти </a:t>
                </a:r>
                <a:r>
                  <a:rPr lang="ru-RU" dirty="0"/>
                  <a:t>такие значения </a:t>
                </a:r>
                <a:r>
                  <a:rPr lang="en-US" i="1" dirty="0"/>
                  <a:t>w</a:t>
                </a:r>
                <a:r>
                  <a:rPr lang="en-US" dirty="0" smtClean="0"/>
                  <a:t> </a:t>
                </a:r>
                <a:r>
                  <a:rPr lang="ru-RU" dirty="0"/>
                  <a:t>и </a:t>
                </a:r>
                <a:r>
                  <a:rPr lang="en-US" i="1" dirty="0"/>
                  <a:t>b</a:t>
                </a:r>
                <a:r>
                  <a:rPr lang="ru-RU" dirty="0"/>
                  <a:t>, чтобы функция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 как можно точнее аппроксимировала </a:t>
                </a:r>
                <a:r>
                  <a:rPr lang="en-US" i="1" dirty="0"/>
                  <a:t>y</a:t>
                </a:r>
                <a:r>
                  <a:rPr lang="ru-RU" dirty="0"/>
                  <a:t>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т.е. чтобы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i="1" dirty="0"/>
                  <a:t>i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3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регрессия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413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Рассмотрим простейший случай, когда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= 1</a:t>
                </a:r>
                <a:r>
                  <a:rPr lang="ru-RU" dirty="0" smtClean="0"/>
                  <a:t> и данные имеют вид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41326"/>
              </a:xfrm>
              <a:blipFill rotWithShape="0">
                <a:blip r:embed="rId2"/>
                <a:stretch>
                  <a:fillRect l="-1217" t="-10323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/>
          <p:cNvCxnSpPr/>
          <p:nvPr/>
        </p:nvCxnSpPr>
        <p:spPr>
          <a:xfrm>
            <a:off x="950026" y="4750127"/>
            <a:ext cx="9880270" cy="23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1413164" y="3182587"/>
            <a:ext cx="23750" cy="3087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7208314" y="4203865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8015836" y="4227616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8336470" y="4227615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9583383" y="4203865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5878276" y="4762003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5456700" y="4762002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4165257" y="4750127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3952987" y="4750127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3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регрессия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50026" y="3895104"/>
            <a:ext cx="9880270" cy="23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1413164" y="2327564"/>
            <a:ext cx="23750" cy="3087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7208314" y="3348842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8015836" y="3372593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8336470" y="3372592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9583383" y="3348842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5878276" y="3906980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5456700" y="3906979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4165257" y="3895104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3952987" y="3895104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645725" y="1223158"/>
            <a:ext cx="6175169" cy="50826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11335" y="1888177"/>
            <a:ext cx="2541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FF0000"/>
                </a:solidFill>
              </a:rPr>
              <a:t>f</a:t>
            </a:r>
            <a:r>
              <a:rPr lang="en-US" sz="4000" dirty="0" smtClean="0">
                <a:solidFill>
                  <a:srgbClr val="FF0000"/>
                </a:solidFill>
              </a:rPr>
              <a:t>(</a:t>
            </a:r>
            <a:r>
              <a:rPr lang="en-US" sz="4000" i="1" dirty="0" smtClean="0">
                <a:solidFill>
                  <a:srgbClr val="FF0000"/>
                </a:solidFill>
              </a:rPr>
              <a:t>x</a:t>
            </a:r>
            <a:r>
              <a:rPr lang="en-US" sz="4000" dirty="0" smtClean="0">
                <a:solidFill>
                  <a:srgbClr val="FF0000"/>
                </a:solidFill>
              </a:rPr>
              <a:t>) = </a:t>
            </a:r>
            <a:r>
              <a:rPr lang="en-US" sz="4000" i="1" dirty="0" smtClean="0">
                <a:solidFill>
                  <a:srgbClr val="FF0000"/>
                </a:solidFill>
              </a:rPr>
              <a:t>wx</a:t>
            </a:r>
            <a:r>
              <a:rPr lang="en-US" sz="4000" dirty="0" smtClean="0">
                <a:solidFill>
                  <a:srgbClr val="FF0000"/>
                </a:solidFill>
              </a:rPr>
              <a:t>+</a:t>
            </a:r>
            <a:r>
              <a:rPr lang="en-US" sz="4000" i="1" dirty="0" smtClean="0">
                <a:solidFill>
                  <a:srgbClr val="FF0000"/>
                </a:solidFill>
              </a:rPr>
              <a:t>b</a:t>
            </a:r>
            <a:endParaRPr lang="ru-RU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9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Данные</a:t>
                </a:r>
                <a:r>
                  <a:rPr lang="ru-RU" dirty="0"/>
                  <a:t>:</a:t>
                </a:r>
                <a:r>
                  <a:rPr lang="en-US" dirty="0"/>
                  <a:t> </a:t>
                </a:r>
                <a:r>
                  <a:rPr lang="ru-RU" dirty="0"/>
                  <a:t>элементы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 smtClean="0"/>
                  <a:t>где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размер набора данных</a:t>
                </a:r>
                <a:r>
                  <a:rPr lang="ru-RU" dirty="0" smtClean="0"/>
                  <a:t>).</a:t>
                </a:r>
                <a:endParaRPr lang="ru-RU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такую функцию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 чтобы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i="1" dirty="0"/>
                  <a:t>i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регрессия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50026" y="3895104"/>
            <a:ext cx="9880270" cy="23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1413164" y="2327564"/>
            <a:ext cx="23750" cy="3087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7208314" y="3071813"/>
            <a:ext cx="6874" cy="8232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8015836" y="2702719"/>
            <a:ext cx="11358" cy="1216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8336470" y="3372592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9556750" y="1295400"/>
            <a:ext cx="26633" cy="25997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5886450" y="3906980"/>
            <a:ext cx="3701" cy="546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467350" y="3727450"/>
            <a:ext cx="1226" cy="179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4177132" y="3895104"/>
            <a:ext cx="1168" cy="1743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3962400" y="3895104"/>
            <a:ext cx="2462" cy="2404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0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регрессия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50026" y="3895104"/>
            <a:ext cx="9880270" cy="23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1413164" y="2327564"/>
            <a:ext cx="23750" cy="3087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7208314" y="3071813"/>
            <a:ext cx="6874" cy="8232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8015836" y="2702719"/>
            <a:ext cx="11358" cy="1216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8336470" y="3372592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9556750" y="1295400"/>
            <a:ext cx="26633" cy="25997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5886450" y="3906980"/>
            <a:ext cx="3701" cy="546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467350" y="3727450"/>
            <a:ext cx="1226" cy="179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4177132" y="3895104"/>
            <a:ext cx="1168" cy="1743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3962400" y="3895104"/>
            <a:ext cx="2462" cy="2404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610099" y="1092530"/>
            <a:ext cx="6377049" cy="5260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2933206" y="593766"/>
            <a:ext cx="6198919" cy="5094432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4393870" y="1484416"/>
            <a:ext cx="6543304" cy="537358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9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</a:t>
            </a:r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Эффективно работает при наличии явного отступа между классами.</a:t>
            </a:r>
          </a:p>
          <a:p>
            <a:r>
              <a:rPr lang="ru-RU" dirty="0" smtClean="0"/>
              <a:t>Эффективен в пространствах большой размерности.</a:t>
            </a:r>
          </a:p>
          <a:p>
            <a:r>
              <a:rPr lang="ru-RU" dirty="0" smtClean="0"/>
              <a:t>Эффективен в случае, когда размерность пространства больше количество экземпляров в наборе данных.</a:t>
            </a:r>
          </a:p>
          <a:p>
            <a:r>
              <a:rPr lang="ru-RU" dirty="0" smtClean="0"/>
              <a:t>Использует только часть обучающих данных (собственно – опорные векторы) для определения целевой функции, это эффективно с  точки зрения используемой памяти.</a:t>
            </a:r>
          </a:p>
        </p:txBody>
      </p:sp>
    </p:spTree>
    <p:extLst>
      <p:ext uri="{BB962C8B-B14F-4D97-AF65-F5344CB8AC3E}">
        <p14:creationId xmlns:p14="http://schemas.microsoft.com/office/powerpoint/2010/main" val="18902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</a:t>
            </a:r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Время обучения велико для больших наборов данных.</a:t>
            </a:r>
          </a:p>
          <a:p>
            <a:r>
              <a:rPr lang="ru-RU" dirty="0" smtClean="0"/>
              <a:t>Плохо работает при большом количестве шумов, когда элементы разных классов перемешиваются.</a:t>
            </a:r>
            <a:endParaRPr lang="ru-RU" dirty="0"/>
          </a:p>
          <a:p>
            <a:r>
              <a:rPr lang="ru-RU" dirty="0" smtClean="0"/>
              <a:t>Низкая интерпретируемость.</a:t>
            </a:r>
          </a:p>
          <a:p>
            <a:r>
              <a:rPr lang="ru-RU" dirty="0" smtClean="0"/>
              <a:t>Склонность к переобучению.</a:t>
            </a:r>
          </a:p>
          <a:p>
            <a:r>
              <a:rPr lang="ru-RU" dirty="0" smtClean="0"/>
              <a:t>Сложность в подборе </a:t>
            </a:r>
            <a:r>
              <a:rPr lang="ru-RU" smtClean="0"/>
              <a:t>гиперпараметров</a:t>
            </a:r>
            <a:r>
              <a:rPr lang="ru-RU" dirty="0" smtClean="0"/>
              <a:t>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386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smtClean="0"/>
              <a:t>опорных векторов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0821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408219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408219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408219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76947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94867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</a:t>
            </a:r>
            <a:r>
              <a:rPr lang="ru-RU" sz="1200" dirty="0" smtClean="0"/>
              <a:t>-средн</a:t>
            </a:r>
            <a:endParaRPr lang="ru-RU" sz="12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733674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580740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687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https://habr.com/ru/post/105220</a:t>
            </a:r>
            <a:r>
              <a:rPr lang="en-US" dirty="0" smtClean="0">
                <a:hlinkClick r:id="rId2"/>
              </a:rPr>
              <a:t>/</a:t>
            </a:r>
          </a:p>
          <a:p>
            <a:r>
              <a:rPr lang="en-US" dirty="0">
                <a:hlinkClick r:id="rId2"/>
              </a:rPr>
              <a:t>www.machinelearning.ru/wiki/index.php?title=</a:t>
            </a:r>
            <a:r>
              <a:rPr lang="ru-RU" dirty="0" err="1" smtClean="0">
                <a:hlinkClick r:id="rId2"/>
              </a:rPr>
              <a:t>Метод_опорных_векторов</a:t>
            </a:r>
            <a:endParaRPr lang="en-US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https://nuancesprog.ru/p/9573/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scikit-learn.org/stable/modules/svm.html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Какую из этих задач машинного обучения не решает метод опорных векторов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Бинарная классификация</a:t>
            </a:r>
          </a:p>
          <a:p>
            <a:r>
              <a:rPr lang="ru-RU" dirty="0"/>
              <a:t>Многоклассовая классификация</a:t>
            </a:r>
          </a:p>
          <a:p>
            <a:r>
              <a:rPr lang="ru-RU" dirty="0"/>
              <a:t>Кластеризация</a:t>
            </a:r>
          </a:p>
          <a:p>
            <a:r>
              <a:rPr lang="ru-RU" dirty="0" smtClean="0"/>
              <a:t>Регрессия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Если размерность элемента данных равна </a:t>
            </a:r>
            <a:r>
              <a:rPr lang="en-US" i="1" dirty="0"/>
              <a:t>N</a:t>
            </a:r>
            <a:r>
              <a:rPr lang="ru-RU" dirty="0"/>
              <a:t>, то чему равна размерность разделяющей поверхности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en-US" i="1" dirty="0"/>
              <a:t>N</a:t>
            </a:r>
            <a:endParaRPr lang="ru-RU" dirty="0"/>
          </a:p>
          <a:p>
            <a:r>
              <a:rPr lang="ru-RU" i="1" dirty="0"/>
              <a:t>N</a:t>
            </a:r>
            <a:r>
              <a:rPr lang="ru-RU" dirty="0"/>
              <a:t>-1</a:t>
            </a:r>
          </a:p>
          <a:p>
            <a:r>
              <a:rPr lang="ru-RU" i="1" dirty="0"/>
              <a:t>N</a:t>
            </a:r>
            <a:r>
              <a:rPr lang="ru-RU" dirty="0"/>
              <a:t>/2</a:t>
            </a:r>
          </a:p>
          <a:p>
            <a:r>
              <a:rPr lang="ru-RU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9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 чему сводится задача бинарной классификации методом опорных векторов в случае линейной разделимости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Минимизация зазора.</a:t>
            </a:r>
          </a:p>
          <a:p>
            <a:r>
              <a:rPr lang="ru-RU" dirty="0"/>
              <a:t>Максимизация зазора.</a:t>
            </a:r>
          </a:p>
          <a:p>
            <a:r>
              <a:rPr lang="ru-RU" dirty="0"/>
              <a:t>Минимизация количества опорных векторов.</a:t>
            </a:r>
          </a:p>
          <a:p>
            <a:r>
              <a:rPr lang="ru-RU" dirty="0"/>
              <a:t>Максимизация количества опорных векторов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1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Основная идея: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Построить гиперплоскость</a:t>
                </a:r>
                <a:r>
                  <a:rPr lang="en-US" dirty="0" smtClean="0"/>
                  <a:t> (</a:t>
                </a:r>
                <a:r>
                  <a:rPr lang="ru-RU" dirty="0" smtClean="0"/>
                  <a:t>фигуру размерность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-1)</a:t>
                </a:r>
                <a:r>
                  <a:rPr lang="ru-RU" dirty="0" smtClean="0"/>
                  <a:t>, которая наиболее эффективно разделяет классы – разделяющую гиперплоскость: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6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 решается проблема линейной неразделимости в методе опорных векторов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Увеличение размерности пространства элементов данных.</a:t>
            </a:r>
          </a:p>
          <a:p>
            <a:r>
              <a:rPr lang="ru-RU" dirty="0"/>
              <a:t>Уменьшение размерности пространства элементов данных.</a:t>
            </a:r>
          </a:p>
          <a:p>
            <a:r>
              <a:rPr lang="ru-RU" dirty="0"/>
              <a:t>Уменьшение количества элементов данных.</a:t>
            </a:r>
          </a:p>
          <a:p>
            <a:r>
              <a:rPr lang="ru-RU" dirty="0"/>
              <a:t>Данная проблема неразрешима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22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такое ядро при решении линейно неразделимой задачи бинарной классификации методом опорных векторов</a:t>
            </a:r>
            <a:r>
              <a:rPr lang="ru-RU" dirty="0" smtClean="0"/>
              <a:t>?</a:t>
            </a:r>
          </a:p>
          <a:p>
            <a:pPr lvl="0"/>
            <a:endParaRPr lang="ru-RU" dirty="0"/>
          </a:p>
          <a:p>
            <a:r>
              <a:rPr lang="ru-RU" dirty="0"/>
              <a:t>Сумма отображений элементов.</a:t>
            </a:r>
          </a:p>
          <a:p>
            <a:r>
              <a:rPr lang="ru-RU" dirty="0"/>
              <a:t>Сумма элементов.</a:t>
            </a:r>
          </a:p>
          <a:p>
            <a:r>
              <a:rPr lang="ru-RU" dirty="0"/>
              <a:t>Скалярное произведение отображений элементов.</a:t>
            </a:r>
          </a:p>
          <a:p>
            <a:r>
              <a:rPr lang="ru-RU" dirty="0"/>
              <a:t>Скалярное произведение элементов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9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dirty="0"/>
              <a:t>В чем заключается парный подход при решении задачи многоклассовой классификации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Решение задачи бинарной классификации для двух самых больших классов.</a:t>
            </a:r>
          </a:p>
          <a:p>
            <a:r>
              <a:rPr lang="ru-RU" dirty="0"/>
              <a:t>Решение задачи бинарной классификации для каждого класса и случайно выбранной пары классов.</a:t>
            </a:r>
          </a:p>
          <a:p>
            <a:r>
              <a:rPr lang="ru-RU" dirty="0"/>
              <a:t>Решение задачи бинарной классификации для всех возможных пар классов.</a:t>
            </a:r>
          </a:p>
          <a:p>
            <a:r>
              <a:rPr lang="ru-RU" dirty="0"/>
              <a:t>Решение задачи бинарной классификации для двух случайно выбранных групп классов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При решении задачи регрессии методом опорных векторов чему соответствует зазор</a:t>
            </a:r>
            <a:r>
              <a:rPr lang="ru-RU" dirty="0" smtClean="0"/>
              <a:t>?</a:t>
            </a:r>
          </a:p>
          <a:p>
            <a:pPr lvl="0"/>
            <a:endParaRPr lang="ru-RU" dirty="0"/>
          </a:p>
          <a:p>
            <a:r>
              <a:rPr lang="ru-RU" dirty="0"/>
              <a:t>Допустимому отклонению значения от найденного решения.</a:t>
            </a:r>
          </a:p>
          <a:p>
            <a:r>
              <a:rPr lang="ru-RU" dirty="0"/>
              <a:t>Значению среднеквадратичной ошибки.</a:t>
            </a:r>
          </a:p>
          <a:p>
            <a:r>
              <a:rPr lang="ru-RU" dirty="0"/>
              <a:t>Значению средней абсолютной ошибки.</a:t>
            </a:r>
          </a:p>
          <a:p>
            <a:r>
              <a:rPr lang="ru-RU" dirty="0"/>
              <a:t>Количеству элементов, для которых отклонение равно нулю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1959429" y="299258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3040084" y="385948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2233749" y="414686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3177244" y="484750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2508069" y="535755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5488778" y="430955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6248796" y="339052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6628806" y="414686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6210201" y="471034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5426429" y="547333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5974476" y="603017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7126382" y="31337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990108" y="2069275"/>
            <a:ext cx="1229096" cy="442949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3633849" y="1876301"/>
            <a:ext cx="1656608" cy="4643252"/>
          </a:xfrm>
          <a:prstGeom prst="line">
            <a:avLst/>
          </a:prstGeom>
          <a:ln w="381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3428012" y="2069275"/>
            <a:ext cx="3396737" cy="4619501"/>
          </a:xfrm>
          <a:prstGeom prst="line">
            <a:avLst/>
          </a:prstGeom>
          <a:ln w="381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1959429" y="299258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3040084" y="385948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2233749" y="414686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177244" y="484750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2508069" y="535755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5488778" y="430955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6248796" y="339052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6628806" y="414686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6210201" y="471034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5426429" y="547333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5974476" y="603017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7126382" y="31337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3990108" y="2069275"/>
            <a:ext cx="1229096" cy="442949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5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1959429" y="299258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3040084" y="385948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2233749" y="414686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3177244" y="484750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2508069" y="535755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5488778" y="430955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6248796" y="339052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6628806" y="414686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6210201" y="471034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5426429" y="547333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5974476" y="603017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7126382" y="31337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 flipH="1">
            <a:off x="3990108" y="2069275"/>
            <a:ext cx="1229096" cy="442949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969128" y="1886872"/>
            <a:ext cx="1229096" cy="4429496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5011088" y="2231965"/>
            <a:ext cx="1229096" cy="4429496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07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Опорный вектор:</a:t>
            </a:r>
          </a:p>
          <a:p>
            <a:pPr marL="0" indent="0">
              <a:buNone/>
            </a:pPr>
            <a:r>
              <a:rPr lang="ru-RU" dirty="0" smtClean="0"/>
              <a:t>элемент класса, который находится ближе всего к разделяющей гиперплоскости.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Зазор (отступ):</a:t>
            </a:r>
          </a:p>
          <a:p>
            <a:pPr marL="0" indent="0">
              <a:buNone/>
            </a:pPr>
            <a:r>
              <a:rPr lang="ru-RU" dirty="0" smtClean="0"/>
              <a:t>Сумма расстояний между опорными векторами и разделяющей гиперплоскость.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3979</TotalTime>
  <Words>898</Words>
  <Application>Microsoft Office PowerPoint</Application>
  <PresentationFormat>Широкоэкранный</PresentationFormat>
  <Paragraphs>232</Paragraphs>
  <Slides>53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Тема Office</vt:lpstr>
      <vt:lpstr>Лекция №7</vt:lpstr>
      <vt:lpstr>Содержание</vt:lpstr>
      <vt:lpstr>Метод опорных векторов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линейная неразделимость</vt:lpstr>
      <vt:lpstr>Метод опорных векторов, линейная неразделимость</vt:lpstr>
      <vt:lpstr>Метод опорных векторов, линейная неразделимость</vt:lpstr>
      <vt:lpstr>Метод опорных векторов, линейная неразделимость</vt:lpstr>
      <vt:lpstr>Метод опорных векторов, линейная неразделимость</vt:lpstr>
      <vt:lpstr>Метод опорных векторов, линейная неразделимость</vt:lpstr>
      <vt:lpstr>Метод опорных векторов, линейная неразделимость</vt:lpstr>
      <vt:lpstr>Метод опорных векторов, линейная неразделимость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регрессия</vt:lpstr>
      <vt:lpstr>Метод опорных векторов, регрессия</vt:lpstr>
      <vt:lpstr>Метод опорных векторов, регрессия</vt:lpstr>
      <vt:lpstr>Метод опорных векторов, регрессия</vt:lpstr>
      <vt:lpstr>Метод опорных векторов, регрессия</vt:lpstr>
      <vt:lpstr>Метод опорных векторов, достоинства</vt:lpstr>
      <vt:lpstr>Метод опорных векторов, недостатки</vt:lpstr>
      <vt:lpstr>Метод опорных векторов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1001</cp:revision>
  <dcterms:created xsi:type="dcterms:W3CDTF">2020-08-10T09:44:31Z</dcterms:created>
  <dcterms:modified xsi:type="dcterms:W3CDTF">2021-02-12T10:42:04Z</dcterms:modified>
</cp:coreProperties>
</file>