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77" r:id="rId4"/>
    <p:sldId id="378" r:id="rId5"/>
    <p:sldId id="379" r:id="rId6"/>
    <p:sldId id="381" r:id="rId7"/>
    <p:sldId id="380" r:id="rId8"/>
    <p:sldId id="382" r:id="rId9"/>
    <p:sldId id="350" r:id="rId10"/>
    <p:sldId id="352" r:id="rId11"/>
    <p:sldId id="351" r:id="rId12"/>
    <p:sldId id="349" r:id="rId13"/>
    <p:sldId id="353" r:id="rId14"/>
    <p:sldId id="354" r:id="rId15"/>
    <p:sldId id="355" r:id="rId16"/>
    <p:sldId id="356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76" r:id="rId25"/>
    <p:sldId id="365" r:id="rId26"/>
    <p:sldId id="366" r:id="rId27"/>
    <p:sldId id="367" r:id="rId28"/>
    <p:sldId id="368" r:id="rId29"/>
    <p:sldId id="369" r:id="rId30"/>
    <p:sldId id="370" r:id="rId31"/>
    <p:sldId id="357" r:id="rId32"/>
    <p:sldId id="373" r:id="rId33"/>
    <p:sldId id="374" r:id="rId34"/>
    <p:sldId id="375" r:id="rId35"/>
    <p:sldId id="371" r:id="rId36"/>
    <p:sldId id="372" r:id="rId37"/>
    <p:sldId id="317" r:id="rId38"/>
    <p:sldId id="259" r:id="rId39"/>
    <p:sldId id="260" r:id="rId40"/>
    <p:sldId id="347" r:id="rId41"/>
    <p:sldId id="383" r:id="rId42"/>
    <p:sldId id="384" r:id="rId43"/>
    <p:sldId id="385" r:id="rId44"/>
    <p:sldId id="386" r:id="rId45"/>
    <p:sldId id="387" r:id="rId46"/>
    <p:sldId id="388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B8FF07B-B83A-462B-807D-35BB16752495}" type="slidenum">
              <a:rPr lang="ru-RU" altLang="ru-RU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12</a:t>
            </a:fld>
            <a:endParaRPr lang="ru-RU" alt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812800"/>
            <a:ext cx="7086600" cy="3987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27738" cy="47910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1777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11.01.2021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71759/" TargetMode="External"/><Relationship Id="rId2" Type="http://schemas.openxmlformats.org/officeDocument/2006/relationships/hyperlink" Target="https://habr.com/ru/company/ods/blog/32253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116385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ru-RU" dirty="0"/>
              <a:t>8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Деревья принятия решений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- регрессия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Способ машинного обучения – обучение с учителем.</a:t>
                </a:r>
              </a:p>
              <a:p>
                <a:pPr marL="0" indent="0">
                  <a:buNone/>
                </a:pPr>
                <a:r>
                  <a:rPr lang="ru-RU" dirty="0"/>
                  <a:t>Тип задачи машинного обучения – (многоклассовая) классификация.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Данные: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данных),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– </a:t>
                </a:r>
                <a:r>
                  <a:rPr lang="ru-RU" dirty="0"/>
                  <a:t>количество параметров, описывающих входные данные, </a:t>
                </a:r>
                <a:r>
                  <a:rPr lang="en-US" i="1" dirty="0"/>
                  <a:t>M</a:t>
                </a:r>
                <a:r>
                  <a:rPr lang="en-US" dirty="0"/>
                  <a:t> – </a:t>
                </a:r>
                <a:r>
                  <a:rPr lang="ru-RU" dirty="0"/>
                  <a:t>количество классов.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такую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чтобы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1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описание метода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Дерево решений – визуальная модель алгоритма принятия </a:t>
            </a:r>
            <a:r>
              <a:rPr lang="ru-RU" altLang="ru-RU" dirty="0" smtClean="0">
                <a:latin typeface="Calibri" panose="020F0502020204030204" pitchFamily="34" charset="0"/>
              </a:rPr>
              <a:t>решения на основании набора правил. Правила формулируются с помощью отдельных параметров элементов из набора данных.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0" indent="288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195864" indent="-195864">
              <a:buSzPct val="45000"/>
              <a:buFont typeface="Wingdings" panose="05000000000000000000" pitchFamily="2" charset="2"/>
              <a:buChar char=""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Внутренние </a:t>
            </a:r>
            <a:r>
              <a:rPr lang="ru-RU" altLang="ru-RU" dirty="0" smtClean="0">
                <a:latin typeface="Calibri" panose="020F0502020204030204" pitchFamily="34" charset="0"/>
              </a:rPr>
              <a:t>узлы </a:t>
            </a:r>
            <a:r>
              <a:rPr lang="ru-RU" altLang="ru-RU" dirty="0">
                <a:latin typeface="Calibri" panose="020F0502020204030204" pitchFamily="34" charset="0"/>
              </a:rPr>
              <a:t>–</a:t>
            </a:r>
            <a:r>
              <a:rPr lang="ru-RU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>
                <a:latin typeface="Calibri" panose="020F0502020204030204" pitchFamily="34" charset="0"/>
              </a:rPr>
              <a:t>задают </a:t>
            </a:r>
            <a:r>
              <a:rPr lang="ru-RU" altLang="ru-RU" dirty="0" smtClean="0">
                <a:latin typeface="Calibri" panose="020F0502020204030204" pitchFamily="34" charset="0"/>
              </a:rPr>
              <a:t>правила выбора </a:t>
            </a:r>
            <a:r>
              <a:rPr lang="ru-RU" altLang="ru-RU" dirty="0">
                <a:latin typeface="Calibri" panose="020F0502020204030204" pitchFamily="34" charset="0"/>
              </a:rPr>
              <a:t>ветви.</a:t>
            </a:r>
          </a:p>
          <a:p>
            <a:pPr marL="195864" indent="-195864">
              <a:buSzPct val="45000"/>
              <a:buFont typeface="Wingdings" panose="05000000000000000000" pitchFamily="2" charset="2"/>
              <a:buChar char=""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Листья </a:t>
            </a:r>
            <a:r>
              <a:rPr lang="ru-RU" altLang="ru-RU" dirty="0">
                <a:latin typeface="Calibri" panose="020F0502020204030204" pitchFamily="34" charset="0"/>
              </a:rPr>
              <a:t>– </a:t>
            </a:r>
            <a:r>
              <a:rPr lang="ru-RU" altLang="ru-RU" dirty="0" smtClean="0">
                <a:latin typeface="Calibri" panose="020F0502020204030204" pitchFamily="34" charset="0"/>
              </a:rPr>
              <a:t>содержат отдельные элементы набора данных, например, относящиеся к одному и тому же классу.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AutoShape 2"/>
          <p:cNvSpPr>
            <a:spLocks noChangeArrowheads="1"/>
          </p:cNvSpPr>
          <p:nvPr/>
        </p:nvSpPr>
        <p:spPr bwMode="auto">
          <a:xfrm>
            <a:off x="5279435" y="1371025"/>
            <a:ext cx="1633131" cy="849689"/>
          </a:xfrm>
          <a:prstGeom prst="diamond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/>
            <a:r>
              <a:rPr lang="ru-RU" altLang="ru-RU" sz="1633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Правило</a:t>
            </a:r>
            <a:endParaRPr lang="ru-RU" altLang="ru-RU" sz="16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892" name="AutoShape 3"/>
          <p:cNvSpPr>
            <a:spLocks noChangeArrowheads="1"/>
          </p:cNvSpPr>
          <p:nvPr/>
        </p:nvSpPr>
        <p:spPr bwMode="auto">
          <a:xfrm>
            <a:off x="2894545" y="2383452"/>
            <a:ext cx="1633131" cy="849689"/>
          </a:xfrm>
          <a:prstGeom prst="diamond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>
                <a:solidFill>
                  <a:srgbClr val="000000"/>
                </a:solidFill>
                <a:latin typeface="Calibri" panose="020F0502020204030204" pitchFamily="34" charset="0"/>
              </a:rPr>
              <a:t>Правило</a:t>
            </a:r>
          </a:p>
        </p:txBody>
      </p:sp>
      <p:sp>
        <p:nvSpPr>
          <p:cNvPr id="37893" name="AutoShape 4"/>
          <p:cNvSpPr>
            <a:spLocks noChangeArrowheads="1"/>
          </p:cNvSpPr>
          <p:nvPr/>
        </p:nvSpPr>
        <p:spPr bwMode="auto">
          <a:xfrm>
            <a:off x="7729133" y="2383452"/>
            <a:ext cx="1633131" cy="849689"/>
          </a:xfrm>
          <a:prstGeom prst="diamond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>
                <a:solidFill>
                  <a:srgbClr val="000000"/>
                </a:solidFill>
                <a:latin typeface="Calibri" panose="020F0502020204030204" pitchFamily="34" charset="0"/>
              </a:rPr>
              <a:t>Правило</a:t>
            </a:r>
          </a:p>
        </p:txBody>
      </p:sp>
      <p:sp>
        <p:nvSpPr>
          <p:cNvPr id="37894" name="AutoShape 5"/>
          <p:cNvSpPr>
            <a:spLocks noChangeArrowheads="1"/>
          </p:cNvSpPr>
          <p:nvPr/>
        </p:nvSpPr>
        <p:spPr bwMode="auto">
          <a:xfrm>
            <a:off x="4267010" y="3886970"/>
            <a:ext cx="1633131" cy="849689"/>
          </a:xfrm>
          <a:prstGeom prst="diamond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>
                <a:solidFill>
                  <a:srgbClr val="000000"/>
                </a:solidFill>
                <a:latin typeface="Calibri" panose="020F0502020204030204" pitchFamily="34" charset="0"/>
              </a:rPr>
              <a:t>Правило</a:t>
            </a:r>
          </a:p>
        </p:txBody>
      </p:sp>
      <p:sp>
        <p:nvSpPr>
          <p:cNvPr id="37895" name="AutoShape 6"/>
          <p:cNvSpPr>
            <a:spLocks noChangeArrowheads="1"/>
          </p:cNvSpPr>
          <p:nvPr/>
        </p:nvSpPr>
        <p:spPr bwMode="auto">
          <a:xfrm>
            <a:off x="1752505" y="3560054"/>
            <a:ext cx="1371024" cy="587582"/>
          </a:xfrm>
          <a:prstGeom prst="roundRect">
            <a:avLst>
              <a:gd name="adj" fmla="val 241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/>
            <a:r>
              <a:rPr lang="ru-RU" altLang="ru-RU" sz="1633" dirty="0" smtClean="0">
                <a:solidFill>
                  <a:srgbClr val="000000"/>
                </a:solidFill>
                <a:latin typeface="Calibri" panose="020F0502020204030204" pitchFamily="34" charset="0"/>
              </a:rPr>
              <a:t>Элементы данных</a:t>
            </a:r>
            <a:endParaRPr lang="ru-RU" altLang="ru-RU" sz="16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6650459" y="3591737"/>
            <a:ext cx="1371024" cy="587582"/>
          </a:xfrm>
          <a:prstGeom prst="roundRect">
            <a:avLst>
              <a:gd name="adj" fmla="val 241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>
                <a:solidFill>
                  <a:srgbClr val="000000"/>
                </a:solidFill>
                <a:latin typeface="Calibri" panose="020F0502020204030204" pitchFamily="34" charset="0"/>
              </a:rPr>
              <a:t>Элементы </a:t>
            </a:r>
            <a:r>
              <a:rPr lang="ru-RU" altLang="ru-RU" sz="1633" dirty="0" smtClean="0">
                <a:solidFill>
                  <a:srgbClr val="000000"/>
                </a:solidFill>
                <a:latin typeface="Calibri" panose="020F0502020204030204" pitchFamily="34" charset="0"/>
              </a:rPr>
              <a:t>данных</a:t>
            </a:r>
            <a:endParaRPr lang="ru-RU" altLang="ru-RU" sz="16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>
            <a:off x="2960791" y="5355923"/>
            <a:ext cx="1371024" cy="587582"/>
          </a:xfrm>
          <a:prstGeom prst="roundRect">
            <a:avLst>
              <a:gd name="adj" fmla="val 241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>
                <a:solidFill>
                  <a:srgbClr val="000000"/>
                </a:solidFill>
                <a:latin typeface="Calibri" panose="020F0502020204030204" pitchFamily="34" charset="0"/>
              </a:rPr>
              <a:t>Элементы </a:t>
            </a:r>
            <a:r>
              <a:rPr lang="ru-RU" altLang="ru-RU" sz="1633" dirty="0" smtClean="0">
                <a:solidFill>
                  <a:srgbClr val="000000"/>
                </a:solidFill>
                <a:latin typeface="Calibri" panose="020F0502020204030204" pitchFamily="34" charset="0"/>
              </a:rPr>
              <a:t>данных</a:t>
            </a:r>
            <a:endParaRPr lang="ru-RU" altLang="ru-RU" sz="16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898" name="AutoShape 9"/>
          <p:cNvSpPr>
            <a:spLocks noChangeArrowheads="1"/>
          </p:cNvSpPr>
          <p:nvPr/>
        </p:nvSpPr>
        <p:spPr bwMode="auto">
          <a:xfrm>
            <a:off x="9067032" y="3591737"/>
            <a:ext cx="1371024" cy="587582"/>
          </a:xfrm>
          <a:prstGeom prst="roundRect">
            <a:avLst>
              <a:gd name="adj" fmla="val 241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 smtClean="0">
                <a:solidFill>
                  <a:srgbClr val="000000"/>
                </a:solidFill>
                <a:latin typeface="Calibri" panose="020F0502020204030204" pitchFamily="34" charset="0"/>
              </a:rPr>
              <a:t>Элементы данных</a:t>
            </a:r>
            <a:endParaRPr lang="ru-RU" altLang="ru-RU" sz="16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899" name="AutoShape 10"/>
          <p:cNvSpPr>
            <a:spLocks noChangeArrowheads="1"/>
          </p:cNvSpPr>
          <p:nvPr/>
        </p:nvSpPr>
        <p:spPr bwMode="auto">
          <a:xfrm>
            <a:off x="5802210" y="5389046"/>
            <a:ext cx="1371024" cy="587582"/>
          </a:xfrm>
          <a:prstGeom prst="roundRect">
            <a:avLst>
              <a:gd name="adj" fmla="val 241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>
                <a:solidFill>
                  <a:srgbClr val="000000"/>
                </a:solidFill>
                <a:latin typeface="Calibri" panose="020F0502020204030204" pitchFamily="34" charset="0"/>
              </a:rPr>
              <a:t>Элементы </a:t>
            </a:r>
            <a:r>
              <a:rPr lang="ru-RU" altLang="ru-RU" sz="1633" dirty="0" smtClean="0">
                <a:solidFill>
                  <a:srgbClr val="000000"/>
                </a:solidFill>
                <a:latin typeface="Calibri" panose="020F0502020204030204" pitchFamily="34" charset="0"/>
              </a:rPr>
              <a:t>данных</a:t>
            </a:r>
            <a:endParaRPr lang="ru-RU" altLang="ru-RU" sz="16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7900" name="AutoShape 11"/>
          <p:cNvCxnSpPr>
            <a:cxnSpLocks noChangeShapeType="1"/>
            <a:stCxn id="37891" idx="1"/>
            <a:endCxn id="37892" idx="0"/>
          </p:cNvCxnSpPr>
          <p:nvPr/>
        </p:nvCxnSpPr>
        <p:spPr bwMode="auto">
          <a:xfrm flipH="1">
            <a:off x="3711111" y="1795869"/>
            <a:ext cx="1569765" cy="58758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1" name="AutoShape 12"/>
          <p:cNvCxnSpPr>
            <a:cxnSpLocks noChangeShapeType="1"/>
            <a:stCxn id="37891" idx="3"/>
            <a:endCxn id="37893" idx="0"/>
          </p:cNvCxnSpPr>
          <p:nvPr/>
        </p:nvCxnSpPr>
        <p:spPr bwMode="auto">
          <a:xfrm>
            <a:off x="6912567" y="1795869"/>
            <a:ext cx="1633131" cy="58758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2" name="AutoShape 13"/>
          <p:cNvCxnSpPr>
            <a:cxnSpLocks noChangeShapeType="1"/>
            <a:stCxn id="37892" idx="1"/>
            <a:endCxn id="37895" idx="0"/>
          </p:cNvCxnSpPr>
          <p:nvPr/>
        </p:nvCxnSpPr>
        <p:spPr bwMode="auto">
          <a:xfrm flipH="1">
            <a:off x="2436577" y="2808296"/>
            <a:ext cx="459409" cy="751759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3" name="AutoShape 14"/>
          <p:cNvCxnSpPr>
            <a:cxnSpLocks noChangeShapeType="1"/>
            <a:stCxn id="37892" idx="3"/>
            <a:endCxn id="37894" idx="0"/>
          </p:cNvCxnSpPr>
          <p:nvPr/>
        </p:nvCxnSpPr>
        <p:spPr bwMode="auto">
          <a:xfrm>
            <a:off x="4527676" y="2808295"/>
            <a:ext cx="555898" cy="1078674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4" name="AutoShape 15"/>
          <p:cNvCxnSpPr>
            <a:cxnSpLocks noChangeShapeType="1"/>
            <a:stCxn id="37893" idx="1"/>
            <a:endCxn id="37896" idx="0"/>
          </p:cNvCxnSpPr>
          <p:nvPr/>
        </p:nvCxnSpPr>
        <p:spPr bwMode="auto">
          <a:xfrm flipH="1">
            <a:off x="7335971" y="2808295"/>
            <a:ext cx="394601" cy="78344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5" name="AutoShape 16"/>
          <p:cNvCxnSpPr>
            <a:cxnSpLocks noChangeShapeType="1"/>
            <a:stCxn id="37893" idx="3"/>
            <a:endCxn id="37898" idx="0"/>
          </p:cNvCxnSpPr>
          <p:nvPr/>
        </p:nvCxnSpPr>
        <p:spPr bwMode="auto">
          <a:xfrm>
            <a:off x="9362264" y="2808295"/>
            <a:ext cx="391721" cy="78344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6" name="AutoShape 17"/>
          <p:cNvCxnSpPr>
            <a:cxnSpLocks noChangeShapeType="1"/>
            <a:stCxn id="37894" idx="1"/>
            <a:endCxn id="37897" idx="0"/>
          </p:cNvCxnSpPr>
          <p:nvPr/>
        </p:nvCxnSpPr>
        <p:spPr bwMode="auto">
          <a:xfrm flipH="1">
            <a:off x="3644864" y="4310374"/>
            <a:ext cx="623585" cy="104555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7" name="AutoShape 18"/>
          <p:cNvCxnSpPr>
            <a:cxnSpLocks noChangeShapeType="1"/>
            <a:stCxn id="37894" idx="3"/>
            <a:endCxn id="37899" idx="0"/>
          </p:cNvCxnSpPr>
          <p:nvPr/>
        </p:nvCxnSpPr>
        <p:spPr bwMode="auto">
          <a:xfrm>
            <a:off x="5900140" y="4310374"/>
            <a:ext cx="587582" cy="1078673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описание метода</a:t>
            </a:r>
          </a:p>
        </p:txBody>
      </p:sp>
    </p:spTree>
    <p:extLst>
      <p:ext uri="{BB962C8B-B14F-4D97-AF65-F5344CB8AC3E}">
        <p14:creationId xmlns:p14="http://schemas.microsoft.com/office/powerpoint/2010/main" val="113544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описание метода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Набор данных в задаче обучения с учителем можно представить в виде дерева принятия решений, а затем использовать полученное дерево для решения задач классификации или регрессии для новых данных.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Количество деревьев, которые можно построить из имеющегося набора данных, велико, поэтому необходим некий алгоритм, позволяющий строить такие деревья эффективно.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описание метода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81" y="3391770"/>
            <a:ext cx="7695238" cy="1219048"/>
          </a:xfrm>
        </p:spPr>
      </p:pic>
    </p:spTree>
    <p:extLst>
      <p:ext uri="{BB962C8B-B14F-4D97-AF65-F5344CB8AC3E}">
        <p14:creationId xmlns:p14="http://schemas.microsoft.com/office/powerpoint/2010/main" val="19724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описание метода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9" y="2604468"/>
            <a:ext cx="9104762" cy="2793651"/>
          </a:xfrm>
        </p:spPr>
      </p:pic>
    </p:spTree>
    <p:extLst>
      <p:ext uri="{BB962C8B-B14F-4D97-AF65-F5344CB8AC3E}">
        <p14:creationId xmlns:p14="http://schemas.microsoft.com/office/powerpoint/2010/main" val="33193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описание метода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5"/>
          <a:stretch/>
        </p:blipFill>
        <p:spPr>
          <a:xfrm>
            <a:off x="2446734" y="1690688"/>
            <a:ext cx="7298531" cy="4968210"/>
          </a:xfrm>
        </p:spPr>
      </p:pic>
    </p:spTree>
    <p:extLst>
      <p:ext uri="{BB962C8B-B14F-4D97-AF65-F5344CB8AC3E}">
        <p14:creationId xmlns:p14="http://schemas.microsoft.com/office/powerpoint/2010/main" val="3815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энтропия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79609"/>
                <a:ext cx="10515600" cy="29973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–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количество жёлтых элементов</a:t>
                </a: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alt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 – </a:t>
                </a:r>
                <a:r>
                  <a:rPr lang="ru-RU" altLang="ru-RU" dirty="0">
                    <a:latin typeface="Calibri" panose="020F0502020204030204" pitchFamily="34" charset="0"/>
                  </a:rPr>
                  <a:t>количество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синих элементов</a:t>
                </a: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ru-RU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alt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–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общее количество элементов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79609"/>
                <a:ext cx="10515600" cy="2997353"/>
              </a:xfrm>
              <a:blipFill rotWithShape="0">
                <a:blip r:embed="rId2"/>
                <a:stretch>
                  <a:fillRect t="-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81" y="1825625"/>
            <a:ext cx="769523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Общее количество перестановок равно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!=20!</m:t>
                    </m:r>
                  </m:oMath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Однако, от перестановок жёлтых (или синих) элементов между собой ничего не меняется, поэтому количество различных перестановок в данном случае равно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alt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ru-RU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11!9!</m:t>
                          </m:r>
                        </m:den>
                      </m:f>
                    </m:oMath>
                  </m:oMathPara>
                </a14:m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0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В общем случае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K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классов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alt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ru-RU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alt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Число бит информации, необходимых для записи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C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равно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ru-R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alt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Определение дерева</a:t>
            </a:r>
          </a:p>
          <a:p>
            <a:r>
              <a:rPr lang="ru-RU" dirty="0" smtClean="0"/>
              <a:t>Описание </a:t>
            </a:r>
            <a:r>
              <a:rPr lang="ru-RU" dirty="0" smtClean="0"/>
              <a:t>метода</a:t>
            </a:r>
          </a:p>
          <a:p>
            <a:r>
              <a:rPr lang="ru-RU" dirty="0" smtClean="0"/>
              <a:t>Энтропия</a:t>
            </a:r>
          </a:p>
          <a:p>
            <a:r>
              <a:rPr lang="ru-RU" dirty="0" smtClean="0"/>
              <a:t>Общее описание алгоритма</a:t>
            </a:r>
          </a:p>
          <a:p>
            <a:r>
              <a:rPr lang="ru-RU" dirty="0" smtClean="0"/>
              <a:t>Достоинства и недостатки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Комбинаторная энтропия – число бит на один элемент: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nary>
                                    <m:naryPr>
                                      <m:chr m:val="∏"/>
                                      <m:ctrlPr>
                                        <a:rPr lang="ru-RU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alt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nary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Используем формулу Стирлинга, которая верна для больших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N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ru-RU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!≈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ru-R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nary>
                                    <m:naryPr>
                                      <m:chr m:val="∏"/>
                                      <m:ctrlPr>
                                        <a:rPr lang="ru-RU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alt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nary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func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ru-RU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func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ru-RU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  <a:blipFill rotWithShape="0">
                <a:blip r:embed="rId2"/>
                <a:stretch>
                  <a:fillRect l="-101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2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func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func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ru-RU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ru-RU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ru-RU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2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Определив вероятность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получаем:</a:t>
                </a: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>
                    <a:latin typeface="Calibri" panose="020F0502020204030204" pitchFamily="34" charset="0"/>
                  </a:rPr>
                  <a:t>В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ru-RU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называется энтропией </a:t>
                </a:r>
                <a:r>
                  <a:rPr lang="ru-RU" altLang="ru-RU" dirty="0" err="1" smtClean="0">
                    <a:latin typeface="Calibri" panose="020F0502020204030204" pitchFamily="34" charset="0"/>
                  </a:rPr>
                  <a:t>Шенонна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Можно показать,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alt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ru-RU" alt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ru-RU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en-US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  <a:blipFill rotWithShape="0">
                <a:blip r:embed="rId2"/>
                <a:stretch>
                  <a:fillRect l="-1123" t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0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коэффициент Джини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Альтернатива энтропии – коэффициент Джини (</a:t>
                </a:r>
                <a:r>
                  <a:rPr lang="en-US" altLang="ru-RU" dirty="0" err="1">
                    <a:latin typeface="Calibri" panose="020F0502020204030204" pitchFamily="34" charset="0"/>
                  </a:rPr>
                  <a:t>Gini</a:t>
                </a:r>
                <a:r>
                  <a:rPr lang="en-US" altLang="ru-RU" dirty="0">
                    <a:latin typeface="Calibri" panose="020F0502020204030204" pitchFamily="34" charset="0"/>
                  </a:rPr>
                  <a:t> impurity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):</a:t>
                </a: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Мера того, насколько часто случайно выбранный элемент будет отнесен к некорректному классу.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ru-RU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alt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ru-RU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alt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ru-RU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  <a:blipFill rotWithShape="0">
                <a:blip r:embed="rId2"/>
                <a:stretch>
                  <a:fillRect l="-101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9" y="1825625"/>
            <a:ext cx="1085404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Общий алгоритм построения дерева: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1</a:t>
            </a:r>
            <a:r>
              <a:rPr lang="ru-RU" altLang="ru-RU" dirty="0" smtClean="0">
                <a:latin typeface="Calibri" panose="020F0502020204030204" pitchFamily="34" charset="0"/>
              </a:rPr>
              <a:t>. Помещаем весь набор данных в первый узел.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2. Для каждого узла вычисляем </a:t>
            </a:r>
            <a:r>
              <a:rPr lang="ru-RU" altLang="ru-RU" dirty="0" smtClean="0">
                <a:latin typeface="Calibri" panose="020F0502020204030204" pitchFamily="34" charset="0"/>
              </a:rPr>
              <a:t>значение некоторого параметра и</a:t>
            </a:r>
            <a:r>
              <a:rPr lang="ru-RU" altLang="ru-RU" dirty="0" smtClean="0">
                <a:latin typeface="Calibri" panose="020F0502020204030204" pitchFamily="34" charset="0"/>
              </a:rPr>
              <a:t>, если </a:t>
            </a:r>
            <a:r>
              <a:rPr lang="ru-RU" altLang="ru-RU" dirty="0" smtClean="0">
                <a:latin typeface="Calibri" panose="020F0502020204030204" pitchFamily="34" charset="0"/>
              </a:rPr>
              <a:t>оно </a:t>
            </a:r>
            <a:r>
              <a:rPr lang="ru-RU" altLang="ru-RU" dirty="0" smtClean="0">
                <a:latin typeface="Calibri" panose="020F0502020204030204" pitchFamily="34" charset="0"/>
              </a:rPr>
              <a:t>не </a:t>
            </a:r>
            <a:r>
              <a:rPr lang="ru-RU" altLang="ru-RU" dirty="0" smtClean="0">
                <a:latin typeface="Calibri" panose="020F0502020204030204" pitchFamily="34" charset="0"/>
              </a:rPr>
              <a:t>равно </a:t>
            </a:r>
            <a:r>
              <a:rPr lang="ru-RU" altLang="ru-RU" dirty="0" smtClean="0">
                <a:latin typeface="Calibri" panose="020F0502020204030204" pitchFamily="34" charset="0"/>
              </a:rPr>
              <a:t>нулю, то ищем такое разбиение данных в узле, которое максимизирует среднее уменьшение </a:t>
            </a:r>
            <a:r>
              <a:rPr lang="ru-RU" altLang="ru-RU" dirty="0" smtClean="0">
                <a:latin typeface="Calibri" panose="020F0502020204030204" pitchFamily="34" charset="0"/>
              </a:rPr>
              <a:t>этого значения.</a:t>
            </a:r>
            <a:endParaRPr lang="ru-RU" altLang="ru-RU" dirty="0" smtClean="0">
              <a:latin typeface="Calibri" panose="020F0502020204030204" pitchFamily="34" charset="0"/>
            </a:endParaRP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3. Найденное разбиение сохраняем как правило в узле, а разбитые данные помещаем в два новых дочерних узла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В качестве параметра разбиения может использоваться энтропия или коэффициент Джини.</a:t>
            </a:r>
            <a:endParaRPr lang="en-US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алгоритм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34"/>
          <a:stretch/>
        </p:blipFill>
        <p:spPr>
          <a:xfrm>
            <a:off x="631031" y="1528741"/>
            <a:ext cx="10929938" cy="4752138"/>
          </a:xfrm>
        </p:spPr>
      </p:pic>
    </p:spTree>
    <p:extLst>
      <p:ext uri="{BB962C8B-B14F-4D97-AF65-F5344CB8AC3E}">
        <p14:creationId xmlns:p14="http://schemas.microsoft.com/office/powerpoint/2010/main" val="23133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алгоритм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1" t="60387" r="28184"/>
          <a:stretch/>
        </p:blipFill>
        <p:spPr>
          <a:xfrm>
            <a:off x="2458152" y="1690688"/>
            <a:ext cx="7275696" cy="4437210"/>
          </a:xfrm>
        </p:spPr>
      </p:pic>
    </p:spTree>
    <p:extLst>
      <p:ext uri="{BB962C8B-B14F-4D97-AF65-F5344CB8AC3E}">
        <p14:creationId xmlns:p14="http://schemas.microsoft.com/office/powerpoint/2010/main" val="9312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9" y="1825625"/>
            <a:ext cx="10854046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Данный алгоритм останавливается, когда для всех листьев энтропия равна нулю. Это может привести к ситуации, когда каждый лист содержит только один элемент данных, что является переобучением.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Чтобы избежать переобучения применяются:</a:t>
            </a: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Критерии остановки алгоритма</a:t>
            </a: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Отсечение ветвей</a:t>
            </a:r>
            <a:endParaRPr lang="en-US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9" y="1825625"/>
            <a:ext cx="10854046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Критерии остановки алгоритма: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Ранняя остановка – остановка при достижении некоторой доли правильной классификации или другого критерия.</a:t>
            </a: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Ограничение глубины – остановка при достижении заранее заданной максимальной длины ветвей.</a:t>
            </a: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Минимальное количество элементов в листе – остановка при достижении заранее заданного числа элементов в каждом листе.</a:t>
            </a:r>
          </a:p>
        </p:txBody>
      </p:sp>
    </p:spTree>
    <p:extLst>
      <p:ext uri="{BB962C8B-B14F-4D97-AF65-F5344CB8AC3E}">
        <p14:creationId xmlns:p14="http://schemas.microsoft.com/office/powerpoint/2010/main" val="15014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Определение дерева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Граф – совокупность двух множеств: вершин и рёбер, причем каждое ребро соединяет две вершины.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Путь в графе – такой список вершин графа, что каждая вершина соединена ребром со следующей.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Цикл в графе – замкнутый путь, рёбра в котором не повторяются.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9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9" y="1825625"/>
            <a:ext cx="10854046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Отсечение ветвей: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514350" indent="-514350">
              <a:buAutoNum type="arabicPeriod"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Строится полное дерево.</a:t>
            </a:r>
          </a:p>
          <a:p>
            <a:pPr marL="514350" indent="-514350">
              <a:buAutoNum type="arabicPeriod"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Вычисляется некая метрика (например, точность классификации) для полученного дерева.</a:t>
            </a:r>
          </a:p>
          <a:p>
            <a:pPr marL="514350" indent="-514350">
              <a:buAutoNum type="arabicPeriod"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Удаляются листья и соответствующие им ветви, без которых выбранная метрика изменяется минимально.</a:t>
            </a:r>
          </a:p>
        </p:txBody>
      </p:sp>
    </p:spTree>
    <p:extLst>
      <p:ext uri="{BB962C8B-B14F-4D97-AF65-F5344CB8AC3E}">
        <p14:creationId xmlns:p14="http://schemas.microsoft.com/office/powerpoint/2010/main" val="18963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Основные алгоритмы построения деревьев принятия решений: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ID3 (</a:t>
            </a:r>
            <a:r>
              <a:rPr lang="ru-RU" altLang="ru-RU" dirty="0" err="1">
                <a:latin typeface="Calibri" panose="020F0502020204030204" pitchFamily="34" charset="0"/>
              </a:rPr>
              <a:t>Iterative</a:t>
            </a:r>
            <a:r>
              <a:rPr lang="ru-RU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 err="1">
                <a:latin typeface="Calibri" panose="020F0502020204030204" pitchFamily="34" charset="0"/>
              </a:rPr>
              <a:t>Dichotomizer</a:t>
            </a:r>
            <a:r>
              <a:rPr lang="ru-RU" altLang="ru-RU" dirty="0">
                <a:latin typeface="Calibri" panose="020F0502020204030204" pitchFamily="34" charset="0"/>
              </a:rPr>
              <a:t> 3</a:t>
            </a:r>
            <a:r>
              <a:rPr lang="ru-RU" altLang="ru-RU" dirty="0" smtClean="0">
                <a:latin typeface="Calibri" panose="020F0502020204030204" pitchFamily="34" charset="0"/>
              </a:rPr>
              <a:t>)</a:t>
            </a:r>
            <a:endParaRPr lang="ru-RU" altLang="ru-RU" dirty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C4.5</a:t>
            </a:r>
            <a:endParaRPr lang="ru-RU" altLang="ru-RU" dirty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CART </a:t>
            </a:r>
            <a:r>
              <a:rPr lang="ru-RU" altLang="ru-RU" dirty="0">
                <a:latin typeface="Calibri" panose="020F0502020204030204" pitchFamily="34" charset="0"/>
              </a:rPr>
              <a:t>(</a:t>
            </a:r>
            <a:r>
              <a:rPr lang="ru-RU" altLang="ru-RU" dirty="0" err="1">
                <a:latin typeface="Calibri" panose="020F0502020204030204" pitchFamily="34" charset="0"/>
              </a:rPr>
              <a:t>Classification</a:t>
            </a:r>
            <a:r>
              <a:rPr lang="ru-RU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 err="1">
                <a:latin typeface="Calibri" panose="020F0502020204030204" pitchFamily="34" charset="0"/>
              </a:rPr>
              <a:t>and</a:t>
            </a:r>
            <a:r>
              <a:rPr lang="ru-RU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 err="1">
                <a:latin typeface="Calibri" panose="020F0502020204030204" pitchFamily="34" charset="0"/>
              </a:rPr>
              <a:t>Regression</a:t>
            </a:r>
            <a:r>
              <a:rPr lang="ru-RU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 err="1">
                <a:latin typeface="Calibri" panose="020F0502020204030204" pitchFamily="34" charset="0"/>
              </a:rPr>
              <a:t>Tree</a:t>
            </a:r>
            <a:r>
              <a:rPr lang="ru-RU" altLang="ru-RU" dirty="0"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92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ID3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Алгоритм создаёт </a:t>
            </a:r>
            <a:r>
              <a:rPr lang="en-US" altLang="ru-RU" i="1" dirty="0" smtClean="0">
                <a:latin typeface="Calibri" panose="020F0502020204030204" pitchFamily="34" charset="0"/>
              </a:rPr>
              <a:t>N</a:t>
            </a:r>
            <a:r>
              <a:rPr lang="ru-RU" altLang="ru-RU" dirty="0" smtClean="0">
                <a:latin typeface="Calibri" panose="020F0502020204030204" pitchFamily="34" charset="0"/>
              </a:rPr>
              <a:t>-</a:t>
            </a:r>
            <a:r>
              <a:rPr lang="ru-RU" altLang="ru-RU" dirty="0" err="1" smtClean="0">
                <a:latin typeface="Calibri" panose="020F0502020204030204" pitchFamily="34" charset="0"/>
              </a:rPr>
              <a:t>арное</a:t>
            </a:r>
            <a:r>
              <a:rPr lang="ru-RU" altLang="ru-RU" dirty="0" smtClean="0">
                <a:latin typeface="Calibri" panose="020F0502020204030204" pitchFamily="34" charset="0"/>
              </a:rPr>
              <a:t> дерево, находя для каждого узла (например, полным перебором) категориальный параметр, который принесёт максимальное увеличение информации.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Применим только в случае, когда все параметры категориальные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В качестве параметра при построении дерева используется энтропия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C4.5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dirty="0" smtClean="0"/>
              <a:t>Развитие алгоритма </a:t>
            </a:r>
            <a:r>
              <a:rPr lang="en-US" dirty="0" smtClean="0"/>
              <a:t>ID3</a:t>
            </a:r>
            <a:r>
              <a:rPr lang="ru-RU" dirty="0" smtClean="0"/>
              <a:t>, которое не требует, чтобы все параметры были категориальными, т.к. динамически преобразует числовые параметры в категориальные (разбивая область значений на конечный набор интервалов).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dirty="0" smtClean="0"/>
              <a:t>Алгоритм преобразует деревья в наборы правил «если-то», для каждого из которых вычисляется точность, что позволяет сортировать полученные правила.</a:t>
            </a:r>
            <a:endParaRPr lang="ru-RU" dirty="0"/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В качестве параметра при построении дерева используется энтропия.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CART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Алгоритм похож на</a:t>
            </a:r>
            <a:r>
              <a:rPr lang="en-US" altLang="ru-RU" dirty="0" smtClean="0">
                <a:latin typeface="Calibri" panose="020F0502020204030204" pitchFamily="34" charset="0"/>
              </a:rPr>
              <a:t> </a:t>
            </a:r>
            <a:r>
              <a:rPr lang="en-US" altLang="ru-RU" dirty="0">
                <a:latin typeface="Calibri" panose="020F0502020204030204" pitchFamily="34" charset="0"/>
              </a:rPr>
              <a:t>C4.5</a:t>
            </a:r>
            <a:r>
              <a:rPr lang="en-US" altLang="ru-RU" dirty="0" smtClean="0">
                <a:latin typeface="Calibri" panose="020F0502020204030204" pitchFamily="34" charset="0"/>
              </a:rPr>
              <a:t>,</a:t>
            </a:r>
            <a:r>
              <a:rPr lang="ru-RU" altLang="ru-RU" dirty="0" smtClean="0">
                <a:latin typeface="Calibri" panose="020F0502020204030204" pitchFamily="34" charset="0"/>
              </a:rPr>
              <a:t> но обеспечивает поддержку задач регрессии и не вычисляет наборы правил.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Алгоритм строит бинарные (двоичные) деревья, используя параметр и порог значения, которые дают наибольший прирост информации для каждого узла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В качестве параметра при построении дерева используется </a:t>
            </a:r>
            <a:r>
              <a:rPr lang="ru-RU" altLang="ru-RU" dirty="0" smtClean="0">
                <a:latin typeface="Calibri" panose="020F0502020204030204" pitchFamily="34" charset="0"/>
              </a:rPr>
              <a:t>коэффициент Джини.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преимущества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9" y="1825625"/>
            <a:ext cx="10854046" cy="4351338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Хорошая интерпретируемость.</a:t>
            </a: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Низкие требования к подготовке данных.</a:t>
            </a:r>
            <a:endParaRPr lang="ru-RU" altLang="ru-RU" dirty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 требуются экспертные знания.</a:t>
            </a:r>
            <a:endParaRPr lang="ru-RU" altLang="ru-RU" dirty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Возможность строить описания объектов.</a:t>
            </a:r>
            <a:endParaRPr lang="ru-RU" altLang="ru-RU" dirty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Быстрые обучение и работа.</a:t>
            </a:r>
            <a:endParaRPr lang="ru-RU" altLang="ru-RU" dirty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Нет ограничений на тип значений параметров (числовые или категориальные).</a:t>
            </a:r>
          </a:p>
        </p:txBody>
      </p:sp>
    </p:spTree>
    <p:extLst>
      <p:ext uri="{BB962C8B-B14F-4D97-AF65-F5344CB8AC3E}">
        <p14:creationId xmlns:p14="http://schemas.microsoft.com/office/powerpoint/2010/main" val="14974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недостатки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9" y="1825625"/>
            <a:ext cx="10854046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Большая чувствительность к данным.</a:t>
            </a:r>
            <a:endParaRPr lang="ru-RU" dirty="0"/>
          </a:p>
          <a:p>
            <a:r>
              <a:rPr lang="ru-RU" dirty="0" smtClean="0"/>
              <a:t>Склонность к переобучению.</a:t>
            </a:r>
            <a:endParaRPr lang="ru-RU" dirty="0"/>
          </a:p>
          <a:p>
            <a:r>
              <a:rPr lang="ru-RU" dirty="0" smtClean="0"/>
              <a:t>Сложность поиска оптимального дерева.</a:t>
            </a:r>
            <a:endParaRPr lang="ru-RU" dirty="0"/>
          </a:p>
          <a:p>
            <a:r>
              <a:rPr lang="ru-RU" dirty="0" smtClean="0"/>
              <a:t>Плохая возможность экстраполяции.</a:t>
            </a:r>
          </a:p>
        </p:txBody>
      </p:sp>
    </p:spTree>
    <p:extLst>
      <p:ext uri="{BB962C8B-B14F-4D97-AF65-F5344CB8AC3E}">
        <p14:creationId xmlns:p14="http://schemas.microsoft.com/office/powerpoint/2010/main" val="1977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принятия решений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err="1" smtClean="0"/>
              <a:t>Классиф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08219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7694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4867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733674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580740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576947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76947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8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https://habr.com/ru/company/ods/blog/322534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https://habr.com/ru/post/171759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https://habr.com/ru/post/116385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Определение дерева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Связный граф – граф, в котором между любыми двумя вершинами можно построить путь.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Ациклический граф – граф, не содержащий циклов.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Дерево – это связный ациклический граф.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5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Какой граф, называется деревом? </a:t>
            </a:r>
            <a:endParaRPr lang="ru-RU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Циклический и связный.</a:t>
            </a:r>
          </a:p>
          <a:p>
            <a:r>
              <a:rPr lang="ru-RU" dirty="0"/>
              <a:t>Ациклический и связный.</a:t>
            </a:r>
          </a:p>
          <a:p>
            <a:r>
              <a:rPr lang="ru-RU" dirty="0"/>
              <a:t>Циклический и несвязный.</a:t>
            </a:r>
          </a:p>
          <a:p>
            <a:r>
              <a:rPr lang="ru-RU" dirty="0"/>
              <a:t>Ациклический и несвязный.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типы задач машинного обучения можно решать с помощью деревьев принятия решений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Кластеризацию и классификацию.</a:t>
            </a:r>
          </a:p>
          <a:p>
            <a:r>
              <a:rPr lang="ru-RU" dirty="0"/>
              <a:t>Классификацию и регрессию.</a:t>
            </a:r>
          </a:p>
          <a:p>
            <a:r>
              <a:rPr lang="ru-RU" dirty="0"/>
              <a:t>Регрессию и кластеризацию.</a:t>
            </a:r>
          </a:p>
          <a:p>
            <a:r>
              <a:rPr lang="ru-RU" dirty="0"/>
              <a:t>Кластеризацию, классификацию и регрессию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9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чего используются энтропия и коэффициент Джини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Для вычисления количества ветвей.</a:t>
            </a:r>
          </a:p>
          <a:p>
            <a:r>
              <a:rPr lang="ru-RU" dirty="0"/>
              <a:t>Для отсечения ветвей.</a:t>
            </a:r>
          </a:p>
          <a:p>
            <a:r>
              <a:rPr lang="ru-RU" dirty="0"/>
              <a:t>Для построения новых узлов.</a:t>
            </a:r>
          </a:p>
          <a:p>
            <a:r>
              <a:rPr lang="ru-RU" dirty="0"/>
              <a:t>Для борьбы с переобучением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1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используется как критерий остановки </a:t>
            </a:r>
            <a:r>
              <a:rPr lang="ru-RU" dirty="0" smtClean="0"/>
              <a:t>алгоритма </a:t>
            </a:r>
            <a:r>
              <a:rPr lang="ru-RU" dirty="0"/>
              <a:t>построения дерева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Ограничение глубины.</a:t>
            </a:r>
          </a:p>
          <a:p>
            <a:r>
              <a:rPr lang="ru-RU" dirty="0"/>
              <a:t>Максимальное количество ветвей, выходящих из узла.</a:t>
            </a:r>
          </a:p>
          <a:p>
            <a:r>
              <a:rPr lang="ru-RU" dirty="0"/>
              <a:t>Ранняя остановка.</a:t>
            </a:r>
          </a:p>
          <a:p>
            <a:r>
              <a:rPr lang="ru-RU" dirty="0"/>
              <a:t>Минимальное количество элементов в листе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заключается основная идея отсечения ветвей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Удаление части ветвей случайным образом.</a:t>
            </a:r>
          </a:p>
          <a:p>
            <a:r>
              <a:rPr lang="ru-RU" dirty="0"/>
              <a:t>Удаление листьев, содержащих один элемент данных.</a:t>
            </a:r>
          </a:p>
          <a:p>
            <a:r>
              <a:rPr lang="ru-RU" dirty="0"/>
              <a:t>Удаление листьев, расположенных дальше всего от корня дерева.</a:t>
            </a:r>
          </a:p>
          <a:p>
            <a:r>
              <a:rPr lang="ru-RU" dirty="0"/>
              <a:t>Удаление листьев, которые минимально влияют на качество работы дерева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9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Какой из алгоритмов построения деревьев позволяет решать задачи регрессии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ID</a:t>
            </a:r>
            <a:r>
              <a:rPr lang="ru-RU" dirty="0"/>
              <a:t>3.</a:t>
            </a:r>
          </a:p>
          <a:p>
            <a:r>
              <a:rPr lang="en-US" dirty="0"/>
              <a:t>C</a:t>
            </a:r>
            <a:r>
              <a:rPr lang="ru-RU" dirty="0"/>
              <a:t>4.5.</a:t>
            </a:r>
          </a:p>
          <a:p>
            <a:r>
              <a:rPr lang="ru-RU" dirty="0"/>
              <a:t>CART.</a:t>
            </a:r>
          </a:p>
          <a:p>
            <a:r>
              <a:rPr lang="ru-RU" dirty="0"/>
              <a:t>Ни один из этих алгоритмов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7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является преимуществом деревьев принятия </a:t>
            </a:r>
            <a:r>
              <a:rPr lang="ru-RU"/>
              <a:t>решений</a:t>
            </a:r>
            <a:r>
              <a:rPr lang="ru-RU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Низкие требования к предобработке данных.</a:t>
            </a:r>
          </a:p>
          <a:p>
            <a:r>
              <a:rPr lang="ru-RU" dirty="0"/>
              <a:t>Устойчивость к переобучению.</a:t>
            </a:r>
          </a:p>
          <a:p>
            <a:r>
              <a:rPr lang="ru-RU" dirty="0"/>
              <a:t>Хорошая интерпретируемость.</a:t>
            </a:r>
          </a:p>
          <a:p>
            <a:r>
              <a:rPr lang="ru-RU" dirty="0"/>
              <a:t>Быстрые обучение и работа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Определение дерева</a:t>
            </a:r>
            <a:endParaRPr lang="ru-RU" sz="3600" dirty="0"/>
          </a:p>
        </p:txBody>
      </p:sp>
      <p:sp>
        <p:nvSpPr>
          <p:cNvPr id="5" name="Блок-схема: узел 4"/>
          <p:cNvSpPr>
            <a:spLocks noChangeAspect="1"/>
          </p:cNvSpPr>
          <p:nvPr/>
        </p:nvSpPr>
        <p:spPr>
          <a:xfrm>
            <a:off x="2767261" y="209349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/>
          <p:cNvSpPr>
            <a:spLocks noChangeAspect="1"/>
          </p:cNvSpPr>
          <p:nvPr/>
        </p:nvSpPr>
        <p:spPr>
          <a:xfrm>
            <a:off x="3717755" y="305602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6"/>
          <p:cNvSpPr>
            <a:spLocks noChangeAspect="1"/>
          </p:cNvSpPr>
          <p:nvPr/>
        </p:nvSpPr>
        <p:spPr>
          <a:xfrm>
            <a:off x="2538661" y="365759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7"/>
          <p:cNvSpPr>
            <a:spLocks noChangeAspect="1"/>
          </p:cNvSpPr>
          <p:nvPr/>
        </p:nvSpPr>
        <p:spPr>
          <a:xfrm>
            <a:off x="2171696" y="273116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/>
          <p:cNvSpPr>
            <a:spLocks noChangeAspect="1"/>
          </p:cNvSpPr>
          <p:nvPr/>
        </p:nvSpPr>
        <p:spPr>
          <a:xfrm>
            <a:off x="1674393" y="400651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>
            <a:spLocks noChangeAspect="1"/>
          </p:cNvSpPr>
          <p:nvPr/>
        </p:nvSpPr>
        <p:spPr>
          <a:xfrm>
            <a:off x="3489155" y="412081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>
            <a:stCxn id="5" idx="3"/>
            <a:endCxn id="8" idx="7"/>
          </p:cNvCxnSpPr>
          <p:nvPr/>
        </p:nvCxnSpPr>
        <p:spPr>
          <a:xfrm flipH="1">
            <a:off x="2366818" y="2288617"/>
            <a:ext cx="433921" cy="47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8" idx="3"/>
            <a:endCxn id="9" idx="0"/>
          </p:cNvCxnSpPr>
          <p:nvPr/>
        </p:nvCxnSpPr>
        <p:spPr>
          <a:xfrm flipH="1">
            <a:off x="1788693" y="2926290"/>
            <a:ext cx="416481" cy="10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8" idx="5"/>
            <a:endCxn id="7" idx="0"/>
          </p:cNvCxnSpPr>
          <p:nvPr/>
        </p:nvCxnSpPr>
        <p:spPr>
          <a:xfrm>
            <a:off x="2366818" y="2926290"/>
            <a:ext cx="286143" cy="73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5" idx="5"/>
            <a:endCxn id="6" idx="1"/>
          </p:cNvCxnSpPr>
          <p:nvPr/>
        </p:nvCxnSpPr>
        <p:spPr>
          <a:xfrm>
            <a:off x="2962383" y="2288617"/>
            <a:ext cx="788850" cy="80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Блок-схема: узел 24"/>
          <p:cNvSpPr>
            <a:spLocks noChangeAspect="1"/>
          </p:cNvSpPr>
          <p:nvPr/>
        </p:nvSpPr>
        <p:spPr>
          <a:xfrm>
            <a:off x="2881561" y="496302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29"/>
          <p:cNvSpPr>
            <a:spLocks noChangeAspect="1"/>
          </p:cNvSpPr>
          <p:nvPr/>
        </p:nvSpPr>
        <p:spPr>
          <a:xfrm>
            <a:off x="3946355" y="464995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>
            <a:stCxn id="10" idx="5"/>
            <a:endCxn id="30" idx="0"/>
          </p:cNvCxnSpPr>
          <p:nvPr/>
        </p:nvCxnSpPr>
        <p:spPr>
          <a:xfrm>
            <a:off x="3684277" y="4315937"/>
            <a:ext cx="376378" cy="33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0" idx="3"/>
            <a:endCxn id="25" idx="0"/>
          </p:cNvCxnSpPr>
          <p:nvPr/>
        </p:nvCxnSpPr>
        <p:spPr>
          <a:xfrm flipH="1">
            <a:off x="2995861" y="4315937"/>
            <a:ext cx="526772" cy="6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Блок-схема: узел 36"/>
          <p:cNvSpPr>
            <a:spLocks noChangeAspect="1"/>
          </p:cNvSpPr>
          <p:nvPr/>
        </p:nvSpPr>
        <p:spPr>
          <a:xfrm>
            <a:off x="8698831" y="208747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Блок-схема: узел 37"/>
          <p:cNvSpPr>
            <a:spLocks noChangeAspect="1"/>
          </p:cNvSpPr>
          <p:nvPr/>
        </p:nvSpPr>
        <p:spPr>
          <a:xfrm>
            <a:off x="9649325" y="305000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Блок-схема: узел 38"/>
          <p:cNvSpPr>
            <a:spLocks noChangeAspect="1"/>
          </p:cNvSpPr>
          <p:nvPr/>
        </p:nvSpPr>
        <p:spPr>
          <a:xfrm>
            <a:off x="8470231" y="3651583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Блок-схема: узел 39"/>
          <p:cNvSpPr>
            <a:spLocks noChangeAspect="1"/>
          </p:cNvSpPr>
          <p:nvPr/>
        </p:nvSpPr>
        <p:spPr>
          <a:xfrm>
            <a:off x="8103266" y="272515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Блок-схема: узел 40"/>
          <p:cNvSpPr>
            <a:spLocks noChangeAspect="1"/>
          </p:cNvSpPr>
          <p:nvPr/>
        </p:nvSpPr>
        <p:spPr>
          <a:xfrm>
            <a:off x="7605963" y="400049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Блок-схема: узел 41"/>
          <p:cNvSpPr>
            <a:spLocks noChangeAspect="1"/>
          </p:cNvSpPr>
          <p:nvPr/>
        </p:nvSpPr>
        <p:spPr>
          <a:xfrm>
            <a:off x="9420725" y="411479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/>
          <p:cNvCxnSpPr>
            <a:stCxn id="37" idx="3"/>
            <a:endCxn id="40" idx="7"/>
          </p:cNvCxnSpPr>
          <p:nvPr/>
        </p:nvCxnSpPr>
        <p:spPr>
          <a:xfrm flipH="1">
            <a:off x="8298388" y="2282601"/>
            <a:ext cx="433921" cy="47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0" idx="3"/>
            <a:endCxn id="41" idx="0"/>
          </p:cNvCxnSpPr>
          <p:nvPr/>
        </p:nvCxnSpPr>
        <p:spPr>
          <a:xfrm flipH="1">
            <a:off x="7720263" y="2920274"/>
            <a:ext cx="416481" cy="10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40" idx="5"/>
            <a:endCxn id="39" idx="0"/>
          </p:cNvCxnSpPr>
          <p:nvPr/>
        </p:nvCxnSpPr>
        <p:spPr>
          <a:xfrm>
            <a:off x="8298388" y="2920274"/>
            <a:ext cx="286143" cy="73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7" idx="5"/>
            <a:endCxn id="38" idx="1"/>
          </p:cNvCxnSpPr>
          <p:nvPr/>
        </p:nvCxnSpPr>
        <p:spPr>
          <a:xfrm>
            <a:off x="8893953" y="2282601"/>
            <a:ext cx="788850" cy="80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8" idx="4"/>
            <a:endCxn id="42" idx="0"/>
          </p:cNvCxnSpPr>
          <p:nvPr/>
        </p:nvCxnSpPr>
        <p:spPr>
          <a:xfrm flipH="1">
            <a:off x="9535025" y="3278605"/>
            <a:ext cx="228600" cy="83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Блок-схема: узел 47"/>
          <p:cNvSpPr>
            <a:spLocks noChangeAspect="1"/>
          </p:cNvSpPr>
          <p:nvPr/>
        </p:nvSpPr>
        <p:spPr>
          <a:xfrm>
            <a:off x="8813131" y="495700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48"/>
          <p:cNvSpPr>
            <a:spLocks noChangeAspect="1"/>
          </p:cNvSpPr>
          <p:nvPr/>
        </p:nvSpPr>
        <p:spPr>
          <a:xfrm>
            <a:off x="9877925" y="464393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единительная линия 49"/>
          <p:cNvCxnSpPr>
            <a:stCxn id="42" idx="5"/>
            <a:endCxn id="49" idx="0"/>
          </p:cNvCxnSpPr>
          <p:nvPr/>
        </p:nvCxnSpPr>
        <p:spPr>
          <a:xfrm>
            <a:off x="9615847" y="4309921"/>
            <a:ext cx="376378" cy="33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2" idx="3"/>
            <a:endCxn id="48" idx="0"/>
          </p:cNvCxnSpPr>
          <p:nvPr/>
        </p:nvCxnSpPr>
        <p:spPr>
          <a:xfrm flipH="1">
            <a:off x="8927431" y="4309921"/>
            <a:ext cx="526772" cy="6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41" idx="6"/>
            <a:endCxn id="39" idx="3"/>
          </p:cNvCxnSpPr>
          <p:nvPr/>
        </p:nvCxnSpPr>
        <p:spPr>
          <a:xfrm flipV="1">
            <a:off x="7834563" y="3846705"/>
            <a:ext cx="669146" cy="2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Определение дерева</a:t>
            </a:r>
            <a:endParaRPr lang="ru-RU" sz="3600" dirty="0"/>
          </a:p>
        </p:txBody>
      </p:sp>
      <p:sp>
        <p:nvSpPr>
          <p:cNvPr id="37" name="Блок-схема: узел 36"/>
          <p:cNvSpPr>
            <a:spLocks noChangeAspect="1"/>
          </p:cNvSpPr>
          <p:nvPr/>
        </p:nvSpPr>
        <p:spPr>
          <a:xfrm>
            <a:off x="5654841" y="169068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Блок-схема: узел 37"/>
          <p:cNvSpPr>
            <a:spLocks noChangeAspect="1"/>
          </p:cNvSpPr>
          <p:nvPr/>
        </p:nvSpPr>
        <p:spPr>
          <a:xfrm>
            <a:off x="6605335" y="265321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Блок-схема: узел 38"/>
          <p:cNvSpPr>
            <a:spLocks noChangeAspect="1"/>
          </p:cNvSpPr>
          <p:nvPr/>
        </p:nvSpPr>
        <p:spPr>
          <a:xfrm>
            <a:off x="5426241" y="325479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Блок-схема: узел 39"/>
          <p:cNvSpPr>
            <a:spLocks noChangeAspect="1"/>
          </p:cNvSpPr>
          <p:nvPr/>
        </p:nvSpPr>
        <p:spPr>
          <a:xfrm>
            <a:off x="5059276" y="232836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Блок-схема: узел 40"/>
          <p:cNvSpPr>
            <a:spLocks noChangeAspect="1"/>
          </p:cNvSpPr>
          <p:nvPr/>
        </p:nvSpPr>
        <p:spPr>
          <a:xfrm>
            <a:off x="4561973" y="360370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Блок-схема: узел 41"/>
          <p:cNvSpPr>
            <a:spLocks noChangeAspect="1"/>
          </p:cNvSpPr>
          <p:nvPr/>
        </p:nvSpPr>
        <p:spPr>
          <a:xfrm>
            <a:off x="6376735" y="371800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/>
          <p:cNvCxnSpPr>
            <a:stCxn id="37" idx="3"/>
            <a:endCxn id="40" idx="7"/>
          </p:cNvCxnSpPr>
          <p:nvPr/>
        </p:nvCxnSpPr>
        <p:spPr>
          <a:xfrm flipH="1">
            <a:off x="5254398" y="1885810"/>
            <a:ext cx="433921" cy="47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0" idx="3"/>
            <a:endCxn id="41" idx="0"/>
          </p:cNvCxnSpPr>
          <p:nvPr/>
        </p:nvCxnSpPr>
        <p:spPr>
          <a:xfrm flipH="1">
            <a:off x="4676273" y="2523483"/>
            <a:ext cx="416481" cy="10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40" idx="5"/>
            <a:endCxn id="39" idx="0"/>
          </p:cNvCxnSpPr>
          <p:nvPr/>
        </p:nvCxnSpPr>
        <p:spPr>
          <a:xfrm>
            <a:off x="5254398" y="2523483"/>
            <a:ext cx="286143" cy="73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7" idx="5"/>
            <a:endCxn id="38" idx="1"/>
          </p:cNvCxnSpPr>
          <p:nvPr/>
        </p:nvCxnSpPr>
        <p:spPr>
          <a:xfrm>
            <a:off x="5849963" y="1885810"/>
            <a:ext cx="788850" cy="80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8" idx="4"/>
            <a:endCxn id="42" idx="0"/>
          </p:cNvCxnSpPr>
          <p:nvPr/>
        </p:nvCxnSpPr>
        <p:spPr>
          <a:xfrm flipH="1">
            <a:off x="6491035" y="2881814"/>
            <a:ext cx="228600" cy="83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Блок-схема: узел 47"/>
          <p:cNvSpPr>
            <a:spLocks noChangeAspect="1"/>
          </p:cNvSpPr>
          <p:nvPr/>
        </p:nvSpPr>
        <p:spPr>
          <a:xfrm>
            <a:off x="5769141" y="456021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48"/>
          <p:cNvSpPr>
            <a:spLocks noChangeAspect="1"/>
          </p:cNvSpPr>
          <p:nvPr/>
        </p:nvSpPr>
        <p:spPr>
          <a:xfrm>
            <a:off x="6833935" y="4247147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единительная линия 49"/>
          <p:cNvCxnSpPr>
            <a:stCxn id="42" idx="5"/>
            <a:endCxn id="49" idx="0"/>
          </p:cNvCxnSpPr>
          <p:nvPr/>
        </p:nvCxnSpPr>
        <p:spPr>
          <a:xfrm>
            <a:off x="6571857" y="3913130"/>
            <a:ext cx="376378" cy="33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2" idx="3"/>
            <a:endCxn id="48" idx="0"/>
          </p:cNvCxnSpPr>
          <p:nvPr/>
        </p:nvCxnSpPr>
        <p:spPr>
          <a:xfrm flipH="1">
            <a:off x="5883441" y="3913130"/>
            <a:ext cx="526772" cy="6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Определение дерева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Узлы – вершины дерева.</a:t>
            </a:r>
          </a:p>
          <a:p>
            <a:pPr marL="0" indent="0">
              <a:buNone/>
            </a:pPr>
            <a:r>
              <a:rPr lang="ru-RU" dirty="0" smtClean="0"/>
              <a:t>Ветви – рёбра дерева.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Корень – узел, в который не входит ни одна ветвь.</a:t>
            </a:r>
          </a:p>
          <a:p>
            <a:pPr marL="0" indent="0">
              <a:buNone/>
            </a:pPr>
            <a:r>
              <a:rPr lang="ru-RU" dirty="0" smtClean="0"/>
              <a:t>Внутренний узел – узел, в который входит ветвь и выходит хотя бы одна ветвь.</a:t>
            </a:r>
          </a:p>
          <a:p>
            <a:pPr marL="0" indent="0">
              <a:buNone/>
            </a:pPr>
            <a:r>
              <a:rPr lang="ru-RU" dirty="0" smtClean="0"/>
              <a:t>Терминальный узел (лист) – узел, из которого не выходят ветви.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1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Определение дерева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Бинарное (двоичное) дерево – максимальное количество ветвей, выходящих из узла равно двум.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i="1" dirty="0" smtClean="0"/>
              <a:t>N</a:t>
            </a:r>
            <a:r>
              <a:rPr lang="ru-RU" dirty="0" smtClean="0"/>
              <a:t>-</a:t>
            </a:r>
            <a:r>
              <a:rPr lang="ru-RU" dirty="0" err="1" smtClean="0"/>
              <a:t>арное</a:t>
            </a:r>
            <a:r>
              <a:rPr lang="ru-RU" dirty="0" smtClean="0"/>
              <a:t> дерево – максимальное количество ветвей, выходящих из узла равно </a:t>
            </a:r>
            <a:r>
              <a:rPr lang="en-US" i="1" dirty="0" smtClean="0"/>
              <a:t>N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3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- классификация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Способ машинного обучения – обучение с учителем.</a:t>
                </a:r>
              </a:p>
              <a:p>
                <a:pPr marL="0" indent="0">
                  <a:buNone/>
                </a:pPr>
                <a:r>
                  <a:rPr lang="ru-RU" dirty="0"/>
                  <a:t>Тип задачи машинного обучения – (многоклассовая) классификация.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Данные: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данных),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– </a:t>
                </a:r>
                <a:r>
                  <a:rPr lang="ru-RU" dirty="0"/>
                  <a:t>количество параметров, описывающих входные данные, </a:t>
                </a:r>
                <a:r>
                  <a:rPr lang="en-US" i="1" dirty="0"/>
                  <a:t>M</a:t>
                </a:r>
                <a:r>
                  <a:rPr lang="en-US" dirty="0"/>
                  <a:t> – </a:t>
                </a:r>
                <a:r>
                  <a:rPr lang="ru-RU" dirty="0"/>
                  <a:t>количество классов.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такую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чтобы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7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1294</Words>
  <Application>Microsoft Office PowerPoint</Application>
  <PresentationFormat>Широкоэкранный</PresentationFormat>
  <Paragraphs>264</Paragraphs>
  <Slides>46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4" baseType="lpstr">
      <vt:lpstr>Microsoft YaHei</vt:lpstr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Лекция №8</vt:lpstr>
      <vt:lpstr>Содержание</vt:lpstr>
      <vt:lpstr>Определение дерева</vt:lpstr>
      <vt:lpstr>Определение дерева</vt:lpstr>
      <vt:lpstr>Определение дерева</vt:lpstr>
      <vt:lpstr>Определение дерева</vt:lpstr>
      <vt:lpstr>Определение дерева</vt:lpstr>
      <vt:lpstr>Определение дерева</vt:lpstr>
      <vt:lpstr>Деревья принятия решений - классификация</vt:lpstr>
      <vt:lpstr>Деревья принятия решений - регрессия</vt:lpstr>
      <vt:lpstr>Деревья принятия решений – описание метода</vt:lpstr>
      <vt:lpstr>Деревья принятия решений – описание метода</vt:lpstr>
      <vt:lpstr>Деревья принятия решений – описание метода</vt:lpstr>
      <vt:lpstr>Деревья принятия решений – описание метода</vt:lpstr>
      <vt:lpstr>Деревья принятия решений – описание метода</vt:lpstr>
      <vt:lpstr>Деревья принятия решений – описание метода</vt:lpstr>
      <vt:lpstr>Деревья принятия решений – энтропия</vt:lpstr>
      <vt:lpstr>Деревья принятия решений – энтропия</vt:lpstr>
      <vt:lpstr>Деревья принятия решений – энтропия</vt:lpstr>
      <vt:lpstr>Деревья принятия решений – энтропия</vt:lpstr>
      <vt:lpstr>Деревья принятия решений – энтропия</vt:lpstr>
      <vt:lpstr>Деревья принятия решений – энтропия</vt:lpstr>
      <vt:lpstr>Деревья принятия решений – энтропия</vt:lpstr>
      <vt:lpstr>Деревья принятия решений – коэффициент Джини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преимущества</vt:lpstr>
      <vt:lpstr>Деревья принятия решений – недостатки</vt:lpstr>
      <vt:lpstr>Деревья принятия решений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1090</cp:revision>
  <dcterms:created xsi:type="dcterms:W3CDTF">2020-08-10T09:44:31Z</dcterms:created>
  <dcterms:modified xsi:type="dcterms:W3CDTF">2021-01-11T11:02:02Z</dcterms:modified>
</cp:coreProperties>
</file>