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83" r:id="rId4"/>
    <p:sldId id="281" r:id="rId5"/>
    <p:sldId id="313" r:id="rId6"/>
    <p:sldId id="314" r:id="rId7"/>
    <p:sldId id="315" r:id="rId8"/>
    <p:sldId id="316" r:id="rId9"/>
    <p:sldId id="317" r:id="rId10"/>
    <p:sldId id="318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3" r:id="rId20"/>
    <p:sldId id="331" r:id="rId21"/>
    <p:sldId id="332" r:id="rId22"/>
    <p:sldId id="334" r:id="rId23"/>
    <p:sldId id="337" r:id="rId24"/>
    <p:sldId id="336" r:id="rId25"/>
    <p:sldId id="338" r:id="rId26"/>
    <p:sldId id="335" r:id="rId27"/>
    <p:sldId id="339" r:id="rId28"/>
    <p:sldId id="340" r:id="rId29"/>
    <p:sldId id="341" r:id="rId30"/>
    <p:sldId id="342" r:id="rId31"/>
    <p:sldId id="343" r:id="rId32"/>
    <p:sldId id="348" r:id="rId33"/>
    <p:sldId id="349" r:id="rId34"/>
    <p:sldId id="345" r:id="rId35"/>
    <p:sldId id="344" r:id="rId36"/>
    <p:sldId id="346" r:id="rId37"/>
    <p:sldId id="347" r:id="rId38"/>
    <p:sldId id="322" r:id="rId39"/>
    <p:sldId id="259" r:id="rId40"/>
    <p:sldId id="260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auto_examples/cluster/plot_kmeans_silhouette_analysis.html" TargetMode="External"/><Relationship Id="rId4" Type="http://schemas.openxmlformats.org/officeDocument/2006/relationships/hyperlink" Target="https://vas3k.ru/blog/machine_learn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/>
              <a:t>Подготовка данных для машинного обучения.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и исправление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Очистка данных </a:t>
            </a:r>
            <a:r>
              <a:rPr lang="ru-RU" dirty="0"/>
              <a:t>–</a:t>
            </a:r>
            <a:r>
              <a:rPr lang="ru-RU" dirty="0" smtClean="0"/>
              <a:t> заполнение отсутствующих значений параметров, поиск и удаление некорректных значений параметров.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Уменьшение размерности – упрощение структуры элементов, поиск и удаление несущественных параметров.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Нормализация данных – приведение значений всех параметров к единому диапазону для исключения шума в данных и улучшения точности работы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6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и исправление данных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Очистка данных борется со следующими типами проблем:</a:t>
            </a:r>
          </a:p>
          <a:p>
            <a:r>
              <a:rPr lang="ru-RU" dirty="0" smtClean="0"/>
              <a:t>Неполнота данных</a:t>
            </a:r>
          </a:p>
          <a:p>
            <a:r>
              <a:rPr lang="ru-RU" dirty="0" smtClean="0"/>
              <a:t>Шум</a:t>
            </a:r>
          </a:p>
          <a:p>
            <a:r>
              <a:rPr lang="ru-RU" dirty="0" smtClean="0"/>
              <a:t>Несоответствие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66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и исправление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98418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2000-12-03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Мосвка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15/15/2000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01/04/2020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73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и исправление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4581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2000-12-03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solidFill>
                            <a:srgbClr val="FF0000"/>
                          </a:solidFill>
                        </a:rPr>
                        <a:t>Мосвка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01/04/2020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837714" y="5058888"/>
            <a:ext cx="1757548" cy="380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51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и исправление данных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Замноженные</a:t>
            </a:r>
            <a:r>
              <a:rPr lang="ru-RU" dirty="0" smtClean="0"/>
              <a:t> идентификаторы.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Некорректный формат значений.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Недопустимые или несуществующие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Нелогичные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Несоответствующие друг другу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Значения другого параметра.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Отсутствующие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Опечатки.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56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и исправление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01509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1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Уменьшение размерности борется со следующими типами проблем:</a:t>
            </a:r>
          </a:p>
          <a:p>
            <a:r>
              <a:rPr lang="ru-RU" dirty="0" smtClean="0"/>
              <a:t>Необходимость хранить большие объемы информации.</a:t>
            </a:r>
          </a:p>
          <a:p>
            <a:r>
              <a:rPr lang="ru-RU" dirty="0" smtClean="0"/>
              <a:t>Долгое время построения и обучения моделей.</a:t>
            </a:r>
          </a:p>
          <a:p>
            <a:r>
              <a:rPr lang="ru-RU" dirty="0" smtClean="0"/>
              <a:t>Использование коррелирующих (связанных) параметров.</a:t>
            </a:r>
          </a:p>
          <a:p>
            <a:r>
              <a:rPr lang="ru-RU" dirty="0" smtClean="0"/>
              <a:t>Сложность в визуализации данных.</a:t>
            </a:r>
          </a:p>
          <a:p>
            <a:r>
              <a:rPr lang="ru-RU" dirty="0" smtClean="0"/>
              <a:t>Сложность интерпретации моделей.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77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498764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/>
          <p:cNvSpPr/>
          <p:nvPr/>
        </p:nvSpPr>
        <p:spPr>
          <a:xfrm>
            <a:off x="498764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/>
          <p:cNvSpPr/>
          <p:nvPr/>
        </p:nvSpPr>
        <p:spPr>
          <a:xfrm>
            <a:off x="489858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/>
          <p:cNvSpPr/>
          <p:nvPr/>
        </p:nvSpPr>
        <p:spPr>
          <a:xfrm>
            <a:off x="489858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/>
          <p:cNvSpPr/>
          <p:nvPr/>
        </p:nvSpPr>
        <p:spPr>
          <a:xfrm>
            <a:off x="1840675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1840675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1831769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1831769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1831769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1831769" y="520534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3164774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4" idx="6"/>
            <a:endCxn id="9" idx="2"/>
          </p:cNvCxnSpPr>
          <p:nvPr/>
        </p:nvCxnSpPr>
        <p:spPr>
          <a:xfrm flipV="1">
            <a:off x="955964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6"/>
            <a:endCxn id="10" idx="2"/>
          </p:cNvCxnSpPr>
          <p:nvPr/>
        </p:nvCxnSpPr>
        <p:spPr>
          <a:xfrm>
            <a:off x="955964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6"/>
            <a:endCxn id="11" idx="2"/>
          </p:cNvCxnSpPr>
          <p:nvPr/>
        </p:nvCxnSpPr>
        <p:spPr>
          <a:xfrm>
            <a:off x="955964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6"/>
            <a:endCxn id="12" idx="2"/>
          </p:cNvCxnSpPr>
          <p:nvPr/>
        </p:nvCxnSpPr>
        <p:spPr>
          <a:xfrm>
            <a:off x="955964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" idx="6"/>
            <a:endCxn id="13" idx="2"/>
          </p:cNvCxnSpPr>
          <p:nvPr/>
        </p:nvCxnSpPr>
        <p:spPr>
          <a:xfrm>
            <a:off x="955964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6"/>
            <a:endCxn id="14" idx="2"/>
          </p:cNvCxnSpPr>
          <p:nvPr/>
        </p:nvCxnSpPr>
        <p:spPr>
          <a:xfrm>
            <a:off x="955964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6"/>
            <a:endCxn id="9" idx="2"/>
          </p:cNvCxnSpPr>
          <p:nvPr/>
        </p:nvCxnSpPr>
        <p:spPr>
          <a:xfrm flipV="1">
            <a:off x="955964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6" idx="6"/>
            <a:endCxn id="10" idx="2"/>
          </p:cNvCxnSpPr>
          <p:nvPr/>
        </p:nvCxnSpPr>
        <p:spPr>
          <a:xfrm flipV="1">
            <a:off x="955964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6" idx="6"/>
            <a:endCxn id="11" idx="2"/>
          </p:cNvCxnSpPr>
          <p:nvPr/>
        </p:nvCxnSpPr>
        <p:spPr>
          <a:xfrm>
            <a:off x="955964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" idx="6"/>
            <a:endCxn id="12" idx="2"/>
          </p:cNvCxnSpPr>
          <p:nvPr/>
        </p:nvCxnSpPr>
        <p:spPr>
          <a:xfrm>
            <a:off x="955964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6"/>
          </p:cNvCxnSpPr>
          <p:nvPr/>
        </p:nvCxnSpPr>
        <p:spPr>
          <a:xfrm>
            <a:off x="955964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6" idx="6"/>
            <a:endCxn id="14" idx="2"/>
          </p:cNvCxnSpPr>
          <p:nvPr/>
        </p:nvCxnSpPr>
        <p:spPr>
          <a:xfrm>
            <a:off x="955964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7" idx="6"/>
            <a:endCxn id="9" idx="2"/>
          </p:cNvCxnSpPr>
          <p:nvPr/>
        </p:nvCxnSpPr>
        <p:spPr>
          <a:xfrm flipV="1">
            <a:off x="947058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8" idx="6"/>
            <a:endCxn id="9" idx="2"/>
          </p:cNvCxnSpPr>
          <p:nvPr/>
        </p:nvCxnSpPr>
        <p:spPr>
          <a:xfrm flipV="1">
            <a:off x="947058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6"/>
            <a:endCxn id="10" idx="2"/>
          </p:cNvCxnSpPr>
          <p:nvPr/>
        </p:nvCxnSpPr>
        <p:spPr>
          <a:xfrm flipV="1">
            <a:off x="947058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8" idx="6"/>
            <a:endCxn id="10" idx="2"/>
          </p:cNvCxnSpPr>
          <p:nvPr/>
        </p:nvCxnSpPr>
        <p:spPr>
          <a:xfrm flipV="1">
            <a:off x="947058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7" idx="6"/>
            <a:endCxn id="11" idx="2"/>
          </p:cNvCxnSpPr>
          <p:nvPr/>
        </p:nvCxnSpPr>
        <p:spPr>
          <a:xfrm flipV="1">
            <a:off x="947058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8" idx="6"/>
            <a:endCxn id="11" idx="2"/>
          </p:cNvCxnSpPr>
          <p:nvPr/>
        </p:nvCxnSpPr>
        <p:spPr>
          <a:xfrm flipV="1">
            <a:off x="947058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7" idx="6"/>
            <a:endCxn id="12" idx="2"/>
          </p:cNvCxnSpPr>
          <p:nvPr/>
        </p:nvCxnSpPr>
        <p:spPr>
          <a:xfrm>
            <a:off x="947058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7" idx="6"/>
          </p:cNvCxnSpPr>
          <p:nvPr/>
        </p:nvCxnSpPr>
        <p:spPr>
          <a:xfrm>
            <a:off x="947058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7" idx="6"/>
            <a:endCxn id="14" idx="2"/>
          </p:cNvCxnSpPr>
          <p:nvPr/>
        </p:nvCxnSpPr>
        <p:spPr>
          <a:xfrm>
            <a:off x="947058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8" idx="6"/>
            <a:endCxn id="12" idx="2"/>
          </p:cNvCxnSpPr>
          <p:nvPr/>
        </p:nvCxnSpPr>
        <p:spPr>
          <a:xfrm flipV="1">
            <a:off x="947058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" idx="6"/>
            <a:endCxn id="13" idx="2"/>
          </p:cNvCxnSpPr>
          <p:nvPr/>
        </p:nvCxnSpPr>
        <p:spPr>
          <a:xfrm>
            <a:off x="947058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8" idx="6"/>
            <a:endCxn id="14" idx="2"/>
          </p:cNvCxnSpPr>
          <p:nvPr/>
        </p:nvCxnSpPr>
        <p:spPr>
          <a:xfrm>
            <a:off x="947058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9" idx="6"/>
            <a:endCxn id="15" idx="2"/>
          </p:cNvCxnSpPr>
          <p:nvPr/>
        </p:nvCxnSpPr>
        <p:spPr>
          <a:xfrm>
            <a:off x="2297875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10" idx="6"/>
            <a:endCxn id="15" idx="2"/>
          </p:cNvCxnSpPr>
          <p:nvPr/>
        </p:nvCxnSpPr>
        <p:spPr>
          <a:xfrm>
            <a:off x="2297875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1" idx="6"/>
            <a:endCxn id="15" idx="2"/>
          </p:cNvCxnSpPr>
          <p:nvPr/>
        </p:nvCxnSpPr>
        <p:spPr>
          <a:xfrm>
            <a:off x="2288969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2" idx="6"/>
            <a:endCxn id="15" idx="2"/>
          </p:cNvCxnSpPr>
          <p:nvPr/>
        </p:nvCxnSpPr>
        <p:spPr>
          <a:xfrm flipV="1">
            <a:off x="2288969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3" idx="6"/>
            <a:endCxn id="15" idx="2"/>
          </p:cNvCxnSpPr>
          <p:nvPr/>
        </p:nvCxnSpPr>
        <p:spPr>
          <a:xfrm flipV="1">
            <a:off x="2288969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4" idx="6"/>
            <a:endCxn id="15" idx="2"/>
          </p:cNvCxnSpPr>
          <p:nvPr/>
        </p:nvCxnSpPr>
        <p:spPr>
          <a:xfrm flipV="1">
            <a:off x="2288969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Блок-схема: узел 80"/>
          <p:cNvSpPr/>
          <p:nvPr/>
        </p:nvSpPr>
        <p:spPr>
          <a:xfrm>
            <a:off x="8459190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Блок-схема: узел 81"/>
          <p:cNvSpPr/>
          <p:nvPr/>
        </p:nvSpPr>
        <p:spPr>
          <a:xfrm>
            <a:off x="8459190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Блок-схема: узел 82"/>
          <p:cNvSpPr/>
          <p:nvPr/>
        </p:nvSpPr>
        <p:spPr>
          <a:xfrm>
            <a:off x="8450284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Блок-схема: узел 83"/>
          <p:cNvSpPr/>
          <p:nvPr/>
        </p:nvSpPr>
        <p:spPr>
          <a:xfrm>
            <a:off x="8450284" y="4566058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Блок-схема: узел 84"/>
          <p:cNvSpPr/>
          <p:nvPr/>
        </p:nvSpPr>
        <p:spPr>
          <a:xfrm>
            <a:off x="9801101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Блок-схема: узел 85"/>
          <p:cNvSpPr/>
          <p:nvPr/>
        </p:nvSpPr>
        <p:spPr>
          <a:xfrm>
            <a:off x="9801101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Блок-схема: узел 86"/>
          <p:cNvSpPr/>
          <p:nvPr/>
        </p:nvSpPr>
        <p:spPr>
          <a:xfrm>
            <a:off x="9792195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Блок-схема: узел 87"/>
          <p:cNvSpPr/>
          <p:nvPr/>
        </p:nvSpPr>
        <p:spPr>
          <a:xfrm>
            <a:off x="9792195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Блок-схема: узел 88"/>
          <p:cNvSpPr/>
          <p:nvPr/>
        </p:nvSpPr>
        <p:spPr>
          <a:xfrm>
            <a:off x="9792195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Блок-схема: узел 89"/>
          <p:cNvSpPr/>
          <p:nvPr/>
        </p:nvSpPr>
        <p:spPr>
          <a:xfrm>
            <a:off x="9792195" y="5205346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Блок-схема: узел 90"/>
          <p:cNvSpPr/>
          <p:nvPr/>
        </p:nvSpPr>
        <p:spPr>
          <a:xfrm>
            <a:off x="11125200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 стрелкой 91"/>
          <p:cNvCxnSpPr>
            <a:stCxn id="81" idx="6"/>
            <a:endCxn id="85" idx="2"/>
          </p:cNvCxnSpPr>
          <p:nvPr/>
        </p:nvCxnSpPr>
        <p:spPr>
          <a:xfrm flipV="1">
            <a:off x="8916390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1" idx="6"/>
            <a:endCxn id="86" idx="2"/>
          </p:cNvCxnSpPr>
          <p:nvPr/>
        </p:nvCxnSpPr>
        <p:spPr>
          <a:xfrm>
            <a:off x="8916390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1" idx="6"/>
            <a:endCxn id="87" idx="2"/>
          </p:cNvCxnSpPr>
          <p:nvPr/>
        </p:nvCxnSpPr>
        <p:spPr>
          <a:xfrm>
            <a:off x="8916390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1" idx="6"/>
            <a:endCxn id="88" idx="2"/>
          </p:cNvCxnSpPr>
          <p:nvPr/>
        </p:nvCxnSpPr>
        <p:spPr>
          <a:xfrm>
            <a:off x="8916390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1" idx="6"/>
            <a:endCxn id="89" idx="2"/>
          </p:cNvCxnSpPr>
          <p:nvPr/>
        </p:nvCxnSpPr>
        <p:spPr>
          <a:xfrm>
            <a:off x="8916390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1" idx="6"/>
            <a:endCxn id="90" idx="2"/>
          </p:cNvCxnSpPr>
          <p:nvPr/>
        </p:nvCxnSpPr>
        <p:spPr>
          <a:xfrm>
            <a:off x="8916390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2" idx="6"/>
            <a:endCxn id="85" idx="2"/>
          </p:cNvCxnSpPr>
          <p:nvPr/>
        </p:nvCxnSpPr>
        <p:spPr>
          <a:xfrm flipV="1">
            <a:off x="8916390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82" idx="6"/>
            <a:endCxn id="86" idx="2"/>
          </p:cNvCxnSpPr>
          <p:nvPr/>
        </p:nvCxnSpPr>
        <p:spPr>
          <a:xfrm flipV="1">
            <a:off x="8916390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2" idx="6"/>
            <a:endCxn id="87" idx="2"/>
          </p:cNvCxnSpPr>
          <p:nvPr/>
        </p:nvCxnSpPr>
        <p:spPr>
          <a:xfrm>
            <a:off x="8916390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82" idx="6"/>
            <a:endCxn id="88" idx="2"/>
          </p:cNvCxnSpPr>
          <p:nvPr/>
        </p:nvCxnSpPr>
        <p:spPr>
          <a:xfrm>
            <a:off x="8916390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82" idx="6"/>
          </p:cNvCxnSpPr>
          <p:nvPr/>
        </p:nvCxnSpPr>
        <p:spPr>
          <a:xfrm>
            <a:off x="8916390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82" idx="6"/>
            <a:endCxn id="90" idx="2"/>
          </p:cNvCxnSpPr>
          <p:nvPr/>
        </p:nvCxnSpPr>
        <p:spPr>
          <a:xfrm>
            <a:off x="8916390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83" idx="6"/>
            <a:endCxn id="85" idx="2"/>
          </p:cNvCxnSpPr>
          <p:nvPr/>
        </p:nvCxnSpPr>
        <p:spPr>
          <a:xfrm flipV="1">
            <a:off x="8907484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84" idx="6"/>
            <a:endCxn id="85" idx="2"/>
          </p:cNvCxnSpPr>
          <p:nvPr/>
        </p:nvCxnSpPr>
        <p:spPr>
          <a:xfrm flipV="1">
            <a:off x="8907484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3" idx="6"/>
            <a:endCxn id="86" idx="2"/>
          </p:cNvCxnSpPr>
          <p:nvPr/>
        </p:nvCxnSpPr>
        <p:spPr>
          <a:xfrm flipV="1">
            <a:off x="8907484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84" idx="6"/>
            <a:endCxn id="86" idx="2"/>
          </p:cNvCxnSpPr>
          <p:nvPr/>
        </p:nvCxnSpPr>
        <p:spPr>
          <a:xfrm flipV="1">
            <a:off x="8907484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83" idx="6"/>
            <a:endCxn id="87" idx="2"/>
          </p:cNvCxnSpPr>
          <p:nvPr/>
        </p:nvCxnSpPr>
        <p:spPr>
          <a:xfrm flipV="1">
            <a:off x="8907484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84" idx="6"/>
            <a:endCxn id="87" idx="2"/>
          </p:cNvCxnSpPr>
          <p:nvPr/>
        </p:nvCxnSpPr>
        <p:spPr>
          <a:xfrm flipV="1">
            <a:off x="8907484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3" idx="6"/>
            <a:endCxn id="88" idx="2"/>
          </p:cNvCxnSpPr>
          <p:nvPr/>
        </p:nvCxnSpPr>
        <p:spPr>
          <a:xfrm>
            <a:off x="8907484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83" idx="6"/>
          </p:cNvCxnSpPr>
          <p:nvPr/>
        </p:nvCxnSpPr>
        <p:spPr>
          <a:xfrm>
            <a:off x="8907484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83" idx="6"/>
            <a:endCxn id="90" idx="2"/>
          </p:cNvCxnSpPr>
          <p:nvPr/>
        </p:nvCxnSpPr>
        <p:spPr>
          <a:xfrm>
            <a:off x="8907484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84" idx="6"/>
            <a:endCxn id="88" idx="2"/>
          </p:cNvCxnSpPr>
          <p:nvPr/>
        </p:nvCxnSpPr>
        <p:spPr>
          <a:xfrm flipV="1">
            <a:off x="8907484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4" idx="6"/>
            <a:endCxn id="89" idx="2"/>
          </p:cNvCxnSpPr>
          <p:nvPr/>
        </p:nvCxnSpPr>
        <p:spPr>
          <a:xfrm>
            <a:off x="8907484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84" idx="6"/>
            <a:endCxn id="90" idx="2"/>
          </p:cNvCxnSpPr>
          <p:nvPr/>
        </p:nvCxnSpPr>
        <p:spPr>
          <a:xfrm>
            <a:off x="8907484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5" idx="6"/>
            <a:endCxn id="91" idx="2"/>
          </p:cNvCxnSpPr>
          <p:nvPr/>
        </p:nvCxnSpPr>
        <p:spPr>
          <a:xfrm>
            <a:off x="10258301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86" idx="6"/>
            <a:endCxn id="91" idx="2"/>
          </p:cNvCxnSpPr>
          <p:nvPr/>
        </p:nvCxnSpPr>
        <p:spPr>
          <a:xfrm>
            <a:off x="10258301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87" idx="6"/>
            <a:endCxn id="91" idx="2"/>
          </p:cNvCxnSpPr>
          <p:nvPr/>
        </p:nvCxnSpPr>
        <p:spPr>
          <a:xfrm>
            <a:off x="10249395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88" idx="6"/>
            <a:endCxn id="91" idx="2"/>
          </p:cNvCxnSpPr>
          <p:nvPr/>
        </p:nvCxnSpPr>
        <p:spPr>
          <a:xfrm flipV="1">
            <a:off x="10249395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89" idx="6"/>
            <a:endCxn id="91" idx="2"/>
          </p:cNvCxnSpPr>
          <p:nvPr/>
        </p:nvCxnSpPr>
        <p:spPr>
          <a:xfrm flipV="1">
            <a:off x="10249395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90" idx="6"/>
            <a:endCxn id="91" idx="2"/>
          </p:cNvCxnSpPr>
          <p:nvPr/>
        </p:nvCxnSpPr>
        <p:spPr>
          <a:xfrm flipV="1">
            <a:off x="10249395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Блок-схема: узел 133"/>
          <p:cNvSpPr/>
          <p:nvPr/>
        </p:nvSpPr>
        <p:spPr>
          <a:xfrm>
            <a:off x="4524497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Блок-схема: узел 134"/>
          <p:cNvSpPr/>
          <p:nvPr/>
        </p:nvSpPr>
        <p:spPr>
          <a:xfrm>
            <a:off x="4524497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Блок-схема: узел 135"/>
          <p:cNvSpPr/>
          <p:nvPr/>
        </p:nvSpPr>
        <p:spPr>
          <a:xfrm>
            <a:off x="4515591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Блок-схема: узел 136"/>
          <p:cNvSpPr/>
          <p:nvPr/>
        </p:nvSpPr>
        <p:spPr>
          <a:xfrm>
            <a:off x="4515591" y="4566058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Блок-схема: узел 137"/>
          <p:cNvSpPr/>
          <p:nvPr/>
        </p:nvSpPr>
        <p:spPr>
          <a:xfrm>
            <a:off x="5866408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Блок-схема: узел 138"/>
          <p:cNvSpPr/>
          <p:nvPr/>
        </p:nvSpPr>
        <p:spPr>
          <a:xfrm>
            <a:off x="5866408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Блок-схема: узел 139"/>
          <p:cNvSpPr/>
          <p:nvPr/>
        </p:nvSpPr>
        <p:spPr>
          <a:xfrm>
            <a:off x="5857502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Блок-схема: узел 140"/>
          <p:cNvSpPr/>
          <p:nvPr/>
        </p:nvSpPr>
        <p:spPr>
          <a:xfrm>
            <a:off x="5857502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Блок-схема: узел 141"/>
          <p:cNvSpPr/>
          <p:nvPr/>
        </p:nvSpPr>
        <p:spPr>
          <a:xfrm>
            <a:off x="5857502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Блок-схема: узел 142"/>
          <p:cNvSpPr/>
          <p:nvPr/>
        </p:nvSpPr>
        <p:spPr>
          <a:xfrm>
            <a:off x="5857502" y="520534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Блок-схема: узел 143"/>
          <p:cNvSpPr/>
          <p:nvPr/>
        </p:nvSpPr>
        <p:spPr>
          <a:xfrm>
            <a:off x="7190507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5" name="Прямая со стрелкой 144"/>
          <p:cNvCxnSpPr>
            <a:stCxn id="134" idx="6"/>
            <a:endCxn id="138" idx="2"/>
          </p:cNvCxnSpPr>
          <p:nvPr/>
        </p:nvCxnSpPr>
        <p:spPr>
          <a:xfrm flipV="1">
            <a:off x="4981697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34" idx="6"/>
            <a:endCxn id="139" idx="2"/>
          </p:cNvCxnSpPr>
          <p:nvPr/>
        </p:nvCxnSpPr>
        <p:spPr>
          <a:xfrm>
            <a:off x="4981697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34" idx="6"/>
            <a:endCxn id="140" idx="2"/>
          </p:cNvCxnSpPr>
          <p:nvPr/>
        </p:nvCxnSpPr>
        <p:spPr>
          <a:xfrm>
            <a:off x="4981697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34" idx="6"/>
            <a:endCxn id="141" idx="2"/>
          </p:cNvCxnSpPr>
          <p:nvPr/>
        </p:nvCxnSpPr>
        <p:spPr>
          <a:xfrm>
            <a:off x="4981697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34" idx="6"/>
            <a:endCxn id="142" idx="2"/>
          </p:cNvCxnSpPr>
          <p:nvPr/>
        </p:nvCxnSpPr>
        <p:spPr>
          <a:xfrm>
            <a:off x="4981697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4" idx="6"/>
            <a:endCxn id="143" idx="2"/>
          </p:cNvCxnSpPr>
          <p:nvPr/>
        </p:nvCxnSpPr>
        <p:spPr>
          <a:xfrm>
            <a:off x="4981697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35" idx="6"/>
            <a:endCxn id="138" idx="2"/>
          </p:cNvCxnSpPr>
          <p:nvPr/>
        </p:nvCxnSpPr>
        <p:spPr>
          <a:xfrm flipV="1">
            <a:off x="4981697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6"/>
            <a:endCxn id="139" idx="2"/>
          </p:cNvCxnSpPr>
          <p:nvPr/>
        </p:nvCxnSpPr>
        <p:spPr>
          <a:xfrm flipV="1">
            <a:off x="4981697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35" idx="6"/>
            <a:endCxn id="140" idx="2"/>
          </p:cNvCxnSpPr>
          <p:nvPr/>
        </p:nvCxnSpPr>
        <p:spPr>
          <a:xfrm>
            <a:off x="4981697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35" idx="6"/>
            <a:endCxn id="141" idx="2"/>
          </p:cNvCxnSpPr>
          <p:nvPr/>
        </p:nvCxnSpPr>
        <p:spPr>
          <a:xfrm>
            <a:off x="4981697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35" idx="6"/>
          </p:cNvCxnSpPr>
          <p:nvPr/>
        </p:nvCxnSpPr>
        <p:spPr>
          <a:xfrm>
            <a:off x="4981697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135" idx="6"/>
            <a:endCxn id="143" idx="2"/>
          </p:cNvCxnSpPr>
          <p:nvPr/>
        </p:nvCxnSpPr>
        <p:spPr>
          <a:xfrm>
            <a:off x="4981697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36" idx="6"/>
            <a:endCxn id="138" idx="2"/>
          </p:cNvCxnSpPr>
          <p:nvPr/>
        </p:nvCxnSpPr>
        <p:spPr>
          <a:xfrm flipV="1">
            <a:off x="4972791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37" idx="6"/>
            <a:endCxn id="138" idx="2"/>
          </p:cNvCxnSpPr>
          <p:nvPr/>
        </p:nvCxnSpPr>
        <p:spPr>
          <a:xfrm flipV="1">
            <a:off x="4972791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36" idx="6"/>
            <a:endCxn id="139" idx="2"/>
          </p:cNvCxnSpPr>
          <p:nvPr/>
        </p:nvCxnSpPr>
        <p:spPr>
          <a:xfrm flipV="1">
            <a:off x="4972791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37" idx="6"/>
            <a:endCxn id="139" idx="2"/>
          </p:cNvCxnSpPr>
          <p:nvPr/>
        </p:nvCxnSpPr>
        <p:spPr>
          <a:xfrm flipV="1">
            <a:off x="4972791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136" idx="6"/>
            <a:endCxn id="140" idx="2"/>
          </p:cNvCxnSpPr>
          <p:nvPr/>
        </p:nvCxnSpPr>
        <p:spPr>
          <a:xfrm flipV="1">
            <a:off x="4972791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37" idx="6"/>
            <a:endCxn id="140" idx="2"/>
          </p:cNvCxnSpPr>
          <p:nvPr/>
        </p:nvCxnSpPr>
        <p:spPr>
          <a:xfrm flipV="1">
            <a:off x="4972791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136" idx="6"/>
            <a:endCxn id="141" idx="2"/>
          </p:cNvCxnSpPr>
          <p:nvPr/>
        </p:nvCxnSpPr>
        <p:spPr>
          <a:xfrm>
            <a:off x="4972791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36" idx="6"/>
          </p:cNvCxnSpPr>
          <p:nvPr/>
        </p:nvCxnSpPr>
        <p:spPr>
          <a:xfrm>
            <a:off x="4972791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136" idx="6"/>
            <a:endCxn id="143" idx="2"/>
          </p:cNvCxnSpPr>
          <p:nvPr/>
        </p:nvCxnSpPr>
        <p:spPr>
          <a:xfrm>
            <a:off x="4972791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37" idx="6"/>
            <a:endCxn id="141" idx="2"/>
          </p:cNvCxnSpPr>
          <p:nvPr/>
        </p:nvCxnSpPr>
        <p:spPr>
          <a:xfrm flipV="1">
            <a:off x="4972791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37" idx="6"/>
            <a:endCxn id="142" idx="2"/>
          </p:cNvCxnSpPr>
          <p:nvPr/>
        </p:nvCxnSpPr>
        <p:spPr>
          <a:xfrm>
            <a:off x="4972791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37" idx="6"/>
            <a:endCxn id="143" idx="2"/>
          </p:cNvCxnSpPr>
          <p:nvPr/>
        </p:nvCxnSpPr>
        <p:spPr>
          <a:xfrm>
            <a:off x="4972791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38" idx="6"/>
            <a:endCxn id="144" idx="2"/>
          </p:cNvCxnSpPr>
          <p:nvPr/>
        </p:nvCxnSpPr>
        <p:spPr>
          <a:xfrm>
            <a:off x="6323608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39" idx="6"/>
            <a:endCxn id="144" idx="2"/>
          </p:cNvCxnSpPr>
          <p:nvPr/>
        </p:nvCxnSpPr>
        <p:spPr>
          <a:xfrm>
            <a:off x="6323608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40" idx="6"/>
            <a:endCxn id="144" idx="2"/>
          </p:cNvCxnSpPr>
          <p:nvPr/>
        </p:nvCxnSpPr>
        <p:spPr>
          <a:xfrm>
            <a:off x="6314702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41" idx="6"/>
            <a:endCxn id="144" idx="2"/>
          </p:cNvCxnSpPr>
          <p:nvPr/>
        </p:nvCxnSpPr>
        <p:spPr>
          <a:xfrm flipV="1">
            <a:off x="6314702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142" idx="6"/>
            <a:endCxn id="144" idx="2"/>
          </p:cNvCxnSpPr>
          <p:nvPr/>
        </p:nvCxnSpPr>
        <p:spPr>
          <a:xfrm flipV="1">
            <a:off x="6314702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43" idx="6"/>
            <a:endCxn id="144" idx="2"/>
          </p:cNvCxnSpPr>
          <p:nvPr/>
        </p:nvCxnSpPr>
        <p:spPr>
          <a:xfrm flipV="1">
            <a:off x="6314702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90205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30</a:t>
            </a:r>
            <a:endParaRPr lang="ru-RU" dirty="0"/>
          </a:p>
        </p:txBody>
      </p:sp>
      <p:sp>
        <p:nvSpPr>
          <p:cNvPr id="177" name="TextBox 176"/>
          <p:cNvSpPr txBox="1"/>
          <p:nvPr/>
        </p:nvSpPr>
        <p:spPr>
          <a:xfrm>
            <a:off x="5824844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178" name="TextBox 177"/>
          <p:cNvSpPr txBox="1"/>
          <p:nvPr/>
        </p:nvSpPr>
        <p:spPr>
          <a:xfrm>
            <a:off x="9750631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37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38200" y="1876301"/>
            <a:ext cx="0" cy="396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641268" y="5593278"/>
            <a:ext cx="413261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401288" y="2422566"/>
            <a:ext cx="2386941" cy="250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10"/>
          <p:cNvSpPr/>
          <p:nvPr/>
        </p:nvSpPr>
        <p:spPr>
          <a:xfrm>
            <a:off x="1332708" y="4871555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1786050" y="4370119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2897581" y="3212541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3712721" y="2355706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6921333" y="1876301"/>
            <a:ext cx="0" cy="396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6724401" y="5593278"/>
            <a:ext cx="413261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узел 17"/>
          <p:cNvSpPr/>
          <p:nvPr/>
        </p:nvSpPr>
        <p:spPr>
          <a:xfrm>
            <a:off x="7415841" y="4871555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/>
          <p:cNvSpPr/>
          <p:nvPr/>
        </p:nvSpPr>
        <p:spPr>
          <a:xfrm>
            <a:off x="7869183" y="486888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узел 19"/>
          <p:cNvSpPr/>
          <p:nvPr/>
        </p:nvSpPr>
        <p:spPr>
          <a:xfrm>
            <a:off x="8980714" y="4875081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/>
          <p:cNvSpPr/>
          <p:nvPr/>
        </p:nvSpPr>
        <p:spPr>
          <a:xfrm>
            <a:off x="9795854" y="4873272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7484421" y="4942805"/>
            <a:ext cx="238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способы уменьшения размерности:</a:t>
            </a:r>
          </a:p>
          <a:p>
            <a:r>
              <a:rPr lang="ru-RU" dirty="0" smtClean="0"/>
              <a:t>Фильтр</a:t>
            </a:r>
          </a:p>
          <a:p>
            <a:r>
              <a:rPr lang="ru-RU" dirty="0" smtClean="0"/>
              <a:t>Обёртка</a:t>
            </a:r>
          </a:p>
          <a:p>
            <a:r>
              <a:rPr lang="ru-RU" dirty="0" smtClean="0"/>
              <a:t>Внедрение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31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01509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01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5442"/>
              </p:ext>
            </p:extLst>
          </p:nvPr>
        </p:nvGraphicFramePr>
        <p:xfrm>
          <a:off x="838200" y="1825625"/>
          <a:ext cx="7010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8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параметров:</a:t>
            </a:r>
          </a:p>
          <a:p>
            <a:pPr marL="514350" indent="-514350">
              <a:buAutoNum type="arabicPeriod"/>
            </a:pPr>
            <a:r>
              <a:rPr lang="ru-RU" dirty="0" smtClean="0"/>
              <a:t>Числовой – все значения параметра являются числами.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Категориальный – значения параметра представляют собой некий список значений, не обязательно чисел.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Текст, изображение, звук , видео и т.д.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Категориальные параметры:</a:t>
            </a:r>
          </a:p>
          <a:p>
            <a:pPr marL="0" indent="0">
              <a:buNone/>
            </a:pPr>
            <a:r>
              <a:rPr lang="ru-RU" dirty="0" smtClean="0"/>
              <a:t>Упорядоченные:</a:t>
            </a:r>
          </a:p>
          <a:p>
            <a:pPr lvl="1"/>
            <a:r>
              <a:rPr lang="ru-RU" dirty="0" smtClean="0"/>
              <a:t>Утро</a:t>
            </a:r>
          </a:p>
          <a:p>
            <a:pPr lvl="1"/>
            <a:r>
              <a:rPr lang="ru-RU" dirty="0" smtClean="0"/>
              <a:t>День</a:t>
            </a:r>
          </a:p>
          <a:p>
            <a:pPr lvl="1"/>
            <a:r>
              <a:rPr lang="ru-RU" dirty="0" smtClean="0"/>
              <a:t>Вечер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Неупорядоченные:</a:t>
            </a:r>
          </a:p>
          <a:p>
            <a:pPr lvl="1"/>
            <a:r>
              <a:rPr lang="ru-RU" dirty="0" smtClean="0"/>
              <a:t>Кошка</a:t>
            </a:r>
          </a:p>
          <a:p>
            <a:pPr lvl="1"/>
            <a:r>
              <a:rPr lang="ru-RU" dirty="0" smtClean="0"/>
              <a:t>Собака</a:t>
            </a:r>
          </a:p>
          <a:p>
            <a:pPr lvl="1"/>
            <a:r>
              <a:rPr lang="ru-RU" dirty="0" smtClean="0"/>
              <a:t>Птица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92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Изменение типов данных:</a:t>
            </a:r>
          </a:p>
          <a:p>
            <a:r>
              <a:rPr lang="ru-RU" dirty="0" smtClean="0"/>
              <a:t>Категориальный параметр в числовой.</a:t>
            </a:r>
          </a:p>
          <a:p>
            <a:r>
              <a:rPr lang="ru-RU" dirty="0" smtClean="0"/>
              <a:t>Категориальный параметр в несколько числовых.</a:t>
            </a:r>
          </a:p>
          <a:p>
            <a:r>
              <a:rPr lang="ru-RU" dirty="0" smtClean="0"/>
              <a:t>Числовой параметр в категориальный.</a:t>
            </a:r>
          </a:p>
          <a:p>
            <a:r>
              <a:rPr lang="ru-RU" dirty="0" smtClean="0"/>
              <a:t>Текст, изображение, звук, виде – в набор цифровых параметров.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5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5442"/>
              </p:ext>
            </p:extLst>
          </p:nvPr>
        </p:nvGraphicFramePr>
        <p:xfrm>
          <a:off x="838200" y="1825625"/>
          <a:ext cx="7010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73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12774"/>
              </p:ext>
            </p:extLst>
          </p:nvPr>
        </p:nvGraphicFramePr>
        <p:xfrm>
          <a:off x="838200" y="1825625"/>
          <a:ext cx="1063336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338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1/2?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411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</a:t>
            </a:r>
            <a:r>
              <a:rPr lang="ru-RU" b="1" dirty="0" smtClean="0"/>
              <a:t>1:</a:t>
            </a:r>
          </a:p>
          <a:p>
            <a:pPr marL="0" indent="0">
              <a:buNone/>
            </a:pPr>
            <a:r>
              <a:rPr lang="ru-RU" dirty="0" smtClean="0"/>
              <a:t>параметр </a:t>
            </a:r>
            <a:r>
              <a:rPr lang="ru-RU" dirty="0"/>
              <a:t>принимает очень большие значения, что может привести к ошибкам переполнения, либо очень маленькие значения, что может привести к потерям при округлении.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 №1:</a:t>
            </a:r>
          </a:p>
          <a:p>
            <a:pPr marL="0" indent="0">
              <a:buNone/>
            </a:pPr>
            <a:r>
              <a:rPr lang="ru-RU" dirty="0"/>
              <a:t>преобразование значений параметра, обычно к интервалу (0, 1) или (-1, 1).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689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№2: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несколько </a:t>
            </a:r>
            <a:r>
              <a:rPr lang="ru-RU" dirty="0"/>
              <a:t>сходных по смыслу параметров имеют сильно различающиеся интервалы значений, из-за чего их вклад может различаться сильнее, чем это имеет смысл.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№2:</a:t>
            </a:r>
          </a:p>
          <a:p>
            <a:pPr marL="0" indent="0">
              <a:buNone/>
            </a:pPr>
            <a:r>
              <a:rPr lang="ru-RU" dirty="0"/>
              <a:t>преобразование значений таких параметров к общему интервалу.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539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№3: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неравномерное распределение значений параметра, из-за чего небольшая часть значений повторяется часто, а большая — редко, что приведет к низкому качеству обучения на большей части параметров.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№3:</a:t>
            </a:r>
          </a:p>
          <a:p>
            <a:pPr marL="0" indent="0">
              <a:buNone/>
            </a:pPr>
            <a:r>
              <a:rPr lang="ru-RU" dirty="0"/>
              <a:t>Изменение распределения значений параметров путем применения к ним нелинейной функции.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42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Повторение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 №4: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значениях параметра есть единичные «выбросы», которые сильно увеличивают интервал значений, что препятствует корректному преобразованию интервала значений.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№4:</a:t>
            </a:r>
          </a:p>
          <a:p>
            <a:pPr marL="0" indent="0">
              <a:buNone/>
            </a:pPr>
            <a:r>
              <a:rPr lang="ru-RU" dirty="0"/>
              <a:t>отсечение «выбросов», что приводит к уменьшению интервала значений. При этом задается разрешенный интервал значений, а все значения вне интервала заменяются на </a:t>
            </a:r>
            <a:r>
              <a:rPr lang="ru-RU" dirty="0" err="1"/>
              <a:t>ближайщую</a:t>
            </a:r>
            <a:r>
              <a:rPr lang="ru-RU" dirty="0"/>
              <a:t> к ним значение разрешенного интервала.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711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Проблема №5: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распределение значений параметра имеет несколько явно выраженных пиков, что означает, что его корректнее рассматривать как атрибутивный, чем числовой.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№5:</a:t>
            </a:r>
          </a:p>
          <a:p>
            <a:pPr marL="0" indent="0">
              <a:buNone/>
            </a:pPr>
            <a:r>
              <a:rPr lang="ru-RU" dirty="0"/>
              <a:t>группирование значений параметра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123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Проблема №6: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значения параметра нельзя рассматривать как непрерывные числа (строки, даты и т. п.), </a:t>
            </a:r>
            <a:r>
              <a:rPr lang="ru-RU" dirty="0" err="1"/>
              <a:t>алгортмы</a:t>
            </a:r>
            <a:r>
              <a:rPr lang="ru-RU" dirty="0"/>
              <a:t> машинного обучения в принципе не могут оперировать такими данными.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№6:</a:t>
            </a:r>
          </a:p>
          <a:p>
            <a:pPr marL="0" indent="0">
              <a:buNone/>
            </a:pPr>
            <a:r>
              <a:rPr lang="ru-RU" dirty="0"/>
              <a:t>прямое унитарное кодирование (</a:t>
            </a:r>
            <a:r>
              <a:rPr lang="en-US" dirty="0"/>
              <a:t>one-hot encoding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создается список всех возможных значений параметра,</a:t>
            </a:r>
          </a:p>
          <a:p>
            <a:r>
              <a:rPr lang="ru-RU" dirty="0"/>
              <a:t>список нумеруется,</a:t>
            </a:r>
          </a:p>
          <a:p>
            <a:r>
              <a:rPr lang="ru-RU" dirty="0"/>
              <a:t>для каждого номера в списке создается новый параметр, который равен 1, если первоначальный параметр имеет </a:t>
            </a:r>
            <a:r>
              <a:rPr lang="ru-RU" dirty="0" err="1"/>
              <a:t>соответсвующее</a:t>
            </a:r>
            <a:r>
              <a:rPr lang="ru-RU" dirty="0"/>
              <a:t> значение, и 0 в остальных случаях.</a:t>
            </a:r>
          </a:p>
        </p:txBody>
      </p:sp>
    </p:spTree>
    <p:extLst>
      <p:ext uri="{BB962C8B-B14F-4D97-AF65-F5344CB8AC3E}">
        <p14:creationId xmlns:p14="http://schemas.microsoft.com/office/powerpoint/2010/main" val="952106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 </a:t>
            </a:r>
            <a:r>
              <a:rPr lang="ru-RU" b="1" dirty="0" smtClean="0"/>
              <a:t>№7:</a:t>
            </a:r>
          </a:p>
          <a:p>
            <a:pPr marL="0" indent="0">
              <a:buNone/>
            </a:pPr>
            <a:r>
              <a:rPr lang="ru-RU" dirty="0" smtClean="0"/>
              <a:t>Несколько </a:t>
            </a:r>
            <a:r>
              <a:rPr lang="ru-RU" dirty="0"/>
              <a:t>значений параметра повторяются небольшое количество раз каждое, из-за этого при использовании прямого унитарного кодирования возникает много параметров, на которых сложно проводить обучение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 №7:</a:t>
            </a:r>
          </a:p>
          <a:p>
            <a:pPr marL="0" indent="0">
              <a:buNone/>
            </a:pPr>
            <a:r>
              <a:rPr lang="ru-RU" dirty="0"/>
              <a:t>Объединение редких значений параметр в новое, например, «Вне категорий» или «Другое», таким образом не нужно добавлять лишние параметры, а частота нового параметра будет сравнима с частотой других.</a:t>
            </a:r>
          </a:p>
        </p:txBody>
      </p:sp>
    </p:spTree>
    <p:extLst>
      <p:ext uri="{BB962C8B-B14F-4D97-AF65-F5344CB8AC3E}">
        <p14:creationId xmlns:p14="http://schemas.microsoft.com/office/powerpoint/2010/main" val="151745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63336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338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1/2?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49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01495"/>
              </p:ext>
            </p:extLst>
          </p:nvPr>
        </p:nvGraphicFramePr>
        <p:xfrm>
          <a:off x="838200" y="1825625"/>
          <a:ext cx="590742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0,923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0,251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52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02579"/>
              </p:ext>
            </p:extLst>
          </p:nvPr>
        </p:nvGraphicFramePr>
        <p:xfrm>
          <a:off x="838200" y="1825625"/>
          <a:ext cx="7391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0,923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0,251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7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2000-12-03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Мосвка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15/15/2000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01/04/2020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7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обучающей, </a:t>
            </a:r>
            <a:r>
              <a:rPr lang="ru-RU" dirty="0" err="1"/>
              <a:t>валидационной</a:t>
            </a:r>
            <a:r>
              <a:rPr lang="ru-RU" dirty="0"/>
              <a:t> и тестовой 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 1</a:t>
            </a:r>
          </a:p>
          <a:p>
            <a:pPr marL="0" indent="0">
              <a:buNone/>
            </a:pPr>
            <a:r>
              <a:rPr lang="ru-RU" dirty="0" smtClean="0"/>
              <a:t>Сначала разбить данные на </a:t>
            </a:r>
            <a:r>
              <a:rPr lang="ru-RU" dirty="0" err="1" smtClean="0"/>
              <a:t>подвыборки</a:t>
            </a:r>
            <a:r>
              <a:rPr lang="ru-RU" dirty="0" smtClean="0"/>
              <a:t>, затем очищать и исправлять данные.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Вариант 2</a:t>
            </a:r>
          </a:p>
          <a:p>
            <a:pPr marL="0" indent="0">
              <a:buNone/>
            </a:pPr>
            <a:r>
              <a:rPr lang="ru-RU" dirty="0" smtClean="0"/>
              <a:t>Сначала очистить и исправить данные, затем разбивать на </a:t>
            </a:r>
            <a:r>
              <a:rPr lang="ru-RU" dirty="0" err="1" smtClean="0"/>
              <a:t>подвыборки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259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://www.machinelearning.ru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https://vas3k.ru/blog/machine_learning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scikit-learn.org/stable/auto_examples/cluster/plot_kmeans_silhouette_analysis.html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b="1" i="1" dirty="0"/>
              <a:t>D</a:t>
            </a:r>
            <a:r>
              <a:rPr lang="en-US" b="1" dirty="0" smtClean="0"/>
              <a:t> – </a:t>
            </a:r>
            <a:r>
              <a:rPr lang="ru-RU" b="1" dirty="0" smtClean="0"/>
              <a:t>данные, описывающие некий опыт (набор событий)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Что </a:t>
            </a:r>
            <a:r>
              <a:rPr lang="ru-RU" dirty="0"/>
              <a:t>из перечисленного не является способом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Обучение без учителя.</a:t>
            </a:r>
          </a:p>
          <a:p>
            <a:pPr lvl="0"/>
            <a:r>
              <a:rPr lang="ru-RU" dirty="0"/>
              <a:t>Обучение с учителем.</a:t>
            </a:r>
          </a:p>
          <a:p>
            <a:pPr lvl="0"/>
            <a:r>
              <a:rPr lang="ru-RU" dirty="0"/>
              <a:t>Обучение без подкрепления.</a:t>
            </a:r>
          </a:p>
          <a:p>
            <a:pPr lvl="0"/>
            <a:r>
              <a:rPr lang="ru-RU" dirty="0"/>
              <a:t>Обучение с подкреплением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dirty="0"/>
              <a:t>Какая ключевая особенность данных, используемых в обучении с учителем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Описание объекта содержит значения характеристик объекта.</a:t>
            </a:r>
          </a:p>
          <a:p>
            <a:pPr lvl="0"/>
            <a:r>
              <a:rPr lang="ru-RU" dirty="0"/>
              <a:t>Для каждого описания объекта известен ожидаемый ответ модели.</a:t>
            </a:r>
          </a:p>
          <a:p>
            <a:pPr lvl="0"/>
            <a:r>
              <a:rPr lang="ru-RU" dirty="0"/>
              <a:t>Различные описания объектов не могут иметь одинаковый ожидаемый ответ.</a:t>
            </a:r>
          </a:p>
          <a:p>
            <a:pPr lvl="0"/>
            <a:r>
              <a:rPr lang="ru-RU" dirty="0"/>
              <a:t>Количество различных ожидаемых ответов должно быть значительно меньше количества описаний объектов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состоит задача, решаемая обучением без учителя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Обнаружить неизвестные зависимости между данными.</a:t>
            </a:r>
          </a:p>
          <a:p>
            <a:pPr lvl="0"/>
            <a:r>
              <a:rPr lang="ru-RU" dirty="0"/>
              <a:t>Оценить качество данных.</a:t>
            </a:r>
          </a:p>
          <a:p>
            <a:pPr lvl="0"/>
            <a:r>
              <a:rPr lang="ru-RU" dirty="0"/>
              <a:t>Предсказать значение некоторой величины для каждого элемента данных.</a:t>
            </a:r>
          </a:p>
          <a:p>
            <a:pPr lvl="0"/>
            <a:r>
              <a:rPr lang="ru-RU" dirty="0"/>
              <a:t>Уменьшить размерность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971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помощью чего обучается агент при использовании обучения с подкреплением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Заранее известные ожидаемые ответы.</a:t>
            </a:r>
          </a:p>
          <a:p>
            <a:pPr lvl="0"/>
            <a:r>
              <a:rPr lang="ru-RU" dirty="0"/>
              <a:t>Информация о реакции внешней среды на действия агента.</a:t>
            </a:r>
          </a:p>
          <a:p>
            <a:pPr lvl="0"/>
            <a:r>
              <a:rPr lang="ru-RU" dirty="0"/>
              <a:t>Информация о предыдущих действиях агента.</a:t>
            </a:r>
          </a:p>
          <a:p>
            <a:pPr lvl="0"/>
            <a:r>
              <a:rPr lang="ru-RU" dirty="0"/>
              <a:t>Экспертная оценка действий агента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349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задачей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Регрессия.</a:t>
            </a:r>
          </a:p>
          <a:p>
            <a:pPr lvl="0"/>
            <a:r>
              <a:rPr lang="ru-RU" dirty="0"/>
              <a:t>Кластеризация.</a:t>
            </a:r>
          </a:p>
          <a:p>
            <a:pPr lvl="0"/>
            <a:r>
              <a:rPr lang="ru-RU" dirty="0"/>
              <a:t>Прогрессия.</a:t>
            </a:r>
          </a:p>
          <a:p>
            <a:pPr lvl="0"/>
            <a:r>
              <a:rPr lang="ru-RU" dirty="0"/>
              <a:t>Классификация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282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представляет собой задача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Разбивка множества объектов на группы исходя из их похожести.</a:t>
            </a:r>
          </a:p>
          <a:p>
            <a:pPr lvl="0"/>
            <a:r>
              <a:rPr lang="ru-RU" dirty="0"/>
              <a:t>Определение принадлежности объекта к одной из заранее известных групп объектов.</a:t>
            </a:r>
          </a:p>
          <a:p>
            <a:pPr lvl="0"/>
            <a:r>
              <a:rPr lang="ru-RU" dirty="0"/>
              <a:t>Вычисление уникального идентификатора на основании описания объекта. </a:t>
            </a:r>
          </a:p>
          <a:p>
            <a:pPr lvl="0"/>
            <a:r>
              <a:rPr lang="ru-RU" dirty="0"/>
              <a:t>Вычисление числа или числового вектора на основании описания объекта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277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неверно при решении задачи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Все классы должны быть известны заранее.</a:t>
            </a:r>
          </a:p>
          <a:p>
            <a:pPr lvl="0"/>
            <a:r>
              <a:rPr lang="ru-RU" dirty="0"/>
              <a:t>Количество классов может быть бесконечно.</a:t>
            </a:r>
          </a:p>
          <a:p>
            <a:pPr lvl="0"/>
            <a:r>
              <a:rPr lang="ru-RU" dirty="0"/>
              <a:t>Классификация – это задача обучения с учителем.</a:t>
            </a:r>
          </a:p>
          <a:p>
            <a:pPr lvl="0"/>
            <a:r>
              <a:rPr lang="ru-RU" dirty="0"/>
              <a:t>Каждый объект должен относиться хотя бы к одному классу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24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применяется в качестве метрики производительности задачи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 err="1"/>
              <a:t>Precision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/>
              <a:t>Reward.</a:t>
            </a:r>
            <a:endParaRPr lang="ru-RU" dirty="0"/>
          </a:p>
          <a:p>
            <a:pPr lvl="0"/>
            <a:r>
              <a:rPr lang="en-US" dirty="0"/>
              <a:t>Accuracy.</a:t>
            </a:r>
            <a:endParaRPr lang="ru-RU" dirty="0"/>
          </a:p>
          <a:p>
            <a:pPr lvl="0"/>
            <a:r>
              <a:rPr lang="en-US" dirty="0"/>
              <a:t>Recall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51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Что из перечисленного верно при решении задачи кластеризации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Элементы данных должны иметь заранее известные метки.</a:t>
            </a:r>
          </a:p>
          <a:p>
            <a:pPr lvl="0"/>
            <a:r>
              <a:rPr lang="ru-RU" dirty="0"/>
              <a:t>Все метрики основаны на экспертной информации.</a:t>
            </a:r>
          </a:p>
          <a:p>
            <a:pPr lvl="0"/>
            <a:r>
              <a:rPr lang="ru-RU" dirty="0"/>
              <a:t>Количество кластеров определяется в процессе решения задачи.</a:t>
            </a:r>
          </a:p>
          <a:p>
            <a:pPr lvl="0"/>
            <a:r>
              <a:rPr lang="ru-RU" dirty="0"/>
              <a:t>Необходимо задать функцию похожести элементов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75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r>
              <a:rPr lang="ru-RU" dirty="0" smtClean="0"/>
              <a:t>Сбор данных.</a:t>
            </a:r>
          </a:p>
          <a:p>
            <a:r>
              <a:rPr lang="ru-RU" dirty="0" smtClean="0"/>
              <a:t>Структурирование и оцифровка данных.</a:t>
            </a:r>
          </a:p>
          <a:p>
            <a:r>
              <a:rPr lang="ru-RU" dirty="0" smtClean="0"/>
              <a:t>Очистка и исправление данных.</a:t>
            </a:r>
          </a:p>
          <a:p>
            <a:r>
              <a:rPr lang="ru-RU" dirty="0" smtClean="0"/>
              <a:t>Обогащение данных.</a:t>
            </a:r>
          </a:p>
          <a:p>
            <a:r>
              <a:rPr lang="ru-RU" dirty="0" smtClean="0"/>
              <a:t>Формирование обучающей, </a:t>
            </a:r>
            <a:r>
              <a:rPr lang="ru-RU" dirty="0" err="1"/>
              <a:t>в</a:t>
            </a:r>
            <a:r>
              <a:rPr lang="ru-RU" dirty="0" err="1" smtClean="0"/>
              <a:t>алидационной</a:t>
            </a:r>
            <a:r>
              <a:rPr lang="ru-RU" dirty="0" smtClean="0"/>
              <a:t> и тестовой выборок.</a:t>
            </a:r>
          </a:p>
        </p:txBody>
      </p:sp>
    </p:spTree>
    <p:extLst>
      <p:ext uri="{BB962C8B-B14F-4D97-AF65-F5344CB8AC3E}">
        <p14:creationId xmlns:p14="http://schemas.microsoft.com/office/powerpoint/2010/main" val="23630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выборок: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Обучающая (60%) – используется для построения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Валидационная</a:t>
            </a:r>
            <a:r>
              <a:rPr lang="ru-RU" dirty="0" smtClean="0"/>
              <a:t> (20%) – используется для настройки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Тестовая (20%) – используется для определения метрик производительности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003971" cy="1028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016251"/>
            <a:ext cx="6191992" cy="102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Обучающая выборка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30191" y="4341814"/>
            <a:ext cx="1959429" cy="1028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Тестовая выборка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89621" y="5615321"/>
            <a:ext cx="1852550" cy="10287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Валидационная</a:t>
            </a:r>
            <a:r>
              <a:rPr lang="ru-RU" dirty="0" smtClean="0"/>
              <a:t> выборка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6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данных, выборка (</a:t>
            </a:r>
            <a:r>
              <a:rPr lang="en-US" dirty="0" smtClean="0"/>
              <a:t>dataset</a:t>
            </a:r>
            <a:r>
              <a:rPr lang="ru-RU" dirty="0" smtClean="0"/>
              <a:t>) – информация, состоящая из множества отдельных записей.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Элемент набора данных, элемент выборки </a:t>
            </a:r>
            <a:r>
              <a:rPr lang="en-US" dirty="0" smtClean="0"/>
              <a:t>(sample) </a:t>
            </a:r>
            <a:r>
              <a:rPr lang="ru-RU" dirty="0" smtClean="0"/>
              <a:t>– каждая отдельная запись.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en-US" dirty="0" smtClean="0"/>
              <a:t>(feature)</a:t>
            </a:r>
            <a:r>
              <a:rPr lang="ru-RU" dirty="0" smtClean="0"/>
              <a:t> – атрибут, описывающий часть структуры или поведения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72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набора данных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06883"/>
              </p:ext>
            </p:extLst>
          </p:nvPr>
        </p:nvGraphicFramePr>
        <p:xfrm>
          <a:off x="2032000" y="2299081"/>
          <a:ext cx="8128000" cy="294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№4</a:t>
                      </a: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Стрелка вправо 4"/>
          <p:cNvSpPr/>
          <p:nvPr/>
        </p:nvSpPr>
        <p:spPr>
          <a:xfrm>
            <a:off x="285008" y="3087586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№1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285007" y="3895108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№2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85006" y="4702630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399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1743</Words>
  <Application>Microsoft Office PowerPoint</Application>
  <PresentationFormat>Широкоэкранный</PresentationFormat>
  <Paragraphs>850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Тема Office</vt:lpstr>
      <vt:lpstr>Лекция №3</vt:lpstr>
      <vt:lpstr>Содержание</vt:lpstr>
      <vt:lpstr>Повторение</vt:lpstr>
      <vt:lpstr>Повторение</vt:lpstr>
      <vt:lpstr>Повторение</vt:lpstr>
      <vt:lpstr>Повторение</vt:lpstr>
      <vt:lpstr>Повторение</vt:lpstr>
      <vt:lpstr>Определения</vt:lpstr>
      <vt:lpstr>Пример набора данных</vt:lpstr>
      <vt:lpstr>Очистка и исправление данных</vt:lpstr>
      <vt:lpstr>Очистка и исправление данных</vt:lpstr>
      <vt:lpstr>Очистка и исправление данных</vt:lpstr>
      <vt:lpstr>Очистка и исправление данных</vt:lpstr>
      <vt:lpstr>Очистка и исправление данных</vt:lpstr>
      <vt:lpstr>Очистка и исправление данных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Формирование обучающей, валидационной и тестовой выборок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377</cp:revision>
  <dcterms:created xsi:type="dcterms:W3CDTF">2020-08-10T09:44:31Z</dcterms:created>
  <dcterms:modified xsi:type="dcterms:W3CDTF">2020-09-30T15:04:18Z</dcterms:modified>
</cp:coreProperties>
</file>