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348" r:id="rId4"/>
    <p:sldId id="349" r:id="rId5"/>
    <p:sldId id="350" r:id="rId6"/>
    <p:sldId id="351" r:id="rId7"/>
    <p:sldId id="352" r:id="rId8"/>
    <p:sldId id="353" r:id="rId9"/>
    <p:sldId id="372" r:id="rId10"/>
    <p:sldId id="354" r:id="rId11"/>
    <p:sldId id="355" r:id="rId12"/>
    <p:sldId id="361" r:id="rId13"/>
    <p:sldId id="356" r:id="rId14"/>
    <p:sldId id="357" r:id="rId15"/>
    <p:sldId id="358" r:id="rId16"/>
    <p:sldId id="359" r:id="rId17"/>
    <p:sldId id="360" r:id="rId18"/>
    <p:sldId id="362" r:id="rId19"/>
    <p:sldId id="365" r:id="rId20"/>
    <p:sldId id="366" r:id="rId21"/>
    <p:sldId id="364" r:id="rId22"/>
    <p:sldId id="367" r:id="rId23"/>
    <p:sldId id="368" r:id="rId24"/>
    <p:sldId id="363" r:id="rId25"/>
    <p:sldId id="369" r:id="rId26"/>
    <p:sldId id="370" r:id="rId27"/>
    <p:sldId id="371" r:id="rId28"/>
    <p:sldId id="373" r:id="rId29"/>
    <p:sldId id="375" r:id="rId30"/>
    <p:sldId id="374" r:id="rId31"/>
    <p:sldId id="379" r:id="rId32"/>
    <p:sldId id="376" r:id="rId33"/>
    <p:sldId id="380" r:id="rId34"/>
    <p:sldId id="381" r:id="rId35"/>
    <p:sldId id="382" r:id="rId36"/>
    <p:sldId id="383" r:id="rId37"/>
    <p:sldId id="377" r:id="rId38"/>
    <p:sldId id="378" r:id="rId39"/>
    <p:sldId id="317" r:id="rId40"/>
    <p:sldId id="259" r:id="rId41"/>
    <p:sldId id="260" r:id="rId42"/>
    <p:sldId id="347" r:id="rId43"/>
    <p:sldId id="384" r:id="rId44"/>
    <p:sldId id="385" r:id="rId45"/>
    <p:sldId id="386" r:id="rId46"/>
    <p:sldId id="387" r:id="rId47"/>
    <p:sldId id="388" r:id="rId48"/>
    <p:sldId id="389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465" autoAdjust="0"/>
  </p:normalViewPr>
  <p:slideViewPr>
    <p:cSldViewPr snapToGrid="0">
      <p:cViewPr varScale="1">
        <p:scale>
          <a:sx n="80" d="100"/>
          <a:sy n="80" d="100"/>
        </p:scale>
        <p:origin x="1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98268/" TargetMode="External"/><Relationship Id="rId2" Type="http://schemas.openxmlformats.org/officeDocument/2006/relationships/hyperlink" Target="https://habr.com/ru/post/31245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post/318970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/>
              <a:t>Искусственные нейронные сети и </a:t>
            </a:r>
            <a:r>
              <a:rPr lang="ru-RU" sz="4000"/>
              <a:t>глубокое </a:t>
            </a:r>
            <a:r>
              <a:rPr lang="ru-RU" sz="4000" smtClean="0"/>
              <a:t>обучение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Сеть прямого </a:t>
            </a:r>
            <a:r>
              <a:rPr lang="ru-RU" altLang="ru-RU" sz="3600" dirty="0" smtClean="0"/>
              <a:t>распространения</a:t>
            </a:r>
            <a:endParaRPr lang="ru-RU" sz="36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14728" r="5899" b="13658"/>
          <a:stretch/>
        </p:blipFill>
        <p:spPr bwMode="auto">
          <a:xfrm>
            <a:off x="1675572" y="1315007"/>
            <a:ext cx="8840855" cy="532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2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Сеть прямого </a:t>
            </a:r>
            <a:r>
              <a:rPr lang="ru-RU" altLang="ru-RU" sz="3600" dirty="0" smtClean="0"/>
              <a:t>распространения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Алгоритм работы (послойно слева направо</a:t>
            </a:r>
            <a:r>
              <a:rPr lang="ru-RU" altLang="ru-RU" dirty="0" smtClean="0"/>
              <a:t>):</a:t>
            </a:r>
            <a:endParaRPr lang="en-US" altLang="ru-RU" dirty="0" smtClean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Значения на входе слоя умножаются на веса слоя.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Результаты суммируются.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К сумме применяется активационная функция.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Значение функции передается на следующий слой</a:t>
            </a:r>
            <a:r>
              <a:rPr lang="ru-RU" altLang="ru-RU" dirty="0" smtClean="0"/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895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Сеть прямого </a:t>
            </a:r>
            <a:r>
              <a:rPr lang="ru-RU" altLang="ru-RU" sz="3600" dirty="0" smtClean="0"/>
              <a:t>распространения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Алгоритм обучения с учителем (метод обратного распространения ошибки):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Вычисляется функция ошибки для рассчитанного и целевого значений.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Для каждого веса каждого слоя вычисляется частная производная функции ошибки по весу.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Каждый вес изменяется пропорционально соответствующей частной производной</a:t>
            </a:r>
            <a:r>
              <a:rPr lang="ru-RU" altLang="ru-RU" dirty="0" smtClean="0"/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309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Функции активации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Линейная</a:t>
                </a:r>
                <a:r>
                  <a:rPr lang="en-US" altLang="ru-RU" dirty="0" smtClean="0"/>
                  <a:t>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alt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24894"/>
            <a:ext cx="4826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4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Функции активации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Сигмоида</a:t>
                </a:r>
                <a:r>
                  <a:rPr lang="en-US" altLang="ru-RU" dirty="0" smtClean="0"/>
                  <a:t>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altLang="ru-RU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alt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399" y="2324894"/>
            <a:ext cx="4826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5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Функции активации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en-US" altLang="ru-RU" dirty="0" smtClean="0"/>
                  <a:t>Softmax</a:t>
                </a:r>
                <a:r>
                  <a:rPr lang="en-US" altLang="ru-RU" dirty="0"/>
                  <a:t> (</a:t>
                </a:r>
                <a:r>
                  <a:rPr lang="ru-RU" altLang="ru-RU" dirty="0"/>
                  <a:t>обобщение сигмоиды)</a:t>
                </a:r>
                <a:r>
                  <a:rPr lang="en-US" altLang="ru-RU" dirty="0" smtClean="0"/>
                  <a:t>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ru-RU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0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Функции активации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Усечённое линейное преобразование (R</a:t>
                </a:r>
                <a:r>
                  <a:rPr lang="en-US" altLang="ru-RU" dirty="0" smtClean="0"/>
                  <a:t>e</a:t>
                </a:r>
                <a:r>
                  <a:rPr lang="ru-RU" altLang="ru-RU" dirty="0" smtClean="0"/>
                  <a:t>LU)</a:t>
                </a:r>
                <a:r>
                  <a:rPr lang="en-US" altLang="ru-RU" dirty="0" smtClean="0"/>
                  <a:t>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ru-RU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2411329"/>
            <a:ext cx="4826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6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Функции активации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Скрытые слои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R</a:t>
            </a:r>
            <a:r>
              <a:rPr lang="en-US" altLang="ru-RU" dirty="0" smtClean="0"/>
              <a:t>e</a:t>
            </a:r>
            <a:r>
              <a:rPr lang="ru-RU" altLang="ru-RU" dirty="0" smtClean="0"/>
              <a:t>LU</a:t>
            </a:r>
            <a:r>
              <a:rPr lang="ru-RU" altLang="ru-RU" dirty="0"/>
              <a:t>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Выходной слой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в зависимости от задачи:</a:t>
            </a:r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регрессия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один нейрон, линейная функция,</a:t>
            </a:r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бинарная классификация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один нейрон, сигмоида,</a:t>
            </a:r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мультиклассовая классификация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число нейронов равно числу классов, softmax.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en-US" altLang="ru-RU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8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функция ошибки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Соответствует метрике.</a:t>
            </a:r>
            <a:endParaRPr lang="en-US" altLang="ru-RU" dirty="0" smtClean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en-US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В </a:t>
            </a:r>
            <a:r>
              <a:rPr lang="ru-RU" altLang="ru-RU" dirty="0"/>
              <a:t>зависимости от </a:t>
            </a:r>
            <a:r>
              <a:rPr lang="ru-RU" altLang="ru-RU" dirty="0" smtClean="0"/>
              <a:t>задачи, это обычно:</a:t>
            </a:r>
            <a:endParaRPr lang="en-US" altLang="ru-RU" dirty="0" smtClean="0"/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регрессия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среднеквадратическая ошибка,</a:t>
            </a:r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бинарная классификация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бинарная </a:t>
            </a:r>
            <a:r>
              <a:rPr lang="ru-RU" altLang="ru-RU" dirty="0" smtClean="0"/>
              <a:t>кросс-энтропия</a:t>
            </a:r>
            <a:r>
              <a:rPr lang="ru-RU" altLang="ru-RU" dirty="0"/>
              <a:t>,</a:t>
            </a:r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мультиклассовая классификация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категориальная </a:t>
            </a:r>
            <a:r>
              <a:rPr lang="ru-RU" altLang="ru-RU" dirty="0" smtClean="0"/>
              <a:t>кросс-энтропия</a:t>
            </a:r>
            <a:r>
              <a:rPr lang="ru-RU" alt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3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функция ошибки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Среднеквадратичная </a:t>
                </a:r>
                <a:r>
                  <a:rPr lang="ru-RU" dirty="0"/>
                  <a:t>ошибка:</a:t>
                </a:r>
              </a:p>
              <a:p>
                <a:pPr marL="0" indent="0"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значение из данных,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- результат работы модели.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7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Формальный нейрон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Простой перцептрон Розенблатта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Сеть прямого распространения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Функции активации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Параметры </a:t>
            </a:r>
            <a:r>
              <a:rPr lang="ru-RU" altLang="ru-RU" dirty="0" smtClean="0"/>
              <a:t>обучения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функция ошибки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Кросс-энтропия, она же – логистическая функция потерь.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Бинарная: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logloss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ru-RU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/>
              </a:p>
              <a:p>
                <a:pPr marL="0" indent="0">
                  <a:buNone/>
                </a:pPr>
                <a:r>
                  <a:rPr lang="ru-RU" dirty="0" smtClean="0"/>
                  <a:t>Категориальная: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logloss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alt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9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эпохи и батчи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Эпоха — один проход алгоритма обучения по всей обучающей выборке.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Батч — набор элементов обучающей выборки, после прохода по которым производится обновление весов нейронной сети</a:t>
            </a:r>
            <a:r>
              <a:rPr lang="ru-RU" altLang="ru-RU" dirty="0" smtClean="0"/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503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dirty="0"/>
              <a:t>Параметры</a:t>
            </a:r>
            <a:r>
              <a:rPr lang="ru-RU" altLang="ru-RU" dirty="0"/>
              <a:t> </a:t>
            </a:r>
            <a:r>
              <a:rPr lang="ru-RU" altLang="ru-RU" sz="3600" dirty="0"/>
              <a:t>обучения: эпохи и батчи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Простой градиентный спуск (</a:t>
            </a:r>
            <a:r>
              <a:rPr lang="en-US" dirty="0" smtClean="0"/>
              <a:t>batch)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Значения частных производных вычисляются по всему набору данных.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Стохастический </a:t>
            </a:r>
            <a:r>
              <a:rPr lang="ru-RU" dirty="0"/>
              <a:t>градиентный </a:t>
            </a:r>
            <a:r>
              <a:rPr lang="ru-RU" dirty="0" smtClean="0"/>
              <a:t>спуск:</a:t>
            </a:r>
          </a:p>
          <a:p>
            <a:pPr marL="0" indent="0">
              <a:buNone/>
            </a:pPr>
            <a:r>
              <a:rPr lang="ru-RU" dirty="0"/>
              <a:t>Значения частных производных </a:t>
            </a:r>
            <a:r>
              <a:rPr lang="ru-RU" dirty="0" smtClean="0"/>
              <a:t>вычисляются по одному, случайно выбранному</a:t>
            </a:r>
            <a:r>
              <a:rPr lang="en-US" dirty="0"/>
              <a:t>,</a:t>
            </a:r>
            <a:r>
              <a:rPr lang="ru-RU" dirty="0" smtClean="0"/>
              <a:t> элементу данных.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Мини-батч градиентный спуск (</a:t>
            </a:r>
            <a:r>
              <a:rPr lang="en-US" dirty="0" smtClean="0"/>
              <a:t>mini-batch)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Значения частных производных </a:t>
            </a:r>
            <a:r>
              <a:rPr lang="ru-RU" dirty="0" smtClean="0"/>
              <a:t>вычисляются по небольшой группе случайно выбранных элементов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1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dirty="0"/>
              <a:t>Параметры обучения: алгоритм оптимизации</a:t>
            </a:r>
            <a:endParaRPr lang="ru-RU" sz="4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2907475" y="1690688"/>
            <a:ext cx="6377050" cy="4788433"/>
            <a:chOff x="4037610" y="1626919"/>
            <a:chExt cx="6377050" cy="4788433"/>
          </a:xfrm>
        </p:grpSpPr>
        <p:sp>
          <p:nvSpPr>
            <p:cNvPr id="7" name="Полилиния 6"/>
            <p:cNvSpPr/>
            <p:nvPr/>
          </p:nvSpPr>
          <p:spPr>
            <a:xfrm>
              <a:off x="4037610" y="1626919"/>
              <a:ext cx="6377050" cy="4788433"/>
            </a:xfrm>
            <a:custGeom>
              <a:avLst/>
              <a:gdLst>
                <a:gd name="connsiteX0" fmla="*/ 0 w 6377050"/>
                <a:gd name="connsiteY0" fmla="*/ 0 h 4788433"/>
                <a:gd name="connsiteX1" fmla="*/ 3467595 w 6377050"/>
                <a:gd name="connsiteY1" fmla="*/ 4773881 h 4788433"/>
                <a:gd name="connsiteX2" fmla="*/ 6377050 w 6377050"/>
                <a:gd name="connsiteY2" fmla="*/ 1591294 h 478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7050" h="4788433">
                  <a:moveTo>
                    <a:pt x="0" y="0"/>
                  </a:moveTo>
                  <a:cubicBezTo>
                    <a:pt x="1202376" y="2254332"/>
                    <a:pt x="2404753" y="4508665"/>
                    <a:pt x="3467595" y="4773881"/>
                  </a:cubicBezTo>
                  <a:cubicBezTo>
                    <a:pt x="4530437" y="5039097"/>
                    <a:pt x="6377050" y="1591294"/>
                    <a:pt x="6377050" y="159129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>
              <a:off x="4619501" y="2755075"/>
              <a:ext cx="724395" cy="14250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/>
            <p:cNvSpPr/>
            <p:nvPr/>
          </p:nvSpPr>
          <p:spPr>
            <a:xfrm>
              <a:off x="4577938" y="2713303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801096" y="4732108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5860474" y="4850861"/>
              <a:ext cx="587827" cy="9216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>
            <a:xfrm>
              <a:off x="6941128" y="6085895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>
              <a:off x="7036131" y="6192773"/>
              <a:ext cx="293913" cy="2225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4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алгоритм оптимизации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ru-RU" dirty="0" smtClean="0"/>
                  <a:t> –</a:t>
                </a:r>
                <a:r>
                  <a:rPr lang="ru-RU" altLang="ru-RU" dirty="0" smtClean="0"/>
                  <a:t> параметры нейронной сети и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ru-RU" altLang="ru-RU" dirty="0" smtClean="0"/>
                  <a:t> </a:t>
                </a:r>
                <a:r>
                  <a:rPr lang="en-US" altLang="ru-RU" dirty="0"/>
                  <a:t>–</a:t>
                </a:r>
                <a:r>
                  <a:rPr lang="ru-RU" altLang="ru-RU" dirty="0" smtClean="0"/>
                  <a:t> функция ошибки, то стандартный градиентный спуск записывается следующим образом: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alt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ru-RU" dirty="0" smtClean="0"/>
                  <a:t> – </a:t>
                </a:r>
                <a:r>
                  <a:rPr lang="ru-RU" altLang="ru-RU" dirty="0" smtClean="0"/>
                  <a:t>коэффициент обучения.</a:t>
                </a:r>
                <a:endParaRPr lang="ru-RU" alt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0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алгоритм оптимизации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Проблемы градиентного спуска: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Застревание </a:t>
            </a:r>
            <a:r>
              <a:rPr lang="ru-RU" altLang="ru-RU" dirty="0"/>
              <a:t>в локальных </a:t>
            </a:r>
            <a:r>
              <a:rPr lang="ru-RU" altLang="ru-RU" dirty="0" smtClean="0"/>
              <a:t>минимумах.</a:t>
            </a:r>
            <a:endParaRPr lang="ru-RU" altLang="ru-RU" dirty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Проблемы при сложном ландшафте </a:t>
            </a:r>
            <a:r>
              <a:rPr lang="ru-RU" altLang="ru-RU" dirty="0"/>
              <a:t>целевой </a:t>
            </a:r>
            <a:r>
              <a:rPr lang="ru-RU" altLang="ru-RU" dirty="0" smtClean="0"/>
              <a:t>функции.</a:t>
            </a:r>
            <a:endParaRPr lang="ru-RU" altLang="ru-RU" dirty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Нерегулярность обновления параметров, особенно важных, но редких.</a:t>
            </a:r>
            <a:endParaRPr lang="ru-RU" altLang="ru-RU" dirty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Чувствительность к скорости обучения.</a:t>
            </a:r>
            <a:endParaRPr lang="ru-RU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6728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алгоритм оптимизации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Лучшим на данный момент считается алгоритм </a:t>
                </a:r>
                <a:r>
                  <a:rPr lang="en-US" altLang="ru-RU" dirty="0" smtClean="0"/>
                  <a:t>Adam</a:t>
                </a:r>
                <a:r>
                  <a:rPr lang="ru-RU" altLang="ru-RU" dirty="0" smtClean="0"/>
                  <a:t> (</a:t>
                </a:r>
                <a:r>
                  <a:rPr lang="en-US" dirty="0"/>
                  <a:t>adaptive moment estimation</a:t>
                </a:r>
                <a:r>
                  <a:rPr lang="ru-RU" altLang="ru-RU" dirty="0" smtClean="0"/>
                  <a:t>):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alt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alt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5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алгоритм оптимизации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Моменты первого и второго порядка:</a:t>
                </a:r>
              </a:p>
              <a:p>
                <a:pPr marL="0" indent="0"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ru-RU" dirty="0"/>
              </a:p>
              <a:p>
                <a:pPr marL="0" indent="0"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ru-RU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ru-RU" dirty="0" smtClean="0"/>
              </a:p>
              <a:p>
                <a:pPr marL="0" indent="0"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alt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3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ИНС – гиперпараметры модели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Структура сети: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Количество скрытых слоёв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Количество нейронов в каждом из слоёв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Функции активации на каждом из слоёв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Дропаут (исключение) нейронов.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Начальные значения весов.</a:t>
            </a:r>
          </a:p>
        </p:txBody>
      </p:sp>
    </p:spTree>
    <p:extLst>
      <p:ext uri="{BB962C8B-B14F-4D97-AF65-F5344CB8AC3E}">
        <p14:creationId xmlns:p14="http://schemas.microsoft.com/office/powerpoint/2010/main" val="30286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ИНС – гиперпараметры модели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Настройки обучения: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Коэффициент(ы) обучения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Размер батча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Количество эпох</a:t>
            </a:r>
          </a:p>
        </p:txBody>
      </p:sp>
    </p:spTree>
    <p:extLst>
      <p:ext uri="{BB962C8B-B14F-4D97-AF65-F5344CB8AC3E}">
        <p14:creationId xmlns:p14="http://schemas.microsoft.com/office/powerpoint/2010/main" val="10157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Формальный нейрон</a:t>
            </a:r>
            <a:endParaRPr lang="ru-RU" sz="3600" dirty="0"/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97" y="1690688"/>
            <a:ext cx="9474005" cy="4660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/>
              <p:cNvSpPr/>
              <p:nvPr/>
            </p:nvSpPr>
            <p:spPr>
              <a:xfrm>
                <a:off x="3935541" y="2998586"/>
                <a:ext cx="184435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8" name="Прямоугольник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41" y="2998586"/>
                <a:ext cx="1844351" cy="988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2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Дропаут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Искусственные нейронные сети склонны к переобучению.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Также часть нейронов может работать «в холостую», дублируя друг друга.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Чтобы бороться с этим используется специфический для ИНС способ регуляризации – дропаут или исключение.</a:t>
            </a:r>
          </a:p>
        </p:txBody>
      </p:sp>
    </p:spTree>
    <p:extLst>
      <p:ext uri="{BB962C8B-B14F-4D97-AF65-F5344CB8AC3E}">
        <p14:creationId xmlns:p14="http://schemas.microsoft.com/office/powerpoint/2010/main" val="40718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Дропаут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1485358"/>
            <a:ext cx="9357360" cy="4998720"/>
          </a:xfrm>
        </p:spPr>
      </p:pic>
    </p:spTree>
    <p:extLst>
      <p:ext uri="{BB962C8B-B14F-4D97-AF65-F5344CB8AC3E}">
        <p14:creationId xmlns:p14="http://schemas.microsoft.com/office/powerpoint/2010/main" val="5986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/>
              <a:t>Начальные значения </a:t>
            </a:r>
            <a:r>
              <a:rPr lang="ru-RU" altLang="ru-RU" sz="3600" dirty="0" smtClean="0"/>
              <a:t>весов</a:t>
            </a:r>
            <a:endParaRPr lang="ru-RU" alt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Вариант 1: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Инициализация нулями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49551"/>
            <a:ext cx="10058400" cy="385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/>
              <a:t>Начальные значения </a:t>
            </a:r>
            <a:r>
              <a:rPr lang="ru-RU" altLang="ru-RU" sz="3600" dirty="0" smtClean="0"/>
              <a:t>весов</a:t>
            </a:r>
            <a:endParaRPr lang="ru-RU" alt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Вариант 2: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Инициализация случайными числами.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Проблемы:</a:t>
            </a:r>
          </a:p>
          <a:p>
            <a:pPr marL="514350" indent="-514350">
              <a:buClrTx/>
              <a:buFontTx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Если веса близки к нулю, то обучение «симметрично».</a:t>
            </a:r>
          </a:p>
          <a:p>
            <a:pPr marL="514350" indent="-514350">
              <a:buClrTx/>
              <a:buFontTx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Если веса очень велики, то скорость обучения очень низкая.</a:t>
            </a:r>
          </a:p>
        </p:txBody>
      </p:sp>
    </p:spTree>
    <p:extLst>
      <p:ext uri="{BB962C8B-B14F-4D97-AF65-F5344CB8AC3E}">
        <p14:creationId xmlns:p14="http://schemas.microsoft.com/office/powerpoint/2010/main" val="6828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/>
              <a:t>Начальные значения </a:t>
            </a:r>
            <a:r>
              <a:rPr lang="ru-RU" altLang="ru-RU" sz="3600" dirty="0" smtClean="0"/>
              <a:t>весов</a:t>
            </a:r>
            <a:endParaRPr lang="ru-RU" alt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Исчезающий градиент: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близкие к нулю веса уже не могут вырасти и всегда остаются близкими к нулю, особенно в сетях с большим количеством скрытых слоёв.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Взрывной градиент: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Обратная ситуация – если производная активационной функции не ограничена (как, например, в </a:t>
            </a:r>
            <a:r>
              <a:rPr lang="en-US" altLang="ru-RU" dirty="0" smtClean="0"/>
              <a:t>ReLU)</a:t>
            </a:r>
            <a:r>
              <a:rPr lang="ru-RU" altLang="ru-RU" dirty="0" smtClean="0"/>
              <a:t>, большие значения весов становятся при обновлениях всё больше и больше.</a:t>
            </a:r>
          </a:p>
        </p:txBody>
      </p:sp>
    </p:spTree>
    <p:extLst>
      <p:ext uri="{BB962C8B-B14F-4D97-AF65-F5344CB8AC3E}">
        <p14:creationId xmlns:p14="http://schemas.microsoft.com/office/powerpoint/2010/main" val="26095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/>
              <a:t>Начальные значения </a:t>
            </a:r>
            <a:r>
              <a:rPr lang="ru-RU" altLang="ru-RU" sz="3600" dirty="0" smtClean="0"/>
              <a:t>весов</a:t>
            </a:r>
            <a:endParaRPr lang="ru-RU" alt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Де-факто стандарт (вариант 3):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en-US" dirty="0"/>
                  <a:t>Xavier Uniform Weight </a:t>
                </a:r>
                <a:r>
                  <a:rPr lang="en-US" dirty="0" smtClean="0"/>
                  <a:t>Initialization</a:t>
                </a:r>
                <a:endParaRPr 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Случайная выборка значений из отрезка</a:t>
                </a:r>
                <a:r>
                  <a:rPr lang="en-US" altLang="ru-RU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𝑙𝑖𝑚𝑖𝑡</m:t>
                        </m:r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𝑙𝑖𝑚𝑖𝑡</m:t>
                        </m:r>
                      </m:e>
                    </m:d>
                  </m:oMath>
                </a14:m>
                <a:r>
                  <a:rPr lang="ru-RU" altLang="ru-RU" dirty="0" smtClean="0"/>
                  <a:t>, где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ru-RU" dirty="0" smtClean="0"/>
                  <a:t> </a:t>
                </a:r>
                <a:r>
                  <a:rPr lang="ru-RU" alt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ru-RU" altLang="ru-RU" dirty="0" smtClean="0"/>
                  <a:t> - количество нейронов на входе и выходе соответственно.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4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Начальные значения весов</a:t>
            </a:r>
            <a:endParaRPr lang="ru-RU" sz="3600" dirty="0"/>
          </a:p>
        </p:txBody>
      </p:sp>
      <p:sp>
        <p:nvSpPr>
          <p:cNvPr id="5" name="Овал 4"/>
          <p:cNvSpPr>
            <a:spLocks noChangeAspect="1"/>
          </p:cNvSpPr>
          <p:nvPr/>
        </p:nvSpPr>
        <p:spPr>
          <a:xfrm>
            <a:off x="4367464" y="241834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>
            <a:spLocks noChangeAspect="1"/>
          </p:cNvSpPr>
          <p:nvPr/>
        </p:nvSpPr>
        <p:spPr>
          <a:xfrm>
            <a:off x="4367464" y="29597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>
            <a:spLocks noChangeAspect="1"/>
          </p:cNvSpPr>
          <p:nvPr/>
        </p:nvSpPr>
        <p:spPr>
          <a:xfrm>
            <a:off x="4367464" y="36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>
            <a:spLocks noChangeAspect="1"/>
          </p:cNvSpPr>
          <p:nvPr/>
        </p:nvSpPr>
        <p:spPr>
          <a:xfrm>
            <a:off x="4367464" y="49748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>
            <a:spLocks noChangeAspect="1"/>
          </p:cNvSpPr>
          <p:nvPr/>
        </p:nvSpPr>
        <p:spPr>
          <a:xfrm>
            <a:off x="6785811" y="241834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>
            <a:spLocks noChangeAspect="1"/>
          </p:cNvSpPr>
          <p:nvPr/>
        </p:nvSpPr>
        <p:spPr>
          <a:xfrm>
            <a:off x="6785811" y="29597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6785811" y="36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>
            <a:spLocks noChangeAspect="1"/>
          </p:cNvSpPr>
          <p:nvPr/>
        </p:nvSpPr>
        <p:spPr>
          <a:xfrm>
            <a:off x="6785811" y="49748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>
            <a:spLocks noChangeAspect="1"/>
          </p:cNvSpPr>
          <p:nvPr/>
        </p:nvSpPr>
        <p:spPr>
          <a:xfrm>
            <a:off x="6785811" y="18769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>
            <a:spLocks noChangeAspect="1"/>
          </p:cNvSpPr>
          <p:nvPr/>
        </p:nvSpPr>
        <p:spPr>
          <a:xfrm>
            <a:off x="6785811" y="556435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 стрелкой 15"/>
          <p:cNvCxnSpPr>
            <a:stCxn id="5" idx="6"/>
            <a:endCxn id="13" idx="2"/>
          </p:cNvCxnSpPr>
          <p:nvPr/>
        </p:nvCxnSpPr>
        <p:spPr>
          <a:xfrm flipV="1">
            <a:off x="4824664" y="2105526"/>
            <a:ext cx="1961147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6"/>
            <a:endCxn id="9" idx="2"/>
          </p:cNvCxnSpPr>
          <p:nvPr/>
        </p:nvCxnSpPr>
        <p:spPr>
          <a:xfrm>
            <a:off x="4824664" y="2646947"/>
            <a:ext cx="1961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6"/>
            <a:endCxn id="10" idx="2"/>
          </p:cNvCxnSpPr>
          <p:nvPr/>
        </p:nvCxnSpPr>
        <p:spPr>
          <a:xfrm>
            <a:off x="4824664" y="2646947"/>
            <a:ext cx="1961147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6"/>
            <a:endCxn id="11" idx="2"/>
          </p:cNvCxnSpPr>
          <p:nvPr/>
        </p:nvCxnSpPr>
        <p:spPr>
          <a:xfrm>
            <a:off x="4824664" y="2646947"/>
            <a:ext cx="1961147" cy="119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6"/>
            <a:endCxn id="12" idx="2"/>
          </p:cNvCxnSpPr>
          <p:nvPr/>
        </p:nvCxnSpPr>
        <p:spPr>
          <a:xfrm>
            <a:off x="4824664" y="2646947"/>
            <a:ext cx="1961147" cy="255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6"/>
            <a:endCxn id="14" idx="2"/>
          </p:cNvCxnSpPr>
          <p:nvPr/>
        </p:nvCxnSpPr>
        <p:spPr>
          <a:xfrm>
            <a:off x="4824664" y="2646947"/>
            <a:ext cx="1961147" cy="314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" idx="6"/>
            <a:endCxn id="13" idx="2"/>
          </p:cNvCxnSpPr>
          <p:nvPr/>
        </p:nvCxnSpPr>
        <p:spPr>
          <a:xfrm flipV="1">
            <a:off x="4824664" y="2105526"/>
            <a:ext cx="1961147" cy="108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6" idx="6"/>
            <a:endCxn id="9" idx="2"/>
          </p:cNvCxnSpPr>
          <p:nvPr/>
        </p:nvCxnSpPr>
        <p:spPr>
          <a:xfrm flipV="1">
            <a:off x="4824664" y="2646947"/>
            <a:ext cx="1961147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6" idx="6"/>
            <a:endCxn id="10" idx="2"/>
          </p:cNvCxnSpPr>
          <p:nvPr/>
        </p:nvCxnSpPr>
        <p:spPr>
          <a:xfrm>
            <a:off x="4824664" y="3188368"/>
            <a:ext cx="1961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6" idx="6"/>
            <a:endCxn id="11" idx="2"/>
          </p:cNvCxnSpPr>
          <p:nvPr/>
        </p:nvCxnSpPr>
        <p:spPr>
          <a:xfrm>
            <a:off x="4824664" y="3188368"/>
            <a:ext cx="1961147" cy="65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6" idx="6"/>
            <a:endCxn id="12" idx="2"/>
          </p:cNvCxnSpPr>
          <p:nvPr/>
        </p:nvCxnSpPr>
        <p:spPr>
          <a:xfrm>
            <a:off x="4824664" y="3188368"/>
            <a:ext cx="1961147" cy="201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6" idx="6"/>
            <a:endCxn id="14" idx="2"/>
          </p:cNvCxnSpPr>
          <p:nvPr/>
        </p:nvCxnSpPr>
        <p:spPr>
          <a:xfrm>
            <a:off x="4824664" y="3188368"/>
            <a:ext cx="1961147" cy="260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7" idx="6"/>
            <a:endCxn id="13" idx="2"/>
          </p:cNvCxnSpPr>
          <p:nvPr/>
        </p:nvCxnSpPr>
        <p:spPr>
          <a:xfrm flipV="1">
            <a:off x="4824664" y="2105526"/>
            <a:ext cx="1961147" cy="17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7" idx="6"/>
            <a:endCxn id="9" idx="2"/>
          </p:cNvCxnSpPr>
          <p:nvPr/>
        </p:nvCxnSpPr>
        <p:spPr>
          <a:xfrm flipV="1">
            <a:off x="4824664" y="2646947"/>
            <a:ext cx="1961147" cy="119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7" idx="6"/>
            <a:endCxn id="10" idx="2"/>
          </p:cNvCxnSpPr>
          <p:nvPr/>
        </p:nvCxnSpPr>
        <p:spPr>
          <a:xfrm flipV="1">
            <a:off x="4824664" y="3188368"/>
            <a:ext cx="1961147" cy="65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7" idx="6"/>
            <a:endCxn id="11" idx="2"/>
          </p:cNvCxnSpPr>
          <p:nvPr/>
        </p:nvCxnSpPr>
        <p:spPr>
          <a:xfrm>
            <a:off x="4824664" y="3843838"/>
            <a:ext cx="1961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7" idx="6"/>
            <a:endCxn id="12" idx="2"/>
          </p:cNvCxnSpPr>
          <p:nvPr/>
        </p:nvCxnSpPr>
        <p:spPr>
          <a:xfrm>
            <a:off x="4824664" y="3843838"/>
            <a:ext cx="1961147" cy="135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7" idx="6"/>
            <a:endCxn id="14" idx="2"/>
          </p:cNvCxnSpPr>
          <p:nvPr/>
        </p:nvCxnSpPr>
        <p:spPr>
          <a:xfrm>
            <a:off x="4824664" y="3843838"/>
            <a:ext cx="1961147" cy="194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8" idx="6"/>
            <a:endCxn id="13" idx="2"/>
          </p:cNvCxnSpPr>
          <p:nvPr/>
        </p:nvCxnSpPr>
        <p:spPr>
          <a:xfrm flipV="1">
            <a:off x="4824664" y="2105526"/>
            <a:ext cx="1961147" cy="309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8" idx="6"/>
            <a:endCxn id="9" idx="2"/>
          </p:cNvCxnSpPr>
          <p:nvPr/>
        </p:nvCxnSpPr>
        <p:spPr>
          <a:xfrm flipV="1">
            <a:off x="4824664" y="2646947"/>
            <a:ext cx="1961147" cy="255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8" idx="6"/>
            <a:endCxn id="10" idx="2"/>
          </p:cNvCxnSpPr>
          <p:nvPr/>
        </p:nvCxnSpPr>
        <p:spPr>
          <a:xfrm flipV="1">
            <a:off x="4824664" y="3188368"/>
            <a:ext cx="1961147" cy="201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8" idx="6"/>
            <a:endCxn id="11" idx="2"/>
          </p:cNvCxnSpPr>
          <p:nvPr/>
        </p:nvCxnSpPr>
        <p:spPr>
          <a:xfrm flipV="1">
            <a:off x="4824664" y="3843838"/>
            <a:ext cx="1961147" cy="135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8" idx="6"/>
            <a:endCxn id="12" idx="2"/>
          </p:cNvCxnSpPr>
          <p:nvPr/>
        </p:nvCxnSpPr>
        <p:spPr>
          <a:xfrm>
            <a:off x="4824664" y="5203406"/>
            <a:ext cx="1961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8" idx="6"/>
            <a:endCxn id="14" idx="2"/>
          </p:cNvCxnSpPr>
          <p:nvPr/>
        </p:nvCxnSpPr>
        <p:spPr>
          <a:xfrm>
            <a:off x="4824664" y="5203406"/>
            <a:ext cx="1961147" cy="58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/>
              <p:cNvSpPr/>
              <p:nvPr/>
            </p:nvSpPr>
            <p:spPr>
              <a:xfrm>
                <a:off x="2971801" y="3416968"/>
                <a:ext cx="938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1" y="3416968"/>
                <a:ext cx="938464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/>
              <p:cNvSpPr/>
              <p:nvPr/>
            </p:nvSpPr>
            <p:spPr>
              <a:xfrm>
                <a:off x="7700210" y="3384405"/>
                <a:ext cx="851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210" y="3384405"/>
                <a:ext cx="85119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3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 smtClean="0"/>
              <a:t>ИНС - преимущества</a:t>
            </a:r>
            <a:endParaRPr lang="ru-RU" alt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Очень хорошие аппроксимирующие способности.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Способность выявлять скрытые или неизвестные закономерности.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Устойчивость </a:t>
            </a:r>
            <a:r>
              <a:rPr lang="ru-RU" altLang="ru-RU" dirty="0"/>
              <a:t>к </a:t>
            </a:r>
            <a:r>
              <a:rPr lang="ru-RU" altLang="ru-RU" smtClean="0"/>
              <a:t>шуму в </a:t>
            </a:r>
            <a:r>
              <a:rPr lang="ru-RU" altLang="ru-RU" dirty="0" smtClean="0"/>
              <a:t>данных.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Возможность онлайн-обучения.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Быстрая работа уже обученных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9854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 smtClean="0"/>
              <a:t>ИНС - недостатки</a:t>
            </a:r>
            <a:endParaRPr lang="ru-RU" alt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Необходимо иметь большой объем данных для обучения.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Долгое обучение.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Проектирования «наугад».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Низкая интерпретируемость.</a:t>
            </a:r>
          </a:p>
        </p:txBody>
      </p:sp>
    </p:spTree>
    <p:extLst>
      <p:ext uri="{BB962C8B-B14F-4D97-AF65-F5344CB8AC3E}">
        <p14:creationId xmlns:p14="http://schemas.microsoft.com/office/powerpoint/2010/main" val="15096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Искусственные нейронные сети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4614076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06293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504947" y="3312542"/>
            <a:ext cx="1991188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4264666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4264666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274006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864042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864042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864042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64042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032770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248093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</a:t>
            </a:r>
            <a:r>
              <a:rPr lang="ru-RU" sz="1200" dirty="0" smtClean="0"/>
              <a:t>-средн</a:t>
            </a:r>
            <a:endParaRPr lang="ru-RU" sz="12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18949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036563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032770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032770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175169" y="51848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184531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257722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187201" y="440734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ИНС.</a:t>
            </a:r>
            <a:endParaRPr lang="ru-RU" sz="12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2358225" y="553280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ИНС.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687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Формальный </a:t>
            </a:r>
            <a:r>
              <a:rPr lang="ru-RU" altLang="ru-RU" sz="3600" dirty="0" smtClean="0"/>
              <a:t>нейрон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indent="-330200"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ru-RU" dirty="0">
                  <a:latin typeface="Times New Roman" panose="02020603050405020304" pitchFamily="18" charset="0"/>
                </a:endParaRP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i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ru-RU" dirty="0">
                    <a:latin typeface="Times New Roman" panose="02020603050405020304" pitchFamily="18" charset="0"/>
                  </a:rPr>
                  <a:t>–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</a:rPr>
                  <a:t>вектор входного 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сигнала,</a:t>
                </a:r>
                <a:r>
                  <a:rPr lang="en-US" altLang="ru-RU" dirty="0" smtClean="0">
                    <a:latin typeface="Times New Roman" panose="02020603050405020304" pitchFamily="18" charset="0"/>
                  </a:rPr>
                  <a:t> </a:t>
                </a: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ru-RU" dirty="0" smtClean="0">
                    <a:latin typeface="Times New Roman" panose="02020603050405020304" pitchFamily="18" charset="0"/>
                  </a:rPr>
                  <a:t> –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</a:rPr>
                  <a:t>выходной сигнал,</a:t>
                </a: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ru-RU" dirty="0">
                    <a:latin typeface="Times New Roman" panose="02020603050405020304" pitchFamily="18" charset="0"/>
                  </a:rPr>
                  <a:t>–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</a:rPr>
                  <a:t>функция 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активации,</a:t>
                </a:r>
                <a:r>
                  <a:rPr lang="en-US" altLang="ru-RU" dirty="0" smtClean="0">
                    <a:latin typeface="Times New Roman" panose="02020603050405020304" pitchFamily="18" charset="0"/>
                  </a:rPr>
                  <a:t> </a:t>
                </a: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ru-RU" dirty="0">
                    <a:latin typeface="Times New Roman" panose="02020603050405020304" pitchFamily="18" charset="0"/>
                  </a:rPr>
                  <a:t>–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</a:rPr>
                  <a:t>синаптические 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веса,</a:t>
                </a:r>
                <a:endParaRPr lang="en-US" altLang="ru-RU" dirty="0" smtClean="0">
                  <a:latin typeface="Times New Roman" panose="02020603050405020304" pitchFamily="18" charset="0"/>
                </a:endParaRP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ru-RU" dirty="0">
                    <a:latin typeface="Times New Roman" panose="02020603050405020304" pitchFamily="18" charset="0"/>
                  </a:rPr>
                  <a:t>–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</a:rPr>
                  <a:t>порог нейрона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.</a:t>
                </a:r>
                <a:endParaRPr lang="ru-RU" altLang="ru-RU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8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https://habr.com/ru/post/312450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://habr.com/ru/post/198268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https://habr.com/ru/post/318970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Какая часть формального нейрона делает его нелинейным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Порог.</a:t>
            </a:r>
          </a:p>
          <a:p>
            <a:r>
              <a:rPr lang="ru-RU" dirty="0"/>
              <a:t>Функция активации.</a:t>
            </a:r>
          </a:p>
          <a:p>
            <a:r>
              <a:rPr lang="ru-RU" dirty="0"/>
              <a:t>Входной сигнал.</a:t>
            </a:r>
          </a:p>
          <a:p>
            <a:r>
              <a:rPr lang="ru-RU" dirty="0"/>
              <a:t>Синаптические веса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означает слово «прямой» в «сети прямого распространения</a:t>
            </a:r>
            <a:r>
              <a:rPr lang="ru-RU" dirty="0" smtClean="0"/>
              <a:t>»?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Сигнал передается от слоя к слою слева направо.</a:t>
            </a:r>
          </a:p>
          <a:p>
            <a:r>
              <a:rPr lang="ru-RU" dirty="0"/>
              <a:t>Сигнал передается от нейрона к нейрону сверху вниз.</a:t>
            </a:r>
          </a:p>
          <a:p>
            <a:r>
              <a:rPr lang="ru-RU" dirty="0"/>
              <a:t>Функция активации имеет вид прямой.</a:t>
            </a:r>
          </a:p>
          <a:p>
            <a:r>
              <a:rPr lang="ru-RU" dirty="0"/>
              <a:t>Выходные значения передаются на выходные нейроны напрямую, </a:t>
            </a:r>
            <a:r>
              <a:rPr lang="ru-RU" dirty="0" smtClean="0"/>
              <a:t>без </a:t>
            </a:r>
            <a:r>
              <a:rPr lang="ru-RU" dirty="0"/>
              <a:t>изменений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5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Какое главное свойство активационной функции в многослойной нейронной сети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Возрастание.</a:t>
            </a:r>
          </a:p>
          <a:p>
            <a:r>
              <a:rPr lang="ru-RU" dirty="0"/>
              <a:t>Ограниченная область значений.</a:t>
            </a:r>
          </a:p>
          <a:p>
            <a:r>
              <a:rPr lang="ru-RU" dirty="0"/>
              <a:t>Дифференцируемость.</a:t>
            </a:r>
          </a:p>
          <a:p>
            <a:r>
              <a:rPr lang="ru-RU" dirty="0"/>
              <a:t>Симметричность относительно начала координат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0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Какую из перечисленных функций активации имеет смысл применять только в выходном слое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Линейная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ReLU</a:t>
            </a:r>
            <a:r>
              <a:rPr lang="ru-RU" dirty="0"/>
              <a:t>.</a:t>
            </a:r>
          </a:p>
          <a:p>
            <a:r>
              <a:rPr lang="ru-RU" dirty="0"/>
              <a:t>Сигмоида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Softmax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3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недостатком градиентного спуска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Чувствительность к скорости обучения.</a:t>
            </a:r>
          </a:p>
          <a:p>
            <a:r>
              <a:rPr lang="ru-RU" dirty="0"/>
              <a:t>Застревание в локальных минимумах.</a:t>
            </a:r>
          </a:p>
          <a:p>
            <a:r>
              <a:rPr lang="ru-RU" dirty="0"/>
              <a:t>Необходимость знать ландшафт пространства поиска.</a:t>
            </a:r>
          </a:p>
          <a:p>
            <a:r>
              <a:rPr lang="ru-RU" dirty="0"/>
              <a:t>Нерегулярность обновления важных, но редких, параметров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</a:t>
            </a:r>
            <a:r>
              <a:rPr lang="ru-RU" dirty="0" err="1" smtClean="0"/>
              <a:t>гиперпараметром</a:t>
            </a:r>
            <a:r>
              <a:rPr lang="ru-RU" dirty="0" smtClean="0"/>
              <a:t> </a:t>
            </a:r>
            <a:r>
              <a:rPr lang="ru-RU" dirty="0"/>
              <a:t>алгоритма построения искусственной нейронной сети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Количество эпох обучения.</a:t>
            </a:r>
          </a:p>
          <a:p>
            <a:r>
              <a:rPr lang="ru-RU" dirty="0"/>
              <a:t>Начальные значения весов.</a:t>
            </a:r>
          </a:p>
          <a:p>
            <a:r>
              <a:rPr lang="ru-RU" dirty="0"/>
              <a:t>Количество скрытых слоёв сети.</a:t>
            </a:r>
          </a:p>
          <a:p>
            <a:r>
              <a:rPr lang="ru-RU" dirty="0"/>
              <a:t>Конечные значения весов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4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Что </a:t>
            </a:r>
            <a:r>
              <a:rPr lang="ru-RU" dirty="0"/>
              <a:t>из нижеперечисленного не является недостатком искусственных нейронных сетей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Низкая скорость работы обученной сети.</a:t>
            </a:r>
          </a:p>
          <a:p>
            <a:r>
              <a:rPr lang="ru-RU" dirty="0"/>
              <a:t>Необходимость большого количества данных для обучения.</a:t>
            </a:r>
          </a:p>
          <a:p>
            <a:r>
              <a:rPr lang="ru-RU" dirty="0"/>
              <a:t>Плохая интерпретируемость.</a:t>
            </a:r>
          </a:p>
          <a:p>
            <a:r>
              <a:rPr lang="ru-RU" dirty="0"/>
              <a:t>Длительный процесс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13692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Простой перцептрон Розенблатта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01" t="13898" r="18531" b="12552"/>
          <a:stretch/>
        </p:blipFill>
        <p:spPr>
          <a:xfrm>
            <a:off x="3023956" y="1263315"/>
            <a:ext cx="6144087" cy="546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Простой перцептрон Розенблатта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Три слоя:</a:t>
            </a:r>
          </a:p>
          <a:p>
            <a:r>
              <a:rPr lang="ru-RU" dirty="0"/>
              <a:t>S-слой (сенсорный)</a:t>
            </a:r>
          </a:p>
          <a:p>
            <a:r>
              <a:rPr lang="ru-RU" dirty="0"/>
              <a:t>A-слой (ассоциативный)</a:t>
            </a:r>
          </a:p>
          <a:p>
            <a:r>
              <a:rPr lang="ru-RU" dirty="0"/>
              <a:t>R-слой (результирующий)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Веса между слоями S и A не изменяются.</a:t>
            </a:r>
          </a:p>
          <a:p>
            <a:pPr marL="0" indent="0">
              <a:buNone/>
            </a:pPr>
            <a:r>
              <a:rPr lang="ru-RU" dirty="0"/>
              <a:t>Веса между слоями A и R </a:t>
            </a:r>
            <a:r>
              <a:rPr lang="ru-RU" dirty="0" smtClean="0"/>
              <a:t>настраиваются </a:t>
            </a:r>
            <a:r>
              <a:rPr lang="ru-RU" dirty="0"/>
              <a:t>при обучении.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08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Простой перцептрон Розенблатта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-331788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ru-RU" altLang="ru-RU" dirty="0" smtClean="0"/>
                  <a:t>Функция активации нейронов в слоях </a:t>
                </a:r>
                <a:r>
                  <a:rPr lang="ru-RU" altLang="ru-RU" i="1" dirty="0" smtClean="0"/>
                  <a:t>S</a:t>
                </a:r>
                <a:r>
                  <a:rPr lang="ru-RU" altLang="ru-RU" dirty="0" smtClean="0"/>
                  <a:t> и </a:t>
                </a:r>
                <a:r>
                  <a:rPr lang="ru-RU" altLang="ru-RU" i="1" dirty="0" smtClean="0"/>
                  <a:t>A</a:t>
                </a:r>
                <a:r>
                  <a:rPr lang="ru-RU" altLang="ru-RU" dirty="0" smtClean="0"/>
                  <a:t>:</a:t>
                </a:r>
                <a:endParaRPr lang="en-US" altLang="ru-RU" dirty="0" smtClean="0"/>
              </a:p>
              <a:p>
                <a:pPr indent="-331788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ru-RU" altLang="ru-RU" dirty="0" smtClean="0"/>
              </a:p>
              <a:p>
                <a:pPr indent="-331788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altLang="ru-RU" dirty="0"/>
              </a:p>
              <a:p>
                <a:pPr indent="-331788" algn="ctr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ru-RU" altLang="ru-RU" dirty="0"/>
              </a:p>
              <a:p>
                <a:pPr indent="-331788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ru-RU" altLang="ru-RU" dirty="0" smtClean="0"/>
                  <a:t>Функция </a:t>
                </a:r>
                <a:r>
                  <a:rPr lang="ru-RU" altLang="ru-RU" dirty="0"/>
                  <a:t>активации нейронов в слое </a:t>
                </a:r>
                <a:r>
                  <a:rPr lang="ru-RU" altLang="ru-RU" i="1" dirty="0"/>
                  <a:t>R</a:t>
                </a:r>
                <a:r>
                  <a:rPr lang="ru-RU" altLang="ru-RU" dirty="0" smtClean="0"/>
                  <a:t>:</a:t>
                </a:r>
                <a:endParaRPr lang="en-US" altLang="ru-RU" dirty="0" smtClean="0"/>
              </a:p>
              <a:p>
                <a:pPr indent="-331788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altLang="ru-RU" dirty="0" smtClean="0"/>
              </a:p>
              <a:p>
                <a:pPr indent="-331788"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alt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8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Простой перцептрон Розенблатта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31788">
              <a:spcAft>
                <a:spcPts val="1413"/>
              </a:spcAft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dirty="0"/>
              <a:t>Метод коррекции ошибки:</a:t>
            </a:r>
          </a:p>
          <a:p>
            <a:pPr marL="207963" indent="-196850">
              <a:spcAft>
                <a:spcPts val="1413"/>
              </a:spcAft>
              <a:buFont typeface="Times New Roman" panose="02020603050405020304" pitchFamily="18" charset="0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dirty="0"/>
              <a:t>Веса между слоями </a:t>
            </a:r>
            <a:r>
              <a:rPr lang="ru-RU" altLang="ru-RU" i="1" dirty="0"/>
              <a:t>S</a:t>
            </a:r>
            <a:r>
              <a:rPr lang="ru-RU" altLang="ru-RU" dirty="0"/>
              <a:t> и </a:t>
            </a:r>
            <a:r>
              <a:rPr lang="ru-RU" altLang="ru-RU" i="1" dirty="0"/>
              <a:t>A</a:t>
            </a:r>
            <a:r>
              <a:rPr lang="ru-RU" altLang="ru-RU" dirty="0"/>
              <a:t> </a:t>
            </a:r>
            <a:r>
              <a:rPr lang="ru-RU" altLang="ru-RU" dirty="0" smtClean="0"/>
              <a:t>случайно выбраны из </a:t>
            </a:r>
            <a:r>
              <a:rPr lang="en-US" altLang="ru-RU" dirty="0" smtClean="0"/>
              <a:t>{</a:t>
            </a:r>
            <a:r>
              <a:rPr lang="ru-RU" altLang="ru-RU" dirty="0" smtClean="0"/>
              <a:t>-</a:t>
            </a:r>
            <a:r>
              <a:rPr lang="ru-RU" altLang="ru-RU" dirty="0"/>
              <a:t>1</a:t>
            </a:r>
            <a:r>
              <a:rPr lang="ru-RU" altLang="ru-RU" dirty="0" smtClean="0"/>
              <a:t>;</a:t>
            </a:r>
            <a:r>
              <a:rPr lang="en-US" altLang="ru-RU" dirty="0" smtClean="0"/>
              <a:t> </a:t>
            </a:r>
            <a:r>
              <a:rPr lang="ru-RU" altLang="ru-RU" dirty="0" smtClean="0"/>
              <a:t>0;</a:t>
            </a:r>
            <a:r>
              <a:rPr lang="en-US" altLang="ru-RU" dirty="0" smtClean="0"/>
              <a:t> </a:t>
            </a:r>
            <a:r>
              <a:rPr lang="ru-RU" altLang="ru-RU" dirty="0" smtClean="0"/>
              <a:t>1</a:t>
            </a:r>
            <a:r>
              <a:rPr lang="en-US" altLang="ru-RU" dirty="0" smtClean="0"/>
              <a:t>}</a:t>
            </a:r>
            <a:r>
              <a:rPr lang="ru-RU" altLang="ru-RU" dirty="0" smtClean="0"/>
              <a:t>.</a:t>
            </a:r>
            <a:endParaRPr lang="ru-RU" altLang="ru-RU" dirty="0"/>
          </a:p>
          <a:p>
            <a:pPr marL="207963" indent="-196850">
              <a:spcAft>
                <a:spcPts val="1413"/>
              </a:spcAft>
              <a:buFont typeface="Times New Roman" panose="02020603050405020304" pitchFamily="18" charset="0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dirty="0"/>
              <a:t>Веса между слоями </a:t>
            </a:r>
            <a:r>
              <a:rPr lang="ru-RU" altLang="ru-RU" i="1" dirty="0"/>
              <a:t>A</a:t>
            </a:r>
            <a:r>
              <a:rPr lang="ru-RU" altLang="ru-RU" dirty="0"/>
              <a:t> и </a:t>
            </a:r>
            <a:r>
              <a:rPr lang="ru-RU" altLang="ru-RU" i="1" dirty="0"/>
              <a:t>R</a:t>
            </a:r>
            <a:r>
              <a:rPr lang="ru-RU" altLang="ru-RU" dirty="0"/>
              <a:t> равны нулю.</a:t>
            </a:r>
          </a:p>
          <a:p>
            <a:pPr marL="207963" indent="-196850">
              <a:spcAft>
                <a:spcPts val="1413"/>
              </a:spcAft>
              <a:buFont typeface="Times New Roman" panose="02020603050405020304" pitchFamily="18" charset="0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dirty="0"/>
              <a:t>Для каждого элемента </a:t>
            </a:r>
            <a:r>
              <a:rPr lang="ru-RU" altLang="ru-RU" i="1" dirty="0"/>
              <a:t>X</a:t>
            </a:r>
            <a:r>
              <a:rPr lang="ru-RU" altLang="ru-RU" dirty="0"/>
              <a:t> из обучающей выборки сравнивается значение, рассчитанной сетью, и целевое значение </a:t>
            </a:r>
            <a:r>
              <a:rPr lang="ru-RU" altLang="ru-RU" i="1" dirty="0"/>
              <a:t>Y</a:t>
            </a:r>
            <a:r>
              <a:rPr lang="ru-RU" altLang="ru-RU" dirty="0"/>
              <a:t>. Если значения не совпадают, то веса тех нейронов слоя </a:t>
            </a:r>
            <a:r>
              <a:rPr lang="ru-RU" altLang="ru-RU" i="1" dirty="0"/>
              <a:t>A</a:t>
            </a:r>
            <a:r>
              <a:rPr lang="ru-RU" altLang="ru-RU" dirty="0"/>
              <a:t>, которые были активны, изменяются в сторону целевого значения.</a:t>
            </a:r>
          </a:p>
          <a:p>
            <a:pPr marL="558800" indent="-547688">
              <a:spcAft>
                <a:spcPts val="1413"/>
              </a:spcAft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3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Глубокое обучение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600200" y="2543695"/>
            <a:ext cx="10087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19926" y="3312543"/>
            <a:ext cx="8446168" cy="30521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Глубокое обучение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65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6328</TotalTime>
  <Words>1106</Words>
  <Application>Microsoft Office PowerPoint</Application>
  <PresentationFormat>Широкоэкранный</PresentationFormat>
  <Paragraphs>293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Лекция №10</vt:lpstr>
      <vt:lpstr>Содержание</vt:lpstr>
      <vt:lpstr>Формальный нейрон</vt:lpstr>
      <vt:lpstr>Формальный нейрон</vt:lpstr>
      <vt:lpstr>Простой перцептрон Розенблатта</vt:lpstr>
      <vt:lpstr>Простой перцептрон Розенблатта</vt:lpstr>
      <vt:lpstr>Простой перцептрон Розенблатта</vt:lpstr>
      <vt:lpstr>Простой перцептрон Розенблатта</vt:lpstr>
      <vt:lpstr>Глубокое обучение</vt:lpstr>
      <vt:lpstr>Сеть прямого распространения</vt:lpstr>
      <vt:lpstr>Сеть прямого распространения</vt:lpstr>
      <vt:lpstr>Сеть прямого распространения</vt:lpstr>
      <vt:lpstr>Функции активации</vt:lpstr>
      <vt:lpstr>Функции активации</vt:lpstr>
      <vt:lpstr>Функции активации</vt:lpstr>
      <vt:lpstr>Функции активации</vt:lpstr>
      <vt:lpstr>Функции активации</vt:lpstr>
      <vt:lpstr>Параметры обучения: функция ошибки</vt:lpstr>
      <vt:lpstr>Параметры обучения: функция ошибки</vt:lpstr>
      <vt:lpstr>Параметры обучения: функция ошибки</vt:lpstr>
      <vt:lpstr>Параметры обучения: эпохи и батчи</vt:lpstr>
      <vt:lpstr>Параметры обучения: эпохи и батчи</vt:lpstr>
      <vt:lpstr>Параметры обучения: алгоритм оптимизации</vt:lpstr>
      <vt:lpstr>Параметры обучения: алгоритм оптимизации</vt:lpstr>
      <vt:lpstr>Параметры обучения: алгоритм оптимизации</vt:lpstr>
      <vt:lpstr>Параметры обучения: алгоритм оптимизации</vt:lpstr>
      <vt:lpstr>Параметры обучения: алгоритм оптимизации</vt:lpstr>
      <vt:lpstr>ИНС – гиперпараметры модели</vt:lpstr>
      <vt:lpstr>ИНС – гиперпараметры модели</vt:lpstr>
      <vt:lpstr>Дропаут</vt:lpstr>
      <vt:lpstr>Дропаут</vt:lpstr>
      <vt:lpstr>Начальные значения весов</vt:lpstr>
      <vt:lpstr>Начальные значения весов</vt:lpstr>
      <vt:lpstr>Начальные значения весов</vt:lpstr>
      <vt:lpstr>Начальные значения весов</vt:lpstr>
      <vt:lpstr>Начальные значения весов</vt:lpstr>
      <vt:lpstr>ИНС - преимущества</vt:lpstr>
      <vt:lpstr>ИНС - недостатки</vt:lpstr>
      <vt:lpstr>Искусственные нейронные сети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Oleg</cp:lastModifiedBy>
  <cp:revision>1316</cp:revision>
  <dcterms:created xsi:type="dcterms:W3CDTF">2020-08-10T09:44:31Z</dcterms:created>
  <dcterms:modified xsi:type="dcterms:W3CDTF">2022-02-28T06:47:55Z</dcterms:modified>
</cp:coreProperties>
</file>