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48" r:id="rId4"/>
    <p:sldId id="373" r:id="rId5"/>
    <p:sldId id="374" r:id="rId6"/>
    <p:sldId id="375" r:id="rId7"/>
    <p:sldId id="349" r:id="rId8"/>
    <p:sldId id="359" r:id="rId9"/>
    <p:sldId id="369" r:id="rId10"/>
    <p:sldId id="370" r:id="rId11"/>
    <p:sldId id="371" r:id="rId12"/>
    <p:sldId id="368" r:id="rId13"/>
    <p:sldId id="372" r:id="rId14"/>
    <p:sldId id="376" r:id="rId15"/>
    <p:sldId id="377" r:id="rId16"/>
    <p:sldId id="388" r:id="rId17"/>
    <p:sldId id="378" r:id="rId18"/>
    <p:sldId id="389" r:id="rId19"/>
    <p:sldId id="379" r:id="rId20"/>
    <p:sldId id="390" r:id="rId21"/>
    <p:sldId id="380" r:id="rId22"/>
    <p:sldId id="381" r:id="rId23"/>
    <p:sldId id="367" r:id="rId24"/>
    <p:sldId id="360" r:id="rId25"/>
    <p:sldId id="361" r:id="rId26"/>
    <p:sldId id="362" r:id="rId27"/>
    <p:sldId id="384" r:id="rId28"/>
    <p:sldId id="385" r:id="rId29"/>
    <p:sldId id="386" r:id="rId30"/>
    <p:sldId id="387" r:id="rId31"/>
    <p:sldId id="363" r:id="rId32"/>
    <p:sldId id="364" r:id="rId33"/>
    <p:sldId id="366" r:id="rId34"/>
    <p:sldId id="392" r:id="rId35"/>
    <p:sldId id="393" r:id="rId36"/>
    <p:sldId id="394" r:id="rId37"/>
    <p:sldId id="365" r:id="rId38"/>
    <p:sldId id="395" r:id="rId39"/>
    <p:sldId id="397" r:id="rId40"/>
    <p:sldId id="396" r:id="rId41"/>
    <p:sldId id="382" r:id="rId42"/>
    <p:sldId id="383" r:id="rId43"/>
    <p:sldId id="259" r:id="rId44"/>
    <p:sldId id="260" r:id="rId45"/>
    <p:sldId id="347" r:id="rId46"/>
    <p:sldId id="398" r:id="rId47"/>
    <p:sldId id="399" r:id="rId48"/>
    <p:sldId id="400" r:id="rId49"/>
    <p:sldId id="401" r:id="rId50"/>
    <p:sldId id="402" r:id="rId51"/>
    <p:sldId id="403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28.02.2022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microsoft/blog/496340/" TargetMode="External"/><Relationship Id="rId2" Type="http://schemas.openxmlformats.org/officeDocument/2006/relationships/hyperlink" Target="https://habr.com/ru/company/intel/blog/266347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Компьютерное </a:t>
            </a:r>
            <a:r>
              <a:rPr lang="ru-RU" sz="4000" dirty="0" smtClean="0"/>
              <a:t>зрение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Детектирование объектов:</a:t>
            </a:r>
          </a:p>
          <a:p>
            <a:pPr marL="0" indent="0">
              <a:buNone/>
            </a:pPr>
            <a:r>
              <a:rPr lang="ru-RU" dirty="0" smtClean="0"/>
              <a:t>Построение на изображении прямоугольника, желательно минимально возможного, полностью содержащего объект.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Сегментация изображений:</a:t>
            </a:r>
          </a:p>
          <a:p>
            <a:pPr marL="0" indent="0">
              <a:buNone/>
            </a:pPr>
            <a:r>
              <a:rPr lang="ru-RU" dirty="0" smtClean="0"/>
              <a:t>Выделение на изображении области (множества пикселей), относящихся к объекту.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Семантическая сегментация – выделяемая область содержит все объекты одного и того же класса.</a:t>
            </a:r>
          </a:p>
          <a:p>
            <a:pPr marL="0" indent="0">
              <a:buNone/>
            </a:pPr>
            <a:r>
              <a:rPr lang="ru-RU" dirty="0" smtClean="0"/>
              <a:t>Сегментация экземпляров (инстанс-сегментация) – каждый объект выделяется отдельно.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76982"/>
            <a:ext cx="11430000" cy="5043488"/>
          </a:xfrm>
        </p:spPr>
      </p:pic>
    </p:spTree>
    <p:extLst>
      <p:ext uri="{BB962C8B-B14F-4D97-AF65-F5344CB8AC3E}">
        <p14:creationId xmlns:p14="http://schemas.microsoft.com/office/powerpoint/2010/main" val="65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212203"/>
            <a:ext cx="10029825" cy="3514725"/>
          </a:xfrm>
        </p:spPr>
      </p:pic>
    </p:spTree>
    <p:extLst>
      <p:ext uri="{BB962C8B-B14F-4D97-AF65-F5344CB8AC3E}">
        <p14:creationId xmlns:p14="http://schemas.microsoft.com/office/powerpoint/2010/main" val="33064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Отслеживание </a:t>
            </a:r>
            <a:r>
              <a:rPr lang="ru-RU" dirty="0"/>
              <a:t>движущихся объектов (трекинг)</a:t>
            </a:r>
          </a:p>
          <a:p>
            <a:r>
              <a:rPr lang="ru-RU" dirty="0"/>
              <a:t>Распознавание лиц (идентификация)</a:t>
            </a:r>
          </a:p>
          <a:p>
            <a:r>
              <a:rPr lang="ru-RU" dirty="0"/>
              <a:t>Распознавание символов или текста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08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Отслеживание </a:t>
            </a:r>
            <a:r>
              <a:rPr lang="ru-RU" dirty="0"/>
              <a:t>движущихся объектов (трекинг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Поиск одного и того же объекта на последовательных изображениях (кадрах).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Обеспечение безопасности территории</a:t>
            </a:r>
          </a:p>
          <a:p>
            <a:r>
              <a:rPr lang="ru-RU" dirty="0" smtClean="0"/>
              <a:t>Самоуправляемые автомобили</a:t>
            </a:r>
          </a:p>
          <a:p>
            <a:r>
              <a:rPr lang="ru-RU" dirty="0" smtClean="0"/>
              <a:t>Анализ спортивных мероприятий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53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42" y="1825625"/>
            <a:ext cx="9269516" cy="4351338"/>
          </a:xfrm>
        </p:spPr>
      </p:pic>
    </p:spTree>
    <p:extLst>
      <p:ext uri="{BB962C8B-B14F-4D97-AF65-F5344CB8AC3E}">
        <p14:creationId xmlns:p14="http://schemas.microsoft.com/office/powerpoint/2010/main" val="408727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</a:t>
            </a:r>
            <a:r>
              <a:rPr lang="ru-RU" dirty="0"/>
              <a:t>лиц (идентификация</a:t>
            </a:r>
            <a:r>
              <a:rPr lang="ru-RU" dirty="0" smtClean="0"/>
              <a:t>):</a:t>
            </a:r>
          </a:p>
          <a:p>
            <a:pPr marL="0" indent="0">
              <a:buNone/>
            </a:pPr>
            <a:r>
              <a:rPr lang="ru-RU" dirty="0" smtClean="0"/>
              <a:t>Поиск человеческих лиц на изображении, анализ и принятие решений на основании найденных лиц.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Пропускные системы</a:t>
            </a:r>
          </a:p>
          <a:p>
            <a:r>
              <a:rPr lang="ru-RU" dirty="0" smtClean="0"/>
              <a:t>Видео-наблюдение</a:t>
            </a:r>
          </a:p>
          <a:p>
            <a:r>
              <a:rPr lang="en-US" dirty="0" smtClean="0"/>
              <a:t>Face hacking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3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1396032"/>
            <a:ext cx="7000875" cy="5272088"/>
          </a:xfrm>
        </p:spPr>
      </p:pic>
    </p:spTree>
    <p:extLst>
      <p:ext uri="{BB962C8B-B14F-4D97-AF65-F5344CB8AC3E}">
        <p14:creationId xmlns:p14="http://schemas.microsoft.com/office/powerpoint/2010/main" val="292438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</a:t>
            </a:r>
            <a:r>
              <a:rPr lang="ru-RU" dirty="0"/>
              <a:t>символов или </a:t>
            </a:r>
            <a:r>
              <a:rPr lang="ru-RU" dirty="0" smtClean="0"/>
              <a:t>текста: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Поиск и оцифровка текстовой информации на изображении (буквы, цифры и т.п.).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Оцифровка и проверка документов</a:t>
            </a:r>
          </a:p>
          <a:p>
            <a:r>
              <a:rPr lang="ru-RU" dirty="0" smtClean="0"/>
              <a:t>Сканирование книг</a:t>
            </a:r>
          </a:p>
          <a:p>
            <a:r>
              <a:rPr lang="ru-RU" dirty="0" smtClean="0"/>
              <a:t>Прохождение </a:t>
            </a:r>
            <a:r>
              <a:rPr lang="en-US" dirty="0" smtClean="0"/>
              <a:t>CAPTCHA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0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</a:p>
          <a:p>
            <a:r>
              <a:rPr lang="ru-RU" dirty="0"/>
              <a:t>Основные задачи </a:t>
            </a:r>
            <a:r>
              <a:rPr lang="ru-RU" dirty="0" smtClean="0"/>
              <a:t>компьютерного зрения</a:t>
            </a:r>
          </a:p>
          <a:p>
            <a:pPr lvl="1"/>
            <a:r>
              <a:rPr lang="ru-RU" dirty="0"/>
              <a:t>Поиск объектов на </a:t>
            </a:r>
            <a:r>
              <a:rPr lang="ru-RU" dirty="0" smtClean="0"/>
              <a:t>изображении</a:t>
            </a:r>
          </a:p>
          <a:p>
            <a:pPr lvl="1"/>
            <a:r>
              <a:rPr lang="ru-RU" dirty="0"/>
              <a:t>Обработка найденных </a:t>
            </a:r>
            <a:r>
              <a:rPr lang="ru-RU" dirty="0" smtClean="0"/>
              <a:t>объектов</a:t>
            </a:r>
          </a:p>
          <a:p>
            <a:pPr lvl="1"/>
            <a:r>
              <a:rPr lang="ru-RU" dirty="0"/>
              <a:t>Восстановление (реконструкция) </a:t>
            </a:r>
            <a:r>
              <a:rPr lang="ru-RU" dirty="0" smtClean="0"/>
              <a:t>изображений</a:t>
            </a:r>
          </a:p>
          <a:p>
            <a:pPr lvl="1"/>
            <a:r>
              <a:rPr lang="ru-RU" dirty="0"/>
              <a:t>Генерация изображений</a:t>
            </a:r>
          </a:p>
          <a:p>
            <a:r>
              <a:rPr lang="ru-RU" dirty="0" smtClean="0"/>
              <a:t>Популярные инструменты</a:t>
            </a:r>
          </a:p>
          <a:p>
            <a:pPr lvl="1"/>
            <a:r>
              <a:rPr lang="ru-RU" dirty="0" smtClean="0"/>
              <a:t>Свёрточные нейронные сети</a:t>
            </a:r>
          </a:p>
          <a:p>
            <a:pPr lvl="1"/>
            <a:r>
              <a:rPr lang="ru-RU" dirty="0" smtClean="0"/>
              <a:t>Генеративно-состязательные сети</a:t>
            </a:r>
            <a:endParaRPr lang="ru-RU" dirty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1434368"/>
            <a:ext cx="6572250" cy="4886325"/>
          </a:xfrm>
        </p:spPr>
      </p:pic>
    </p:spTree>
    <p:extLst>
      <p:ext uri="{BB962C8B-B14F-4D97-AF65-F5344CB8AC3E}">
        <p14:creationId xmlns:p14="http://schemas.microsoft.com/office/powerpoint/2010/main" val="228675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Восстановление (реконструкция)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 шума с изображения</a:t>
            </a:r>
          </a:p>
          <a:p>
            <a:r>
              <a:rPr lang="ru-RU" dirty="0" smtClean="0"/>
              <a:t>Восстановление или добавление цвета</a:t>
            </a:r>
          </a:p>
          <a:p>
            <a:r>
              <a:rPr lang="ru-RU" dirty="0" smtClean="0"/>
              <a:t>Поворот объекта</a:t>
            </a:r>
          </a:p>
          <a:p>
            <a:r>
              <a:rPr lang="ru-RU" dirty="0" smtClean="0"/>
              <a:t>Построение </a:t>
            </a:r>
            <a:r>
              <a:rPr lang="en-US" dirty="0" smtClean="0"/>
              <a:t>3D</a:t>
            </a:r>
            <a:r>
              <a:rPr lang="ru-RU" dirty="0" smtClean="0"/>
              <a:t>-формы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основании имеющихся образцов построение новых изображений, похожих на образцы, но не совпадающих с ними.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Создание повторяющегося контента</a:t>
            </a:r>
          </a:p>
          <a:p>
            <a:r>
              <a:rPr lang="ru-RU" dirty="0" smtClean="0"/>
              <a:t>Автоматическое редактирование</a:t>
            </a:r>
          </a:p>
          <a:p>
            <a:r>
              <a:rPr lang="ru-RU" dirty="0" smtClean="0"/>
              <a:t>Преобразование набросков в фотореалистичные изображения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56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вход подаются двумерные матрицы, обычно в нескольких каналах (цветах).</a:t>
            </a:r>
          </a:p>
          <a:p>
            <a:r>
              <a:rPr lang="ru-RU" dirty="0"/>
              <a:t>Далее идет одна или несколько пар слоев свёртки и пулинга.</a:t>
            </a:r>
          </a:p>
          <a:p>
            <a:r>
              <a:rPr lang="ru-RU" dirty="0"/>
              <a:t>В конце располагается обычный перцептрон.</a:t>
            </a:r>
          </a:p>
          <a:p>
            <a:endParaRPr lang="ru-RU" dirty="0"/>
          </a:p>
          <a:p>
            <a:r>
              <a:rPr lang="ru-RU" dirty="0"/>
              <a:t>Это позволяет существенно уменьшить число обрабатываемых параметров без потери существенной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3986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919287"/>
            <a:ext cx="9086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Слой свёртки извлекает и агрегирует информацию из окрестность элемента.</a:t>
                </a:r>
              </a:p>
              <a:p>
                <a:pPr marL="0" indent="0">
                  <a:buNone/>
                </a:pPr>
                <a:r>
                  <a:rPr lang="ru-RU" dirty="0"/>
                  <a:t>При этом может уменьшаться размерность матрицы и увеличиваться число каналов.</a:t>
                </a:r>
              </a:p>
              <a:p>
                <a:pPr marL="0" indent="0">
                  <a:buNone/>
                </a:pPr>
                <a:r>
                  <a:rPr lang="ru-RU" dirty="0"/>
                  <a:t>Ядро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  <a:p>
                <a:pPr>
                  <a:buClrTx/>
                  <a:buFontTx/>
                  <a:buNone/>
                </a:pPr>
                <a:r>
                  <a:rPr lang="ru-RU" altLang="ru-RU" dirty="0">
                    <a:latin typeface="Calibri" panose="020F0502020204030204" pitchFamily="34" charset="0"/>
                  </a:rPr>
                  <a:t>где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вход слоя,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выход слоя,</a:t>
                </a:r>
              </a:p>
              <a:p>
                <a:pPr>
                  <a:buClrTx/>
                  <a:buFontTx/>
                  <a:buNone/>
                </a:pP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() – активационная функция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02823" y="2612435"/>
            <a:ext cx="7114347" cy="2672921"/>
            <a:chOff x="680" y="1814"/>
            <a:chExt cx="4940" cy="185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80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43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3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406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2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80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4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43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406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5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043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2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80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06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6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898" y="2766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61" y="2766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17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898" y="3129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10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261" y="3129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17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857" y="1814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220" y="1814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857" y="2177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-1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220" y="2177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3</a:t>
              </a: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290" y="2857"/>
              <a:ext cx="2218" cy="540"/>
            </a:xfrm>
            <a:prstGeom prst="rightArrow">
              <a:avLst>
                <a:gd name="adj1" fmla="val 50000"/>
                <a:gd name="adj2" fmla="val 102685"/>
              </a:avLst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33" dirty="0"/>
            </a:p>
          </p:txBody>
        </p:sp>
      </p:grpSp>
    </p:spTree>
    <p:extLst>
      <p:ext uri="{BB962C8B-B14F-4D97-AF65-F5344CB8AC3E}">
        <p14:creationId xmlns:p14="http://schemas.microsoft.com/office/powerpoint/2010/main" val="634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7" y="1950460"/>
            <a:ext cx="8916645" cy="39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8" y="2100728"/>
            <a:ext cx="9216723" cy="32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85" y="2033719"/>
            <a:ext cx="1015983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Компьютерное зрение</a:t>
            </a:r>
          </a:p>
          <a:p>
            <a:r>
              <a:rPr lang="ru-RU" dirty="0" smtClean="0"/>
              <a:t>Машинное зрение</a:t>
            </a:r>
          </a:p>
          <a:p>
            <a:r>
              <a:rPr lang="ru-RU" dirty="0" smtClean="0"/>
              <a:t>Распознавание образов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1" y="2197818"/>
            <a:ext cx="10259858" cy="35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Слой </a:t>
                </a:r>
                <a:r>
                  <a:rPr lang="ru-RU" dirty="0"/>
                  <a:t>пулинга уменьшает размерность матрицы.</a:t>
                </a:r>
              </a:p>
              <a:p>
                <a:pPr marL="0" indent="0">
                  <a:buNone/>
                </a:pPr>
                <a:r>
                  <a:rPr lang="ru-RU" dirty="0"/>
                  <a:t>При этом число каналов сохраняется.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пулинга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 smtClean="0"/>
                  <a:t>.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ru-RU" altLang="ru-RU" dirty="0">
                    <a:latin typeface="Calibri" panose="020F0502020204030204" pitchFamily="34" charset="0"/>
                  </a:rPr>
                  <a:t>где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вход слоя,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выход слоя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2813896" y="2743489"/>
            <a:ext cx="6558449" cy="2083898"/>
            <a:chOff x="896" y="1905"/>
            <a:chExt cx="4554" cy="1447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896" y="1905"/>
              <a:ext cx="1447" cy="1447"/>
              <a:chOff x="896" y="1905"/>
              <a:chExt cx="1447" cy="1447"/>
            </a:xfrm>
          </p:grpSpPr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896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1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1259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1621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896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1259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3</a:t>
                </a: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1621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1984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8</a:t>
                </a:r>
              </a:p>
            </p:txBody>
          </p:sp>
          <p:sp>
            <p:nvSpPr>
              <p:cNvPr id="39" name="Rectangle 11"/>
              <p:cNvSpPr>
                <a:spLocks noChangeArrowheads="1"/>
              </p:cNvSpPr>
              <p:nvPr/>
            </p:nvSpPr>
            <p:spPr bwMode="auto">
              <a:xfrm>
                <a:off x="1259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896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1259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1</a:t>
                </a:r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896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1621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6</a:t>
                </a:r>
              </a:p>
            </p:txBody>
          </p:sp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1621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45" name="Rectangle 17"/>
              <p:cNvSpPr>
                <a:spLocks noChangeArrowheads="1"/>
              </p:cNvSpPr>
              <p:nvPr/>
            </p:nvSpPr>
            <p:spPr bwMode="auto">
              <a:xfrm>
                <a:off x="1984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4</a:t>
                </a:r>
              </a:p>
            </p:txBody>
          </p:sp>
          <p:sp>
            <p:nvSpPr>
              <p:cNvPr id="46" name="Rectangle 18"/>
              <p:cNvSpPr>
                <a:spLocks noChangeArrowheads="1"/>
              </p:cNvSpPr>
              <p:nvPr/>
            </p:nvSpPr>
            <p:spPr bwMode="auto">
              <a:xfrm>
                <a:off x="1984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984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</p:grp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3050" y="2336"/>
              <a:ext cx="1039" cy="586"/>
            </a:xfrm>
            <a:prstGeom prst="rightArrow">
              <a:avLst>
                <a:gd name="adj1" fmla="val 50000"/>
                <a:gd name="adj2" fmla="val 44326"/>
              </a:avLst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33" dirty="0"/>
            </a:p>
          </p:txBody>
        </p: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4728" y="2268"/>
              <a:ext cx="722" cy="722"/>
              <a:chOff x="4728" y="2268"/>
              <a:chExt cx="722" cy="722"/>
            </a:xfrm>
          </p:grpSpPr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4728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091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8</a:t>
                </a: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4728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5091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2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Генеративно-состязательная сеть состоит из двух обучаемых блоков: генератора </a:t>
                </a:r>
                <a:r>
                  <a:rPr lang="ru-RU" i="1" dirty="0"/>
                  <a:t>Gen</a:t>
                </a:r>
                <a:r>
                  <a:rPr lang="ru-RU" dirty="0"/>
                  <a:t> и дискриминатора </a:t>
                </a:r>
                <a:r>
                  <a:rPr lang="ru-RU" i="1" dirty="0" smtClean="0"/>
                  <a:t>D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данных для построения алгоритма  используется набор образцов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где </a:t>
                </a:r>
                <a:r>
                  <a:rPr lang="ru-RU" i="1" dirty="0"/>
                  <a:t>M</a:t>
                </a:r>
                <a:r>
                  <a:rPr lang="ru-RU" dirty="0"/>
                  <a:t> – количество </a:t>
                </a:r>
                <a:r>
                  <a:rPr lang="ru-RU" dirty="0" smtClean="0"/>
                  <a:t>образцов.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Каждый </a:t>
                </a:r>
                <a:r>
                  <a:rPr lang="ru-RU" dirty="0"/>
                  <a:t>образец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/>
                  <a:t>, где </a:t>
                </a:r>
                <a:r>
                  <a:rPr lang="ru-RU" i="1" dirty="0"/>
                  <a:t>N</a:t>
                </a:r>
                <a:r>
                  <a:rPr lang="ru-RU" dirty="0"/>
                  <a:t> – размерность образцов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0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:r>
                  <a:rPr lang="ru-RU" dirty="0"/>
                  <a:t>получает на вход вектор случайных действительных чисел, а на выходе выдаёт вектор действительных чисел, в общем случае, другой размерности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ru-RU" i="1" dirty="0"/>
                  <a:t>K</a:t>
                </a:r>
                <a:r>
                  <a:rPr lang="ru-RU" dirty="0"/>
                  <a:t> – размерность входных векторов, </a:t>
                </a:r>
                <a:r>
                  <a:rPr lang="ru-RU" i="1" dirty="0"/>
                  <a:t>N</a:t>
                </a:r>
                <a:r>
                  <a:rPr lang="ru-RU" dirty="0"/>
                  <a:t> – размерность выходных </a:t>
                </a:r>
                <a:r>
                  <a:rPr lang="ru-RU" dirty="0" smtClean="0"/>
                  <a:t>векторов.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/>
                  <a:t>этом распределение входных векторов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/>
                  <a:t>, а распределение выходных векторов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зависит от решаемой задачи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Дискриминатор получает на вход вектор действительных чисел размерности </a:t>
                </a:r>
                <a:r>
                  <a:rPr lang="ru-RU" i="1" dirty="0"/>
                  <a:t>N</a:t>
                </a:r>
                <a:r>
                  <a:rPr lang="ru-RU" dirty="0"/>
                  <a:t>, а на выходе формирует вероятность того, что входной вектор относится к множеству образцов </a:t>
                </a:r>
                <a:r>
                  <a:rPr lang="ru-RU" i="1" dirty="0"/>
                  <a:t>S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генератора – формировать </a:t>
            </a:r>
            <a:r>
              <a:rPr lang="ru-RU" dirty="0" smtClean="0"/>
              <a:t>векторы, </a:t>
            </a:r>
            <a:r>
              <a:rPr lang="ru-RU" dirty="0"/>
              <a:t>которым дискриминатор присвоит высокую вероятность принадлежности к </a:t>
            </a:r>
            <a:r>
              <a:rPr lang="ru-RU" i="1" dirty="0"/>
              <a:t>S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/>
              <a:t>дискриминатора – возвращать 1 для векторов, принадлежащих </a:t>
            </a:r>
            <a:r>
              <a:rPr lang="ru-RU" i="1" dirty="0"/>
              <a:t>S</a:t>
            </a:r>
            <a:r>
              <a:rPr lang="ru-RU" dirty="0"/>
              <a:t>, и 0 – для всех остальных векторов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48" name="AutoShape 2"/>
          <p:cNvSpPr>
            <a:spLocks noChangeArrowheads="1"/>
          </p:cNvSpPr>
          <p:nvPr/>
        </p:nvSpPr>
        <p:spPr bwMode="auto">
          <a:xfrm>
            <a:off x="2013172" y="2155907"/>
            <a:ext cx="1502078" cy="718635"/>
          </a:xfrm>
          <a:prstGeom prst="roundRect">
            <a:avLst>
              <a:gd name="adj" fmla="val 19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Шум</a:t>
            </a:r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8512575" y="2253838"/>
            <a:ext cx="1633131" cy="52277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Изображение</a:t>
            </a: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1980049" y="4310374"/>
            <a:ext cx="1633131" cy="52277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Изображение</a:t>
            </a: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980049" y="5224870"/>
            <a:ext cx="1633131" cy="522775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Образец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4821467" y="1893800"/>
            <a:ext cx="2547628" cy="1241410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Генератор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821467" y="4408304"/>
            <a:ext cx="2547628" cy="1241410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Дискриминатор</a:t>
            </a: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8577381" y="4670411"/>
            <a:ext cx="1502078" cy="718635"/>
          </a:xfrm>
          <a:prstGeom prst="roundRect">
            <a:avLst>
              <a:gd name="adj" fmla="val 19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истина / ложь</a:t>
            </a:r>
          </a:p>
        </p:txBody>
      </p:sp>
      <p:cxnSp>
        <p:nvCxnSpPr>
          <p:cNvPr id="55" name="AutoShape 9"/>
          <p:cNvCxnSpPr>
            <a:cxnSpLocks noChangeShapeType="1"/>
            <a:stCxn id="48" idx="3"/>
            <a:endCxn id="52" idx="1"/>
          </p:cNvCxnSpPr>
          <p:nvPr/>
        </p:nvCxnSpPr>
        <p:spPr bwMode="auto">
          <a:xfrm flipV="1">
            <a:off x="3515250" y="2514504"/>
            <a:ext cx="1306217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AutoShape 10"/>
          <p:cNvCxnSpPr>
            <a:cxnSpLocks noChangeShapeType="1"/>
            <a:stCxn id="52" idx="3"/>
            <a:endCxn id="49" idx="1"/>
          </p:cNvCxnSpPr>
          <p:nvPr/>
        </p:nvCxnSpPr>
        <p:spPr bwMode="auto">
          <a:xfrm>
            <a:off x="7369095" y="2514504"/>
            <a:ext cx="1143480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11"/>
          <p:cNvCxnSpPr>
            <a:cxnSpLocks noChangeShapeType="1"/>
            <a:stCxn id="50" idx="3"/>
            <a:endCxn id="53" idx="1"/>
          </p:cNvCxnSpPr>
          <p:nvPr/>
        </p:nvCxnSpPr>
        <p:spPr bwMode="auto">
          <a:xfrm>
            <a:off x="3613180" y="4571041"/>
            <a:ext cx="1208286" cy="45796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AutoShape 12"/>
          <p:cNvCxnSpPr>
            <a:cxnSpLocks noChangeShapeType="1"/>
            <a:stCxn id="51" idx="3"/>
            <a:endCxn id="53" idx="1"/>
          </p:cNvCxnSpPr>
          <p:nvPr/>
        </p:nvCxnSpPr>
        <p:spPr bwMode="auto">
          <a:xfrm flipV="1">
            <a:off x="3613180" y="5029009"/>
            <a:ext cx="1208286" cy="45652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13"/>
          <p:cNvCxnSpPr>
            <a:cxnSpLocks noChangeShapeType="1"/>
            <a:stCxn id="53" idx="3"/>
            <a:endCxn id="54" idx="1"/>
          </p:cNvCxnSpPr>
          <p:nvPr/>
        </p:nvCxnSpPr>
        <p:spPr bwMode="auto">
          <a:xfrm>
            <a:off x="7369095" y="5029008"/>
            <a:ext cx="1208286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12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Таким образом, общая целевая функция для </a:t>
                </a:r>
                <a:r>
                  <a:rPr lang="en-US" dirty="0" smtClean="0"/>
                  <a:t>GAN</a:t>
                </a:r>
                <a:r>
                  <a:rPr lang="ru-RU" dirty="0" smtClean="0"/>
                  <a:t> </a:t>
                </a:r>
                <a:r>
                  <a:rPr lang="ru-RU" dirty="0"/>
                  <a:t>имеет вид: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𝐺𝑒𝑛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𝐺𝑒𝑛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dirty="0"/>
                  <a:t>,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/>
                  <a:t> – математическое ожидание величины </a:t>
                </a:r>
                <a:r>
                  <a:rPr lang="ru-RU" i="1" dirty="0"/>
                  <a:t>X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/>
                  <a:t>этом решается следующая задача оптимизации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Решая противоположные задачи, генератор и дискриминатор могут войти в состояние равновесия так, чтобы распределение результатов работы генератора </a:t>
            </a:r>
            <a:r>
              <a:rPr lang="ru-RU" dirty="0" smtClean="0"/>
              <a:t>было </a:t>
            </a:r>
            <a:r>
              <a:rPr lang="ru-RU" dirty="0"/>
              <a:t>близко к распределению </a:t>
            </a:r>
            <a:r>
              <a:rPr lang="ru-RU" dirty="0" smtClean="0"/>
              <a:t>, </a:t>
            </a:r>
            <a:r>
              <a:rPr lang="ru-RU" dirty="0"/>
              <a:t>из которого сделана выборка образцов </a:t>
            </a:r>
            <a:r>
              <a:rPr lang="ru-RU" i="1" dirty="0"/>
              <a:t>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0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Компьютерное зрение: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Теоретические и практические методы для создания алгоритмов и компьютерных систем на основе этих алгоритмов, использующих данные в виде изображений или видео.</a:t>
            </a:r>
          </a:p>
        </p:txBody>
      </p:sp>
    </p:spTree>
    <p:extLst>
      <p:ext uri="{BB962C8B-B14F-4D97-AF65-F5344CB8AC3E}">
        <p14:creationId xmlns:p14="http://schemas.microsoft.com/office/powerpoint/2010/main" val="29551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Основная сфера использования </a:t>
            </a:r>
            <a:r>
              <a:rPr lang="en-US" dirty="0" smtClean="0"/>
              <a:t>GAN</a:t>
            </a:r>
            <a:r>
              <a:rPr lang="ru-RU" dirty="0" smtClean="0"/>
              <a:t> </a:t>
            </a:r>
            <a:r>
              <a:rPr lang="ru-RU" dirty="0"/>
              <a:t>– это создание новых изображений на основе конечного набора </a:t>
            </a:r>
            <a:r>
              <a:rPr lang="ru-RU" dirty="0" smtClean="0"/>
              <a:t>образцов.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этом алгоритм возможно настроить таким образом, что новые изображения воспринимаются человеком как принадлежащие тому же распределению, что и образцы, например – тому же классу объектов и т.д.</a:t>
            </a:r>
          </a:p>
        </p:txBody>
      </p:sp>
    </p:spTree>
    <p:extLst>
      <p:ext uri="{BB962C8B-B14F-4D97-AF65-F5344CB8AC3E}">
        <p14:creationId xmlns:p14="http://schemas.microsoft.com/office/powerpoint/2010/main" val="30137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690688"/>
            <a:ext cx="9029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56974"/>
            <a:ext cx="10058400" cy="28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https://habr.com/ru/post/350918</a:t>
            </a:r>
            <a:r>
              <a:rPr lang="en-US" dirty="0" smtClean="0">
                <a:hlinkClick r:id="rId2"/>
              </a:rPr>
              <a:t>/</a:t>
            </a:r>
            <a:endParaRPr lang="ru-RU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https://ru.qaz.wiki/wiki/Computer_vision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://habr.com/ru/company/intel/blog/266347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https://habr.com/ru/company/microsoft/blog/496340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относится к поиску объектов на изображении? 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Детектирование объектов.</a:t>
            </a:r>
          </a:p>
          <a:p>
            <a:r>
              <a:rPr lang="ru-RU" dirty="0"/>
              <a:t>Генерация изображений.</a:t>
            </a:r>
          </a:p>
          <a:p>
            <a:r>
              <a:rPr lang="ru-RU" dirty="0"/>
              <a:t>Классификация изображений.</a:t>
            </a:r>
          </a:p>
          <a:p>
            <a:r>
              <a:rPr lang="ru-RU" dirty="0"/>
              <a:t>Сегментация изображений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называется построение на изображении прямоугольника, полностью содержащего объект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Классификация изображения.</a:t>
            </a:r>
          </a:p>
          <a:p>
            <a:r>
              <a:rPr lang="ru-RU" dirty="0"/>
              <a:t>Семантическая сегментация.</a:t>
            </a:r>
          </a:p>
          <a:p>
            <a:r>
              <a:rPr lang="ru-RU" dirty="0"/>
              <a:t>Сегментация экземпляров.</a:t>
            </a:r>
          </a:p>
          <a:p>
            <a:r>
              <a:rPr lang="ru-RU" dirty="0"/>
              <a:t>Детектирование объекта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7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происходит при семантической сегментации изображения с двумя объектами одного класса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Выделяется область, содержащая один из объектов.</a:t>
            </a:r>
          </a:p>
          <a:p>
            <a:r>
              <a:rPr lang="ru-RU" dirty="0"/>
              <a:t>Выделяется область, содержащая оба объекта.</a:t>
            </a:r>
          </a:p>
          <a:p>
            <a:r>
              <a:rPr lang="ru-RU" dirty="0"/>
              <a:t>Выделяется область, содержащая пересечение объектов.</a:t>
            </a:r>
          </a:p>
          <a:p>
            <a:r>
              <a:rPr lang="ru-RU" dirty="0"/>
              <a:t>Семантическая сегментация не применима в таком случае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7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какому типу задач относится распознавание </a:t>
            </a:r>
            <a:r>
              <a:rPr lang="en-US" dirty="0" err="1"/>
              <a:t>CAPTCHA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Отслеживание движущихся объектов.</a:t>
            </a:r>
          </a:p>
          <a:p>
            <a:r>
              <a:rPr lang="ru-RU" dirty="0"/>
              <a:t>Распознавание лиц.</a:t>
            </a:r>
          </a:p>
          <a:p>
            <a:r>
              <a:rPr lang="ru-RU" dirty="0"/>
              <a:t>Распознавание символов или текста.</a:t>
            </a:r>
          </a:p>
          <a:p>
            <a:r>
              <a:rPr lang="ru-RU" dirty="0"/>
              <a:t>Сегментация экземпляров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1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относится к задаче генерации изображений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Удаление шума с изображения.</a:t>
            </a:r>
          </a:p>
          <a:p>
            <a:r>
              <a:rPr lang="ru-RU" dirty="0"/>
              <a:t>Преобразование набросков в фотореалистичные изображения.</a:t>
            </a:r>
          </a:p>
          <a:p>
            <a:r>
              <a:rPr lang="ru-RU" dirty="0"/>
              <a:t>Создание повторяющегося контента.</a:t>
            </a:r>
          </a:p>
          <a:p>
            <a:r>
              <a:rPr lang="ru-RU" dirty="0"/>
              <a:t>Автоматическое редактирование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8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Машинное зрение: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Технологии применения, в том числе в промышленности, методов компьютерного зрения. Например, роботы и самоуправляемые автомобили.</a:t>
            </a:r>
          </a:p>
        </p:txBody>
      </p:sp>
    </p:spTree>
    <p:extLst>
      <p:ext uri="{BB962C8B-B14F-4D97-AF65-F5344CB8AC3E}">
        <p14:creationId xmlns:p14="http://schemas.microsoft.com/office/powerpoint/2010/main" val="30017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каком формате подаются данные на вход </a:t>
            </a:r>
            <a:r>
              <a:rPr lang="ru-RU" dirty="0" err="1"/>
              <a:t>свёрточной</a:t>
            </a:r>
            <a:r>
              <a:rPr lang="ru-RU" dirty="0"/>
              <a:t> сети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 виде двумерной матрицы.</a:t>
            </a:r>
          </a:p>
          <a:p>
            <a:r>
              <a:rPr lang="ru-RU" dirty="0"/>
              <a:t>В виде нескольких двумерных матриц одного размера.</a:t>
            </a:r>
          </a:p>
          <a:p>
            <a:r>
              <a:rPr lang="ru-RU" dirty="0"/>
              <a:t>В виде нескольких двумерных матриц разного размера.</a:t>
            </a:r>
          </a:p>
          <a:p>
            <a:r>
              <a:rPr lang="ru-RU" dirty="0"/>
              <a:t>В виде одномерного вектора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5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</a:t>
            </a:r>
            <a:r>
              <a:rPr lang="ru-RU" dirty="0" err="1"/>
              <a:t>генеративно</a:t>
            </a:r>
            <a:r>
              <a:rPr lang="ru-RU" dirty="0"/>
              <a:t>-состязательной сети что подаётся на вход генератора</a:t>
            </a:r>
            <a:r>
              <a:rPr lang="ru-RU" dirty="0" smtClean="0"/>
              <a:t>?</a:t>
            </a:r>
            <a:endParaRPr lang="en-US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Обучающий набор образцов.</a:t>
            </a:r>
          </a:p>
          <a:p>
            <a:r>
              <a:rPr lang="ru-RU" dirty="0"/>
              <a:t>Случайные числа.</a:t>
            </a:r>
          </a:p>
          <a:p>
            <a:r>
              <a:rPr lang="ru-RU" dirty="0"/>
              <a:t>Результат работы дискриминатора.</a:t>
            </a:r>
          </a:p>
          <a:p>
            <a:r>
              <a:rPr lang="ru-RU" dirty="0"/>
              <a:t>Результат работы самого генератора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образов: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 извлечения информации из изображений и видео.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задачи компьютерного зрения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Поиск объектов на изображении:</a:t>
            </a:r>
            <a:endParaRPr lang="en-US" dirty="0" smtClean="0"/>
          </a:p>
          <a:p>
            <a:pPr lvl="1"/>
            <a:r>
              <a:rPr lang="ru-RU" dirty="0" smtClean="0"/>
              <a:t>Классификация </a:t>
            </a:r>
            <a:r>
              <a:rPr lang="ru-RU" dirty="0"/>
              <a:t>изображений</a:t>
            </a:r>
          </a:p>
          <a:p>
            <a:pPr lvl="1"/>
            <a:r>
              <a:rPr lang="ru-RU" dirty="0"/>
              <a:t>Детектирование объектов</a:t>
            </a:r>
          </a:p>
          <a:p>
            <a:pPr lvl="1"/>
            <a:r>
              <a:rPr lang="ru-RU" dirty="0" smtClean="0"/>
              <a:t>Сегментация изображений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Обработка найденных объектов:</a:t>
            </a:r>
          </a:p>
          <a:p>
            <a:pPr lvl="1"/>
            <a:r>
              <a:rPr lang="ru-RU" dirty="0" smtClean="0"/>
              <a:t>Отслеживание движущихся объектов (трекинг)</a:t>
            </a:r>
          </a:p>
          <a:p>
            <a:pPr lvl="1"/>
            <a:r>
              <a:rPr lang="ru-RU" dirty="0" smtClean="0"/>
              <a:t>Распознавание лиц (идентификация)</a:t>
            </a:r>
          </a:p>
          <a:p>
            <a:pPr lvl="1"/>
            <a:r>
              <a:rPr lang="ru-RU" dirty="0" smtClean="0"/>
              <a:t>Распознавание символов или текста</a:t>
            </a:r>
          </a:p>
          <a:p>
            <a:endParaRPr lang="ru-RU" dirty="0" smtClean="0"/>
          </a:p>
          <a:p>
            <a:r>
              <a:rPr lang="ru-RU" dirty="0" smtClean="0"/>
              <a:t>Восстановление (реконструкция) изображений</a:t>
            </a:r>
          </a:p>
          <a:p>
            <a:endParaRPr lang="ru-RU" dirty="0" smtClean="0"/>
          </a:p>
          <a:p>
            <a:r>
              <a:rPr lang="ru-RU" dirty="0" smtClean="0"/>
              <a:t>Генерация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7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Классификация изображений</a:t>
            </a:r>
          </a:p>
          <a:p>
            <a:r>
              <a:rPr lang="ru-RU" dirty="0"/>
              <a:t>Детектирование объектов</a:t>
            </a:r>
          </a:p>
          <a:p>
            <a:r>
              <a:rPr lang="ru-RU" dirty="0"/>
              <a:t>Сегментация </a:t>
            </a:r>
            <a:r>
              <a:rPr lang="ru-RU" dirty="0" smtClean="0"/>
              <a:t>изображений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Классификация </a:t>
            </a:r>
            <a:r>
              <a:rPr lang="ru-RU" dirty="0" smtClean="0"/>
              <a:t>изображений + Детектирование объектов = 	</a:t>
            </a:r>
          </a:p>
          <a:p>
            <a:pPr marL="0" indent="0">
              <a:buNone/>
            </a:pPr>
            <a:r>
              <a:rPr lang="ru-RU" dirty="0" smtClean="0"/>
              <a:t>= Классификация с локализацией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Сегментация изображений:</a:t>
            </a:r>
          </a:p>
          <a:p>
            <a:pPr lvl="1"/>
            <a:r>
              <a:rPr lang="ru-RU" dirty="0" smtClean="0"/>
              <a:t>Семантическая сегментация</a:t>
            </a:r>
          </a:p>
          <a:p>
            <a:pPr lvl="1"/>
            <a:r>
              <a:rPr lang="ru-RU" dirty="0" smtClean="0"/>
              <a:t>Сегментация экземпляров (инстанс-сегментация)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Классификация </a:t>
            </a:r>
            <a:r>
              <a:rPr lang="ru-RU" dirty="0" smtClean="0"/>
              <a:t>изображений:</a:t>
            </a:r>
          </a:p>
          <a:p>
            <a:pPr marL="0" indent="0">
              <a:buNone/>
            </a:pPr>
            <a:r>
              <a:rPr lang="ru-RU" dirty="0" smtClean="0"/>
              <a:t>Определение к какому из заранее известных классов относятся объекты на изображении.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Может быть классификация с многими метками, если на изображениях есть объекты нескольких 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4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1049</Words>
  <Application>Microsoft Office PowerPoint</Application>
  <PresentationFormat>Широкоэкранный</PresentationFormat>
  <Paragraphs>280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Microsoft YaHei</vt:lpstr>
      <vt:lpstr>Arial</vt:lpstr>
      <vt:lpstr>Calibri</vt:lpstr>
      <vt:lpstr>Calibri Light</vt:lpstr>
      <vt:lpstr>Cambria Math</vt:lpstr>
      <vt:lpstr>Тема Office</vt:lpstr>
      <vt:lpstr>Лекция №13</vt:lpstr>
      <vt:lpstr>Содержание</vt:lpstr>
      <vt:lpstr>Термины</vt:lpstr>
      <vt:lpstr>Термины</vt:lpstr>
      <vt:lpstr>Термины</vt:lpstr>
      <vt:lpstr>Термины</vt:lpstr>
      <vt:lpstr>Основные задачи компьютерного зрения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Восстановление (реконструкция) изображений</vt:lpstr>
      <vt:lpstr>Генерация изображений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1069</cp:revision>
  <dcterms:created xsi:type="dcterms:W3CDTF">2020-08-10T09:44:31Z</dcterms:created>
  <dcterms:modified xsi:type="dcterms:W3CDTF">2022-02-28T06:46:22Z</dcterms:modified>
</cp:coreProperties>
</file>