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04" r:id="rId4"/>
    <p:sldId id="305" r:id="rId5"/>
    <p:sldId id="306" r:id="rId6"/>
    <p:sldId id="307" r:id="rId7"/>
    <p:sldId id="308" r:id="rId8"/>
    <p:sldId id="309" r:id="rId9"/>
    <p:sldId id="312" r:id="rId10"/>
    <p:sldId id="313" r:id="rId11"/>
    <p:sldId id="310" r:id="rId12"/>
    <p:sldId id="311" r:id="rId13"/>
    <p:sldId id="314" r:id="rId14"/>
    <p:sldId id="315" r:id="rId15"/>
    <p:sldId id="316" r:id="rId16"/>
    <p:sldId id="318" r:id="rId17"/>
    <p:sldId id="319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2" r:id="rId26"/>
    <p:sldId id="329" r:id="rId27"/>
    <p:sldId id="333" r:id="rId28"/>
    <p:sldId id="334" r:id="rId29"/>
    <p:sldId id="335" r:id="rId30"/>
    <p:sldId id="330" r:id="rId31"/>
    <p:sldId id="336" r:id="rId32"/>
    <p:sldId id="337" r:id="rId33"/>
    <p:sldId id="338" r:id="rId34"/>
    <p:sldId id="339" r:id="rId35"/>
    <p:sldId id="340" r:id="rId36"/>
    <p:sldId id="331" r:id="rId37"/>
    <p:sldId id="342" r:id="rId38"/>
    <p:sldId id="343" r:id="rId39"/>
    <p:sldId id="344" r:id="rId40"/>
    <p:sldId id="345" r:id="rId41"/>
    <p:sldId id="346" r:id="rId42"/>
    <p:sldId id="355" r:id="rId43"/>
    <p:sldId id="356" r:id="rId44"/>
    <p:sldId id="317" r:id="rId45"/>
    <p:sldId id="259" r:id="rId46"/>
    <p:sldId id="260" r:id="rId47"/>
    <p:sldId id="347" r:id="rId48"/>
    <p:sldId id="348" r:id="rId49"/>
    <p:sldId id="349" r:id="rId50"/>
    <p:sldId id="350" r:id="rId51"/>
    <p:sldId id="351" r:id="rId52"/>
    <p:sldId id="352" r:id="rId53"/>
    <p:sldId id="353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14.10.2021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 опорных векторов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969128" y="1886872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5011088" y="2231965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>
            <a:off x="3314404" y="4984667"/>
            <a:ext cx="996339" cy="28797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659283" y="4146863"/>
            <a:ext cx="966353" cy="30667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Гиперплоскость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разделяет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</a:t>
                </a:r>
                <a:r>
                  <a:rPr lang="ru-RU" dirty="0" smtClean="0"/>
                  <a:t>мерное пространство на две части: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Гиперплоскость выполняет роль классификатора для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если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Мы хотим выбрать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ru-RU" dirty="0" smtClean="0"/>
                  <a:t>, чтобы максимизировать зазор.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Можно показать, что зазор равен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Такая задача оптимизации решается методом множителей Лагранжа.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Либо:</a:t>
                </a:r>
              </a:p>
              <a:p>
                <a:pPr marL="0" indent="0">
                  <a:buNone/>
                </a:pPr>
                <a:r>
                  <a:rPr lang="en-US" dirty="0"/>
                  <a:t>from sklearn import svm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648101" y="47786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680761" y="578031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827915" y="318697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690755" y="451618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427817" y="3295994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763098" y="328293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111636" y="20097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246325" y="508323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002290" y="225256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553595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559238" y="27258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552410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8027720" y="31903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8069879" y="51604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8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648101" y="47786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680761" y="578031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827915" y="318697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690755" y="451618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427817" y="3295994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763098" y="328293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111636" y="20097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246325" y="508323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002290" y="225256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553595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559238" y="27258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552410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8027720" y="31903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8069879" y="51604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Блок-схема: узел 28"/>
          <p:cNvSpPr>
            <a:spLocks noChangeAspect="1"/>
          </p:cNvSpPr>
          <p:nvPr/>
        </p:nvSpPr>
        <p:spPr>
          <a:xfrm>
            <a:off x="4341621" y="2711727"/>
            <a:ext cx="2743200" cy="2743200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3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339537" y="53170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6101" y="531047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90755" y="5327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14458" y="5327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039958" y="5318656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310786" y="53079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497295" y="53134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231900" y="5455816"/>
            <a:ext cx="8770416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339537" y="41105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6101" y="259267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90755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14458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039958" y="1851556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310786" y="27298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497295" y="22908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уга 2"/>
          <p:cNvSpPr/>
          <p:nvPr/>
        </p:nvSpPr>
        <p:spPr>
          <a:xfrm rot="10800000" flipV="1">
            <a:off x="1231900" y="1892301"/>
            <a:ext cx="7823200" cy="711946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Дуга 5"/>
          <p:cNvSpPr/>
          <p:nvPr/>
        </p:nvSpPr>
        <p:spPr>
          <a:xfrm>
            <a:off x="98737" y="1890242"/>
            <a:ext cx="9903579" cy="712152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 вверх 4"/>
          <p:cNvSpPr/>
          <p:nvPr/>
        </p:nvSpPr>
        <p:spPr>
          <a:xfrm>
            <a:off x="4813300" y="4384822"/>
            <a:ext cx="1358900" cy="911078"/>
          </a:xfrm>
          <a:prstGeom prst="up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3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Бинарная классификация</a:t>
            </a:r>
          </a:p>
          <a:p>
            <a:r>
              <a:rPr lang="ru-RU" dirty="0" smtClean="0"/>
              <a:t>Линейная неразделимость</a:t>
            </a:r>
          </a:p>
          <a:p>
            <a:r>
              <a:rPr lang="ru-RU" dirty="0" smtClean="0"/>
              <a:t>Многоклассовая классификация</a:t>
            </a:r>
          </a:p>
          <a:p>
            <a:r>
              <a:rPr lang="ru-RU" dirty="0" smtClean="0"/>
              <a:t>Регрессия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339537" y="41105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6101" y="259267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90755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14458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039958" y="1851556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310786" y="27298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497295" y="22908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уга 2"/>
          <p:cNvSpPr/>
          <p:nvPr/>
        </p:nvSpPr>
        <p:spPr>
          <a:xfrm rot="10800000" flipV="1">
            <a:off x="1231900" y="1892301"/>
            <a:ext cx="7823200" cy="711946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Дуга 5"/>
          <p:cNvSpPr/>
          <p:nvPr/>
        </p:nvSpPr>
        <p:spPr>
          <a:xfrm>
            <a:off x="98737" y="1890242"/>
            <a:ext cx="9903579" cy="712152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28700" y="2176676"/>
            <a:ext cx="9461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линейная неразделимость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такого «искривления» пространства элементов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вводится отображение: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Задача оптимизации принимает вид: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линейная неразделимость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Можно показать, что при решении этой задачи оптимизации значение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зависит только от скалярных произведений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отображений различных элементов, то есть: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Ядро</a:t>
                </a:r>
                <a:r>
                  <a:rPr lang="en-US" dirty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это функция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1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линейная неразделимость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Примеры популярных ядер: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Однородное полиномиальное: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Неоднородное полиномиальное: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ru-RU" dirty="0" smtClean="0"/>
                  <a:t>,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Радиально-базисное: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8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1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Используя алгоритм бинарной классификации, можно реализовать алгоритм многоклассовой классификации двумя способами:</a:t>
            </a:r>
          </a:p>
          <a:p>
            <a:endParaRPr lang="ru-RU" dirty="0"/>
          </a:p>
          <a:p>
            <a:r>
              <a:rPr lang="ru-RU" dirty="0" smtClean="0"/>
              <a:t>Парный подход (</a:t>
            </a:r>
            <a:r>
              <a:rPr lang="en-US" dirty="0" smtClean="0"/>
              <a:t>one vs one, OvO)</a:t>
            </a:r>
          </a:p>
          <a:p>
            <a:r>
              <a:rPr lang="ru-RU" dirty="0" smtClean="0"/>
              <a:t>Один против всех (</a:t>
            </a:r>
            <a:r>
              <a:rPr lang="en-US" dirty="0" smtClean="0"/>
              <a:t>one vs the rest, OvR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8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Парный подход:</a:t>
            </a:r>
          </a:p>
          <a:p>
            <a:pPr marL="514350" indent="-514350">
              <a:buAutoNum type="arabicPeriod"/>
            </a:pPr>
            <a:r>
              <a:rPr lang="ru-RU" dirty="0" smtClean="0"/>
              <a:t>Формируем все возможные пары классов.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каждой пары решаем задачу бинарной классификации.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определения класса нового элемента определяем класс в каждой паре.</a:t>
            </a:r>
          </a:p>
          <a:p>
            <a:pPr marL="514350" indent="-514350">
              <a:buAutoNum type="arabicPeriod"/>
            </a:pPr>
            <a:r>
              <a:rPr lang="ru-RU" dirty="0" smtClean="0"/>
              <a:t>Итоговый класс – тот класс, который выбирался чаще всего.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75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721922" y="1644462"/>
            <a:ext cx="7374577" cy="3728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5070764" y="1591294"/>
            <a:ext cx="253842" cy="4916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3260964" y="1804037"/>
            <a:ext cx="6346767" cy="3947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smtClean="0"/>
              <a:t>опорных векторов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Он же – </a:t>
            </a:r>
            <a:r>
              <a:rPr lang="en-US" dirty="0" smtClean="0"/>
              <a:t>Support Vector Machine (SVM)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Способ </a:t>
            </a:r>
            <a:r>
              <a:rPr lang="ru-RU" dirty="0"/>
              <a:t>машинного обучения – обучение с учителем.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задачи машинного обучения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классификация</a:t>
            </a:r>
            <a:r>
              <a:rPr lang="en-US" dirty="0" smtClean="0"/>
              <a:t> </a:t>
            </a:r>
            <a:r>
              <a:rPr lang="ru-RU" dirty="0" smtClean="0"/>
              <a:t>или регрессия.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6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Один против всех: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каждого класса </a:t>
            </a:r>
            <a:r>
              <a:rPr lang="ru-RU" dirty="0"/>
              <a:t>решаем задачу бинарной </a:t>
            </a:r>
            <a:r>
              <a:rPr lang="ru-RU" dirty="0" smtClean="0"/>
              <a:t>классификации между ним и объединением всех остальных классов.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Для определения класса нового </a:t>
            </a:r>
            <a:r>
              <a:rPr lang="ru-RU" dirty="0" smtClean="0"/>
              <a:t>элемента применяем все полученные классификаторы.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Результаты работы классификаторов трактуются как вероятности отнесения элемента к классам.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Итоговый класс – тот класс, </a:t>
            </a:r>
            <a:r>
              <a:rPr lang="ru-RU" dirty="0" smtClean="0"/>
              <a:t>которому соответствует максимальная вероятность.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7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617517" y="4149059"/>
            <a:ext cx="9892145" cy="112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826032" y="1531917"/>
            <a:ext cx="3349137" cy="4762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663743" y="1690689"/>
            <a:ext cx="3696486" cy="4325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663743" y="1690689"/>
            <a:ext cx="3696486" cy="432594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617517" y="4149059"/>
            <a:ext cx="9892145" cy="1125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2826032" y="1531917"/>
            <a:ext cx="3349137" cy="476200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5427023" y="1531917"/>
            <a:ext cx="35626" cy="206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5486400" y="3598340"/>
            <a:ext cx="4203865" cy="1937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1638795" y="3586348"/>
            <a:ext cx="3823854" cy="206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5427023" y="1531917"/>
            <a:ext cx="35626" cy="206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5486400" y="3598340"/>
            <a:ext cx="4203865" cy="1937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1638795" y="3586348"/>
            <a:ext cx="3823854" cy="206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числа классов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парный подход требует создания</a:t>
                </a:r>
                <a:r>
                  <a:rPr lang="en-US" dirty="0" smtClean="0"/>
                  <a:t>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 smtClean="0"/>
                  <a:t> классификаторов, в то время как метод «один против всех» – только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ru-RU" dirty="0" smtClean="0"/>
                  <a:t> классификаторов.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Однако, метод «один против всех» требует, чтобы результат работы классификатора можно было трактовать как вероятность принадлежности к классу, а для парного подхода этого не требуется.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7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Задача</a:t>
                </a:r>
                <a:r>
                  <a:rPr lang="ru-RU" dirty="0"/>
                  <a:t>: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Найти </a:t>
                </a:r>
                <a:r>
                  <a:rPr lang="ru-RU" dirty="0"/>
                  <a:t>такие значения </a:t>
                </a:r>
                <a:r>
                  <a:rPr lang="en-US" i="1" dirty="0"/>
                  <a:t>w</a:t>
                </a:r>
                <a:r>
                  <a:rPr lang="en-US" dirty="0" smtClean="0"/>
                  <a:t> </a:t>
                </a:r>
                <a:r>
                  <a:rPr lang="ru-RU" dirty="0"/>
                  <a:t>и </a:t>
                </a:r>
                <a:r>
                  <a:rPr lang="en-US" i="1" dirty="0"/>
                  <a:t>b</a:t>
                </a:r>
                <a:r>
                  <a:rPr lang="ru-RU" dirty="0"/>
                  <a:t>, чтобы функция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как можно точнее аппроксимировала </a:t>
                </a:r>
                <a:r>
                  <a:rPr lang="en-US" i="1" dirty="0"/>
                  <a:t>y</a:t>
                </a:r>
                <a:r>
                  <a:rPr lang="ru-RU" dirty="0"/>
                  <a:t>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т.е. чтобы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41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простейший случай, когда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= 1</a:t>
                </a:r>
                <a:r>
                  <a:rPr lang="ru-RU" dirty="0" smtClean="0"/>
                  <a:t> и данные имеют вид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41326"/>
              </a:xfrm>
              <a:blipFill rotWithShape="0">
                <a:blip r:embed="rId2"/>
                <a:stretch>
                  <a:fillRect l="-1217" t="-10323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950026" y="4750127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3182587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4203865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4227616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4227615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583383" y="4203865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78276" y="4762003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456700" y="476200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165257" y="4750127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52987" y="4750127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50026" y="3895104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2327564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334884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3372593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337259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583383" y="334884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78276" y="3906980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456700" y="3906979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165257" y="3895104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52987" y="3895104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645725" y="1223158"/>
            <a:ext cx="6175169" cy="5082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1335" y="1888177"/>
            <a:ext cx="2541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>
                <a:solidFill>
                  <a:srgbClr val="FF0000"/>
                </a:solidFill>
              </a:rPr>
              <a:t>(</a:t>
            </a:r>
            <a:r>
              <a:rPr lang="en-US" sz="4000" i="1" dirty="0" smtClean="0">
                <a:solidFill>
                  <a:srgbClr val="FF0000"/>
                </a:solidFill>
              </a:rPr>
              <a:t>x</a:t>
            </a:r>
            <a:r>
              <a:rPr lang="en-US" sz="4000" dirty="0" smtClean="0">
                <a:solidFill>
                  <a:srgbClr val="FF0000"/>
                </a:solidFill>
              </a:rPr>
              <a:t>) = </a:t>
            </a:r>
            <a:r>
              <a:rPr lang="en-US" sz="4000" i="1" dirty="0" smtClean="0">
                <a:solidFill>
                  <a:srgbClr val="FF0000"/>
                </a:solidFill>
              </a:rPr>
              <a:t>wx</a:t>
            </a:r>
            <a:r>
              <a:rPr lang="en-US" sz="4000" dirty="0" smtClean="0">
                <a:solidFill>
                  <a:srgbClr val="FF0000"/>
                </a:solidFill>
              </a:rPr>
              <a:t>+</a:t>
            </a:r>
            <a:r>
              <a:rPr lang="en-US" sz="4000" i="1" dirty="0" smtClean="0">
                <a:solidFill>
                  <a:srgbClr val="FF0000"/>
                </a:solidFill>
              </a:rPr>
              <a:t>b</a:t>
            </a:r>
            <a:endParaRPr lang="ru-RU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 smtClean="0"/>
                  <a:t>где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</a:t>
                </a:r>
                <a:r>
                  <a:rPr lang="ru-RU" dirty="0" smtClean="0"/>
                  <a:t>).</a:t>
                </a:r>
                <a:endParaRPr lang="ru-RU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50026" y="3895104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2327564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3071813"/>
            <a:ext cx="6874" cy="823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2702719"/>
            <a:ext cx="11358" cy="1216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337259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9556750" y="1295400"/>
            <a:ext cx="26633" cy="2599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86450" y="3906980"/>
            <a:ext cx="3701" cy="546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467350" y="3727450"/>
            <a:ext cx="1226" cy="179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4177132" y="3895104"/>
            <a:ext cx="1168" cy="1743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62400" y="3895104"/>
            <a:ext cx="2462" cy="240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50026" y="3895104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2327564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3071813"/>
            <a:ext cx="6874" cy="823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2702719"/>
            <a:ext cx="11358" cy="1216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337259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9556750" y="1295400"/>
            <a:ext cx="26633" cy="2599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86450" y="3906980"/>
            <a:ext cx="3701" cy="546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467350" y="3727450"/>
            <a:ext cx="1226" cy="179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4177132" y="3895104"/>
            <a:ext cx="1168" cy="1743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62400" y="3895104"/>
            <a:ext cx="2462" cy="240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610099" y="1092530"/>
            <a:ext cx="6377049" cy="5260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933206" y="593766"/>
            <a:ext cx="6198919" cy="509443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393870" y="1484416"/>
            <a:ext cx="6543304" cy="53735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Эффективно работает при наличии явного отступа между классами.</a:t>
            </a:r>
          </a:p>
          <a:p>
            <a:r>
              <a:rPr lang="ru-RU" dirty="0" smtClean="0"/>
              <a:t>Эффективен в пространствах большой размерности.</a:t>
            </a:r>
          </a:p>
          <a:p>
            <a:r>
              <a:rPr lang="ru-RU" dirty="0" smtClean="0"/>
              <a:t>Эффективен в случае, когда размерность пространства больше количество экземпляров в наборе данных.</a:t>
            </a:r>
          </a:p>
          <a:p>
            <a:r>
              <a:rPr lang="ru-RU" dirty="0" smtClean="0"/>
              <a:t>Использует только часть обучающих данных (собственно – опорные векторы) для определения целевой функции, это эффективно с  точки зрения используемой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8902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обучения велико для больших наборов данных.</a:t>
            </a:r>
          </a:p>
          <a:p>
            <a:r>
              <a:rPr lang="ru-RU" dirty="0" smtClean="0"/>
              <a:t>Плохо работает при большом количестве шумов, когда элементы разных классов перемешиваются.</a:t>
            </a:r>
            <a:endParaRPr lang="ru-RU" dirty="0"/>
          </a:p>
          <a:p>
            <a:r>
              <a:rPr lang="ru-RU" dirty="0" smtClean="0"/>
              <a:t>Низкая интерпретируемость.</a:t>
            </a:r>
          </a:p>
          <a:p>
            <a:r>
              <a:rPr lang="ru-RU" dirty="0" smtClean="0"/>
              <a:t>Склонность к переобучению.</a:t>
            </a:r>
          </a:p>
          <a:p>
            <a:r>
              <a:rPr lang="ru-RU" dirty="0" smtClean="0"/>
              <a:t>Сложность в подборе </a:t>
            </a:r>
            <a:r>
              <a:rPr lang="ru-RU" smtClean="0"/>
              <a:t>гиперпараметров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386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smtClean="0"/>
              <a:t>опорных векторов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67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33674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580740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https://habr.com/ru/post/105220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www.machinelearning.ru/wiki/index.php?title=</a:t>
            </a:r>
            <a:r>
              <a:rPr lang="ru-RU" dirty="0" err="1" smtClean="0">
                <a:hlinkClick r:id="rId2"/>
              </a:rPr>
              <a:t>Метод_опорных_векторов</a:t>
            </a:r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https://nuancesprog.ru/p/9573/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scikit-learn.org/stable/modules/svm.html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Какую из этих задач машинного обучения не решает метод опорных векторов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Бинарная классификация</a:t>
            </a:r>
          </a:p>
          <a:p>
            <a:r>
              <a:rPr lang="ru-RU" dirty="0"/>
              <a:t>Многоклассовая классификация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 smtClean="0"/>
              <a:t>Регрессия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размерность элемента данных равна </a:t>
            </a:r>
            <a:r>
              <a:rPr lang="en-US" i="1" dirty="0"/>
              <a:t>N</a:t>
            </a:r>
            <a:r>
              <a:rPr lang="ru-RU" dirty="0"/>
              <a:t>, то чему равна размерность разделяющей поверхности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i="1" dirty="0"/>
              <a:t>N</a:t>
            </a:r>
            <a:endParaRPr lang="ru-RU" dirty="0"/>
          </a:p>
          <a:p>
            <a:r>
              <a:rPr lang="ru-RU" i="1" dirty="0"/>
              <a:t>N</a:t>
            </a:r>
            <a:r>
              <a:rPr lang="ru-RU" dirty="0"/>
              <a:t>-1</a:t>
            </a:r>
          </a:p>
          <a:p>
            <a:r>
              <a:rPr lang="ru-RU" i="1" dirty="0"/>
              <a:t>N</a:t>
            </a:r>
            <a:r>
              <a:rPr lang="ru-RU" dirty="0"/>
              <a:t>/2</a:t>
            </a:r>
          </a:p>
          <a:p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чему сводится задача бинарной классификации методом опорных векторов в случае линейной разделимости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Минимизация зазора.</a:t>
            </a:r>
          </a:p>
          <a:p>
            <a:r>
              <a:rPr lang="ru-RU" dirty="0"/>
              <a:t>Максимизация зазора.</a:t>
            </a:r>
          </a:p>
          <a:p>
            <a:r>
              <a:rPr lang="ru-RU" dirty="0"/>
              <a:t>Минимизация количества опорных векторов.</a:t>
            </a:r>
          </a:p>
          <a:p>
            <a:r>
              <a:rPr lang="ru-RU" dirty="0"/>
              <a:t>Максимизация количества опорных векторов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1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Основная идея: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Построить гиперплоскость</a:t>
                </a:r>
                <a:r>
                  <a:rPr lang="en-US" dirty="0" smtClean="0"/>
                  <a:t> (</a:t>
                </a:r>
                <a:r>
                  <a:rPr lang="ru-RU" dirty="0" smtClean="0"/>
                  <a:t>фигуру размерность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-1)</a:t>
                </a:r>
                <a:r>
                  <a:rPr lang="ru-RU" dirty="0" smtClean="0"/>
                  <a:t>, которая наиболее эффективно разделяет классы – разделяющую гиперплоскость: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решается проблема линейной неразделимости в методе опорных векторов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Увеличение размерности пространства элементов данных.</a:t>
            </a:r>
          </a:p>
          <a:p>
            <a:r>
              <a:rPr lang="ru-RU" dirty="0"/>
              <a:t>Уменьшение размерности пространства элементов данных.</a:t>
            </a:r>
          </a:p>
          <a:p>
            <a:r>
              <a:rPr lang="ru-RU" dirty="0"/>
              <a:t>Уменьшение количества элементов данных.</a:t>
            </a:r>
          </a:p>
          <a:p>
            <a:r>
              <a:rPr lang="ru-RU" dirty="0"/>
              <a:t>Данная проблема неразрешима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2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такое ядро при решении линейно неразделимой задачи бинарной классификации методом опорных векторов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Сумма отображений элементов.</a:t>
            </a:r>
          </a:p>
          <a:p>
            <a:r>
              <a:rPr lang="ru-RU" dirty="0"/>
              <a:t>Сумма элементов.</a:t>
            </a:r>
          </a:p>
          <a:p>
            <a:r>
              <a:rPr lang="ru-RU" dirty="0"/>
              <a:t>Скалярное произведение отображений элементов.</a:t>
            </a:r>
          </a:p>
          <a:p>
            <a:r>
              <a:rPr lang="ru-RU" dirty="0"/>
              <a:t>Скалярное произведение элементов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9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/>
              <a:t>В чем заключается парный подход при решении задачи многоклассовой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Решение задачи бинарной классификации для двух самых больших классов.</a:t>
            </a:r>
          </a:p>
          <a:p>
            <a:r>
              <a:rPr lang="ru-RU" dirty="0"/>
              <a:t>Решение задачи бинарной классификации для каждого класса и случайно выбранной пары классов.</a:t>
            </a:r>
          </a:p>
          <a:p>
            <a:r>
              <a:rPr lang="ru-RU" dirty="0"/>
              <a:t>Решение задачи бинарной классификации для всех возможных пар классов.</a:t>
            </a:r>
          </a:p>
          <a:p>
            <a:r>
              <a:rPr lang="ru-RU" dirty="0"/>
              <a:t>Решение задачи бинарной классификации для двух случайно выбранных групп классов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При решении задачи регрессии методом опорных векторов чему соответствует зазор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Допустимому отклонению значения от найденного решения.</a:t>
            </a:r>
          </a:p>
          <a:p>
            <a:r>
              <a:rPr lang="ru-RU" dirty="0"/>
              <a:t>Значению среднеквадратичной ошибки.</a:t>
            </a:r>
          </a:p>
          <a:p>
            <a:r>
              <a:rPr lang="ru-RU" dirty="0"/>
              <a:t>Значению средней абсолютной ошибки.</a:t>
            </a:r>
          </a:p>
          <a:p>
            <a:r>
              <a:rPr lang="ru-RU" dirty="0"/>
              <a:t>Количеству элементов, для которых отклонение равно нулю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633849" y="1876301"/>
            <a:ext cx="1656608" cy="4643252"/>
          </a:xfrm>
          <a:prstGeom prst="line">
            <a:avLst/>
          </a:prstGeom>
          <a:ln w="381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3428012" y="2069275"/>
            <a:ext cx="3396737" cy="4619501"/>
          </a:xfrm>
          <a:prstGeom prst="line">
            <a:avLst/>
          </a:prstGeom>
          <a:ln w="381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969128" y="1886872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5011088" y="2231965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Опорный вектор:</a:t>
            </a:r>
          </a:p>
          <a:p>
            <a:pPr marL="0" indent="0">
              <a:buNone/>
            </a:pPr>
            <a:r>
              <a:rPr lang="ru-RU" dirty="0" smtClean="0"/>
              <a:t>элемент класса, который находится ближе всего к разделяющей гиперплоскости.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Зазор (отступ):</a:t>
            </a:r>
          </a:p>
          <a:p>
            <a:pPr marL="0" indent="0">
              <a:buNone/>
            </a:pPr>
            <a:r>
              <a:rPr lang="ru-RU" dirty="0" smtClean="0"/>
              <a:t>Сумма расстояний между опорными векторами и разделяющей </a:t>
            </a:r>
            <a:r>
              <a:rPr lang="ru-RU" dirty="0" smtClean="0"/>
              <a:t>гиперплоскостью.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</TotalTime>
  <Words>898</Words>
  <Application>Microsoft Office PowerPoint</Application>
  <PresentationFormat>Широкоэкранный</PresentationFormat>
  <Paragraphs>232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Тема Office</vt:lpstr>
      <vt:lpstr>Лекция №7</vt:lpstr>
      <vt:lpstr>Содержание</vt:lpstr>
      <vt:lpstr>Метод опорных векторов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регрессия</vt:lpstr>
      <vt:lpstr>Метод опорных векторов, регрессия</vt:lpstr>
      <vt:lpstr>Метод опорных векторов, регрессия</vt:lpstr>
      <vt:lpstr>Метод опорных векторов, регрессия</vt:lpstr>
      <vt:lpstr>Метод опорных векторов, регрессия</vt:lpstr>
      <vt:lpstr>Метод опорных векторов, достоинства</vt:lpstr>
      <vt:lpstr>Метод опорных векторов, недостатки</vt:lpstr>
      <vt:lpstr>Метод опорных векторов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1002</cp:revision>
  <dcterms:created xsi:type="dcterms:W3CDTF">2020-08-10T09:44:31Z</dcterms:created>
  <dcterms:modified xsi:type="dcterms:W3CDTF">2021-10-14T06:26:23Z</dcterms:modified>
</cp:coreProperties>
</file>