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53" r:id="rId4"/>
    <p:sldId id="351" r:id="rId5"/>
    <p:sldId id="357" r:id="rId6"/>
    <p:sldId id="377" r:id="rId7"/>
    <p:sldId id="348" r:id="rId8"/>
    <p:sldId id="365" r:id="rId9"/>
    <p:sldId id="376" r:id="rId10"/>
    <p:sldId id="378" r:id="rId11"/>
    <p:sldId id="375" r:id="rId12"/>
    <p:sldId id="349" r:id="rId13"/>
    <p:sldId id="364" r:id="rId14"/>
    <p:sldId id="366" r:id="rId15"/>
    <p:sldId id="367" r:id="rId16"/>
    <p:sldId id="355" r:id="rId17"/>
    <p:sldId id="359" r:id="rId18"/>
    <p:sldId id="371" r:id="rId19"/>
    <p:sldId id="379" r:id="rId20"/>
    <p:sldId id="381" r:id="rId21"/>
    <p:sldId id="380" r:id="rId22"/>
    <p:sldId id="382" r:id="rId23"/>
    <p:sldId id="383" r:id="rId24"/>
    <p:sldId id="369" r:id="rId25"/>
    <p:sldId id="354" r:id="rId26"/>
    <p:sldId id="370" r:id="rId27"/>
    <p:sldId id="372" r:id="rId28"/>
    <p:sldId id="384" r:id="rId29"/>
    <p:sldId id="373" r:id="rId30"/>
    <p:sldId id="374" r:id="rId31"/>
    <p:sldId id="259" r:id="rId32"/>
    <p:sldId id="260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>
        <p:scale>
          <a:sx n="75" d="100"/>
          <a:sy n="75" d="100"/>
        </p:scale>
        <p:origin x="30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altLang="ru-RU" sz="4000" dirty="0">
                <a:latin typeface="Calibri" panose="020F0502020204030204" pitchFamily="34" charset="0"/>
              </a:rPr>
              <a:t>Эволюционные </a:t>
            </a:r>
            <a:r>
              <a:rPr lang="ru-RU" altLang="ru-RU" sz="4000" dirty="0" smtClean="0">
                <a:latin typeface="Calibri" panose="020F0502020204030204" pitchFamily="34" charset="0"/>
              </a:rPr>
              <a:t>методы</a:t>
            </a:r>
            <a:endParaRPr lang="en-US" altLang="ru-RU" sz="4000" dirty="0" smtClean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Критерий остановки: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Достигнута необходимая точность.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Сделано заранее выбранное количество итераций.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Прошло заранее выбранное время.</a:t>
            </a:r>
          </a:p>
          <a:p>
            <a:pPr>
              <a:spcAft>
                <a:spcPct val="0"/>
              </a:spcAft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dirty="0"/>
              <a:t>Способ машинного </a:t>
            </a:r>
            <a:r>
              <a:rPr lang="ru-RU" dirty="0" smtClean="0"/>
              <a:t>обучения </a:t>
            </a:r>
            <a:r>
              <a:rPr lang="ru-RU" altLang="ru-RU" dirty="0">
                <a:latin typeface="Calibri" panose="020F0502020204030204" pitchFamily="34" charset="0"/>
              </a:rPr>
              <a:t>– </a:t>
            </a:r>
            <a:r>
              <a:rPr lang="ru-RU" altLang="ru-RU" dirty="0" smtClean="0">
                <a:latin typeface="Calibri" panose="020F0502020204030204" pitchFamily="34" charset="0"/>
              </a:rPr>
              <a:t>обучение без учителя.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Тип задачи машинного обучения – оптимизация функции.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Есть множество </a:t>
            </a:r>
            <a:r>
              <a:rPr lang="en-US" altLang="ru-RU" i="1" dirty="0" smtClean="0">
                <a:latin typeface="Calibri" panose="020F0502020204030204" pitchFamily="34" charset="0"/>
              </a:rPr>
              <a:t>X</a:t>
            </a:r>
            <a:r>
              <a:rPr lang="ru-RU" altLang="ru-RU" dirty="0" smtClean="0">
                <a:latin typeface="Calibri" panose="020F0502020204030204" pitchFamily="34" charset="0"/>
              </a:rPr>
              <a:t>, на котором задана функция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Задача: найти глобальный экстремум функции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>
                <a:latin typeface="Calibri" panose="020F0502020204030204" pitchFamily="34" charset="0"/>
              </a:rPr>
              <a:t>.</a:t>
            </a:r>
            <a:endParaRPr lang="ru-RU" altLang="ru-RU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{0, 1}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риспособленности: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Соответствует действительной ценности объектов.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Имеет «неплоский» вид.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Быстро вычисляется.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 начальной популяции из 4 объектов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N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= 8</a:t>
                </a:r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:</a:t>
                </a: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0,0,0,0,1,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0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>
                    <a:latin typeface="Calibri" panose="020F0502020204030204" pitchFamily="34" charset="0"/>
                  </a:rPr>
                  <a:t>5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(0,1,0,1,0,1,0,1),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4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(0,0,0,0,0,0,0,0),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8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1,1,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,0,0,0,1,1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3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>
                    <a:latin typeface="Calibri" panose="020F0502020204030204" pitchFamily="34" charset="0"/>
                  </a:rPr>
                  <a:t>= (1,1,1,1,1,1,1,1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)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8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Отбор: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(0,0,0,0,1,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,1,1),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  <a:endParaRPr lang="ru-RU" altLang="ru-RU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(0,1,0,1,0,1,0,1),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4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(0,0,0,0,0,0,0,0),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8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(1,1,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,0,0,0,1,1),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3</a:t>
            </a:r>
            <a:endParaRPr lang="ru-RU" altLang="ru-RU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Скрещивание: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Возможные </a:t>
            </a:r>
            <a:r>
              <a:rPr lang="ru-RU" altLang="ru-RU" dirty="0">
                <a:latin typeface="Calibri" panose="020F0502020204030204" pitchFamily="34" charset="0"/>
              </a:rPr>
              <a:t>пары: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2</a:t>
            </a:r>
            <a:r>
              <a:rPr lang="en-US" altLang="ru-RU" dirty="0" smtClean="0">
                <a:latin typeface="Calibri" panose="020F0502020204030204" pitchFamily="34" charset="0"/>
              </a:rPr>
              <a:t>},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2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>
                <a:latin typeface="Calibri" panose="020F0502020204030204" pitchFamily="34" charset="0"/>
              </a:rPr>
              <a:t>}, {</a:t>
            </a:r>
            <a:r>
              <a:rPr lang="ru-RU" altLang="ru-RU" i="1" dirty="0">
                <a:latin typeface="Calibri" panose="020F0502020204030204" pitchFamily="34" charset="0"/>
              </a:rPr>
              <a:t>X</a:t>
            </a:r>
            <a:r>
              <a:rPr lang="en-US" altLang="ru-RU" baseline="-33000" dirty="0">
                <a:latin typeface="Calibri" panose="020F0502020204030204" pitchFamily="34" charset="0"/>
              </a:rPr>
              <a:t>2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},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При выборе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пары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2</a:t>
            </a:r>
            <a:r>
              <a:rPr lang="en-US" altLang="ru-RU" dirty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0,1,0,1,1,0,0,1)</a:t>
            </a:r>
            <a:endParaRPr lang="ru-RU" altLang="ru-RU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11303"/>
              </p:ext>
            </p:extLst>
          </p:nvPr>
        </p:nvGraphicFramePr>
        <p:xfrm>
          <a:off x="939800" y="4021666"/>
          <a:ext cx="407670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Мутации: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Берем </a:t>
            </a:r>
            <a:r>
              <a:rPr lang="ru-RU" altLang="ru-RU" dirty="0">
                <a:latin typeface="Calibri" panose="020F0502020204030204" pitchFamily="34" charset="0"/>
              </a:rPr>
              <a:t>получившийся объект: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(0,1,0,1,1,0,0,1)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Случайным </a:t>
            </a:r>
            <a:r>
              <a:rPr lang="ru-RU" altLang="ru-RU" dirty="0">
                <a:latin typeface="Calibri" panose="020F0502020204030204" pitchFamily="34" charset="0"/>
              </a:rPr>
              <a:t>образом выбираем небольшое количество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Изменяем </a:t>
            </a:r>
            <a:r>
              <a:rPr lang="ru-RU" altLang="ru-RU" dirty="0">
                <a:latin typeface="Calibri" panose="020F0502020204030204" pitchFamily="34" charset="0"/>
              </a:rPr>
              <a:t>значения выбранных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i="1" dirty="0" smtClean="0">
                <a:latin typeface="Calibri" panose="020F0502020204030204" pitchFamily="34" charset="0"/>
              </a:rPr>
              <a:t>f</a:t>
            </a:r>
            <a:r>
              <a:rPr lang="ru-RU" altLang="ru-RU" dirty="0" smtClean="0">
                <a:latin typeface="Calibri" panose="020F0502020204030204" pitchFamily="34" charset="0"/>
              </a:rPr>
              <a:t>(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5</a:t>
            </a:r>
            <a:r>
              <a:rPr lang="ru-RU" altLang="ru-RU" dirty="0">
                <a:latin typeface="Calibri" panose="020F0502020204030204" pitchFamily="34" charset="0"/>
              </a:rPr>
              <a:t>) = </a:t>
            </a:r>
            <a:r>
              <a:rPr lang="en-US" altLang="ru-RU" dirty="0">
                <a:latin typeface="Calibri" panose="020F0502020204030204" pitchFamily="34" charset="0"/>
              </a:rPr>
              <a:t>3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Преимущества: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Хорошо распараллеливается.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Быстро сходится.</a:t>
            </a: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Недостатки: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Часто сходится к локальному экстремуму.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Много настроечных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06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приспособленности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Параметры алгоритма: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Размер популяции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скрещивания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Дифференциальный вес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каждого объекта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вычисляется проверочный вектор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A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B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ru-RU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взаимно различные объекты.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то в популяции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1-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просто сохраняется в популяции.</a:t>
                </a:r>
                <a:endParaRPr lang="ru-RU" altLang="ru-RU" i="1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5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Эволюционное моделирование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Генетический алгоритм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Нейроэволюция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>
                <a:latin typeface="Calibri" panose="020F0502020204030204" pitchFamily="34" charset="0"/>
              </a:rPr>
              <a:t>Дифференциальная эволюция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Генетическое </a:t>
            </a:r>
            <a:r>
              <a:rPr lang="ru-RU" dirty="0" smtClean="0"/>
              <a:t>программирование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Самомодифицирующийся </a:t>
            </a:r>
            <a:r>
              <a:rPr lang="ru-RU" dirty="0" smtClean="0"/>
              <a:t>код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Роевой интеллект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Пример: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=2+2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altLang="ru-RU" dirty="0" smtClean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9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 равно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en-US" altLang="ru-RU" dirty="0">
                    <a:latin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Итого, старая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Новая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Генетический алгоритм или дифференциальная эволюция </a:t>
            </a:r>
            <a:r>
              <a:rPr lang="ru-RU" dirty="0"/>
              <a:t>могут быть применены к подбору параметров нейронной сети.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Это может быть удобно в ситуации, когда входные данные не размечены (как в обучении с учителем), но мы можем тем или иным образом вычислить приспособленность. В таком случае это один из видов обучения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19379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параметров: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используются веса связей между нейронами.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структуры: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используется информация о количестве слоев и нейронов, об активационных функциях и т.д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о весах или настройках сети.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Непрямое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(косвенное) </a:t>
            </a:r>
            <a:r>
              <a:rPr lang="ru-RU" altLang="ru-RU" dirty="0">
                <a:latin typeface="Calibri" panose="020F0502020204030204" pitchFamily="34" charset="0"/>
              </a:rPr>
              <a:t>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алгоритма формирования сети.</a:t>
            </a:r>
          </a:p>
        </p:txBody>
      </p:sp>
    </p:spTree>
    <p:extLst>
      <p:ext uri="{BB962C8B-B14F-4D97-AF65-F5344CB8AC3E}">
        <p14:creationId xmlns:p14="http://schemas.microsoft.com/office/powerpoint/2010/main" val="11011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dirty="0"/>
              <a:t>Генетический алгоритм или дифференциальная эволюция могут быть применены </a:t>
            </a:r>
            <a:r>
              <a:rPr lang="ru-RU" dirty="0" smtClean="0"/>
              <a:t>не только к </a:t>
            </a:r>
            <a:r>
              <a:rPr lang="ru-RU" altLang="ru-RU" dirty="0" smtClean="0">
                <a:latin typeface="Calibri" panose="020F0502020204030204" pitchFamily="34" charset="0"/>
              </a:rPr>
              <a:t>нейронным сетям, но и к другим сущностям с внутренней структурой, например </a:t>
            </a:r>
            <a:r>
              <a:rPr lang="ru-RU" altLang="ru-RU" dirty="0" smtClean="0">
                <a:latin typeface="Calibri" panose="020F0502020204030204" pitchFamily="34" charset="0"/>
                <a:sym typeface="Symbol" panose="05050102010706020507" pitchFamily="18" charset="2"/>
              </a:rPr>
              <a:t> к программному коду.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</a:t>
            </a:r>
            <a:r>
              <a:rPr lang="ru-RU" altLang="ru-RU" dirty="0" smtClean="0">
                <a:latin typeface="Calibri" panose="020F0502020204030204" pitchFamily="34" charset="0"/>
              </a:rPr>
              <a:t>об оптимизируемом программном коде.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Непрямое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(косвенное)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</a:t>
            </a:r>
            <a:r>
              <a:rPr lang="ru-RU" altLang="ru-RU" dirty="0" smtClean="0">
                <a:latin typeface="Calibri" panose="020F0502020204030204" pitchFamily="34" charset="0"/>
              </a:rPr>
              <a:t>алгоритма, который генерирует программный код.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Самомодифицирующийся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Рассматривается популяция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Цель </a:t>
            </a:r>
            <a:r>
              <a:rPr lang="ru-RU" altLang="ru-RU" dirty="0" smtClean="0">
                <a:latin typeface="Calibri" panose="020F0502020204030204" pitchFamily="34" charset="0"/>
              </a:rPr>
              <a:t>популяции: </a:t>
            </a:r>
            <a:r>
              <a:rPr lang="ru-RU" altLang="ru-RU" dirty="0">
                <a:latin typeface="Calibri" panose="020F0502020204030204" pitchFamily="34" charset="0"/>
              </a:rPr>
              <a:t>оптимизация особой величины – приспособленности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По некоторым правилам происходит обновление популяции: часть объектов исключается, новые добавляются.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Новые объекты строятся путем изменения 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старых объектов с максимальной приспособленностью.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2498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basegroup.ru</a:t>
            </a:r>
            <a:r>
              <a:rPr lang="en-US" dirty="0"/>
              <a:t>/community/articles/</a:t>
            </a:r>
            <a:r>
              <a:rPr lang="en-US" dirty="0" err="1"/>
              <a:t>ga</a:t>
            </a:r>
            <a:r>
              <a:rPr lang="en-US" dirty="0"/>
              <a:t>-math</a:t>
            </a:r>
          </a:p>
          <a:p>
            <a:r>
              <a:rPr lang="en-US" dirty="0"/>
              <a:t>https://</a:t>
            </a:r>
            <a:r>
              <a:rPr lang="en-US" dirty="0" err="1"/>
              <a:t>habr.com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/post/345950</a:t>
            </a:r>
            <a:r>
              <a:rPr lang="en-US" dirty="0" smtClean="0"/>
              <a:t>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399558" y="1470354"/>
            <a:ext cx="8976849" cy="4616454"/>
            <a:chOff x="999" y="1390"/>
            <a:chExt cx="4622" cy="290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3010" y="1390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Начальная</a:t>
              </a:r>
            </a:p>
            <a:p>
              <a:pPr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популяция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715" y="2445"/>
              <a:ext cx="1404" cy="1061"/>
            </a:xfrm>
            <a:prstGeom prst="diamond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Критерий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остановки</a:t>
              </a:r>
              <a:endParaRPr lang="ru-RU" altLang="ru-RU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999" y="3556"/>
              <a:ext cx="1109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Формирование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новой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популяции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807" y="2604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Результат</a:t>
              </a:r>
            </a:p>
          </p:txBody>
        </p:sp>
        <p:cxnSp>
          <p:nvCxnSpPr>
            <p:cNvPr id="11" name="AutoShape 8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3261" y="2289"/>
              <a:ext cx="313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9"/>
            <p:cNvCxnSpPr>
              <a:cxnSpLocks noChangeShapeType="1"/>
              <a:stCxn id="7" idx="1"/>
              <a:endCxn id="9" idx="0"/>
            </p:cNvCxnSpPr>
            <p:nvPr/>
          </p:nvCxnSpPr>
          <p:spPr bwMode="auto">
            <a:xfrm rot="10800000" flipV="1">
              <a:off x="1554" y="2976"/>
              <a:ext cx="1161" cy="580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 flipV="1">
              <a:off x="4119" y="2975"/>
              <a:ext cx="688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9" idx="3"/>
              <a:endCxn id="7" idx="2"/>
            </p:cNvCxnSpPr>
            <p:nvPr/>
          </p:nvCxnSpPr>
          <p:spPr bwMode="auto">
            <a:xfrm flipV="1">
              <a:off x="2108" y="3506"/>
              <a:ext cx="1309" cy="421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809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объект в популяции задается набором параметров, от которых зависит приспособленность, т.е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п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риспособленность </a:t>
                </a:r>
                <a:r>
                  <a:rPr lang="ru-RU" altLang="ru-RU" dirty="0">
                    <a:latin typeface="Calibri" panose="020F0502020204030204" pitchFamily="34" charset="0"/>
                  </a:rPr>
                  <a:t>=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функция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(</a:t>
                </a:r>
                <a:r>
                  <a:rPr lang="ru-RU" altLang="ru-RU" dirty="0">
                    <a:latin typeface="Calibri" panose="020F0502020204030204" pitchFamily="34" charset="0"/>
                  </a:rPr>
                  <a:t>набор параметров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)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altLang="ru-RU" sz="4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Формирование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новой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популяции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мутации,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скрещивание (рекомбинация),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отбор (селекция).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</a:t>
            </a:r>
            <a:r>
              <a:rPr lang="ru-RU" sz="3600" dirty="0" smtClean="0"/>
              <a:t>моделирование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Мутации: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i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некоторой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вероятностью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i="1" dirty="0" err="1" smtClean="0">
                    <a:latin typeface="Calibri" panose="020F0502020204030204" pitchFamily="34" charset="0"/>
                  </a:rPr>
                  <a:t>p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M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изменяется на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некоторую </a:t>
                </a:r>
                <a:r>
                  <a:rPr lang="ru-RU" altLang="ru-RU" dirty="0">
                    <a:latin typeface="Calibri" panose="020F0502020204030204" pitchFamily="34" charset="0"/>
                  </a:rPr>
                  <a:t>величину: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i="1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+1) =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где, например,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baseline="33000" dirty="0" err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 &lt;&lt; 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Скрещивание (рекомбинация):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равной вероятностью берется от одного из родителей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с вероятностью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0,5,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вероятностью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0,5.</a:t>
                </a:r>
                <a:endParaRPr lang="ru-RU" altLang="ru-RU" i="1" baseline="-33000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параметры </a:t>
                </a:r>
                <a:r>
                  <a:rPr lang="ru-RU" altLang="ru-RU" dirty="0">
                    <a:latin typeface="Calibri" panose="020F0502020204030204" pitchFamily="34" charset="0"/>
                  </a:rPr>
                  <a:t>родительских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объектов:</a:t>
                </a: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b="-6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8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Отбор (селекция):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Из текущей популяции отбирается некоторое количество объектов.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отбора в новую популяцию объекта </a:t>
                </a:r>
                <a:r>
                  <a:rPr lang="en-US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должна иметь прямую зависимость от приспособленности: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1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6755</TotalTime>
  <Words>816</Words>
  <Application>Microsoft Office PowerPoint</Application>
  <PresentationFormat>Широкоэкранный</PresentationFormat>
  <Paragraphs>242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Microsoft YaHei</vt:lpstr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№15</vt:lpstr>
      <vt:lpstr>Содержание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Нейроэволюция</vt:lpstr>
      <vt:lpstr>Нейроэволюция</vt:lpstr>
      <vt:lpstr>Нейроэволюция</vt:lpstr>
      <vt:lpstr>Генетическое программирование</vt:lpstr>
      <vt:lpstr>Генетическое программирование</vt:lpstr>
      <vt:lpstr>Самомодифицирующийся код</vt:lpstr>
      <vt:lpstr>Роевой интеллект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1302</cp:revision>
  <dcterms:created xsi:type="dcterms:W3CDTF">2020-08-10T09:44:31Z</dcterms:created>
  <dcterms:modified xsi:type="dcterms:W3CDTF">2022-04-04T19:25:09Z</dcterms:modified>
</cp:coreProperties>
</file>