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313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87" r:id="rId13"/>
    <p:sldId id="288" r:id="rId14"/>
    <p:sldId id="261" r:id="rId15"/>
    <p:sldId id="279" r:id="rId16"/>
    <p:sldId id="289" r:id="rId17"/>
    <p:sldId id="290" r:id="rId18"/>
    <p:sldId id="278" r:id="rId19"/>
    <p:sldId id="258" r:id="rId20"/>
    <p:sldId id="262" r:id="rId21"/>
    <p:sldId id="292" r:id="rId22"/>
    <p:sldId id="295" r:id="rId23"/>
    <p:sldId id="291" r:id="rId24"/>
    <p:sldId id="293" r:id="rId25"/>
    <p:sldId id="296" r:id="rId26"/>
    <p:sldId id="297" r:id="rId27"/>
    <p:sldId id="286" r:id="rId28"/>
    <p:sldId id="294" r:id="rId29"/>
    <p:sldId id="298" r:id="rId30"/>
    <p:sldId id="299" r:id="rId31"/>
    <p:sldId id="300" r:id="rId32"/>
    <p:sldId id="301" r:id="rId33"/>
    <p:sldId id="302" r:id="rId34"/>
    <p:sldId id="303" r:id="rId35"/>
    <p:sldId id="259" r:id="rId36"/>
    <p:sldId id="260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silhouette_analysis.html" TargetMode="External"/><Relationship Id="rId4" Type="http://schemas.openxmlformats.org/officeDocument/2006/relationships/hyperlink" Target="https://vas3k.ru/blog/machine_learnin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учителем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Обнаружить зависимости</a:t>
            </a:r>
            <a:r>
              <a:rPr lang="en-US" dirty="0" smtClean="0"/>
              <a:t> </a:t>
            </a:r>
            <a:r>
              <a:rPr lang="ru-RU" dirty="0" smtClean="0"/>
              <a:t>между элементами множества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),</a:t>
            </a:r>
            <a:r>
              <a:rPr lang="ru-RU" dirty="0" smtClean="0"/>
              <a:t> 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Матрица расстояний: </a:t>
            </a:r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err="1" smtClean="0"/>
              <a:t>r</a:t>
            </a:r>
            <a:r>
              <a:rPr lang="en-US" i="1" baseline="-25000" dirty="0" err="1"/>
              <a:t>ij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/>
              <a:t>x</a:t>
            </a:r>
            <a:r>
              <a:rPr lang="en-US" i="1" baseline="-25000" dirty="0" err="1"/>
              <a:t>j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</a:t>
            </a:r>
            <a:r>
              <a:rPr lang="ru-RU" sz="4000" dirty="0" smtClean="0"/>
              <a:t>без учителя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без учителя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ym typeface="Symbol" panose="05050102010706020507" pitchFamily="18" charset="2"/>
                </a:rPr>
                <a:t>Тип </a:t>
              </a:r>
              <a:r>
                <a:rPr lang="en-US" i="1" dirty="0" smtClean="0">
                  <a:sym typeface="Symbol" panose="05050102010706020507" pitchFamily="18" charset="2"/>
                </a:rPr>
                <a:t>G</a:t>
              </a:r>
              <a:r>
                <a:rPr lang="en-US" dirty="0" smtClean="0">
                  <a:sym typeface="Symbol" panose="05050102010706020507" pitchFamily="18" charset="2"/>
                </a:rPr>
                <a:t>()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0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/>
              <a:t>подкреплением.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Множество состояний среды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Множество действий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Функция подкрепления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стратегию выбора действия в данной ситуации </a:t>
            </a:r>
            <a:r>
              <a:rPr lang="ru-RU" i="1" dirty="0" smtClean="0">
                <a:sym typeface="Symbol" panose="05050102010706020507" pitchFamily="18" charset="2"/>
              </a:rPr>
              <a:t>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  <a:r>
              <a:rPr lang="ru-RU" dirty="0" smtClean="0"/>
              <a:t> так, чтобы суммарное подкрепление агента росло</a:t>
            </a:r>
            <a:r>
              <a:rPr lang="ru-RU" dirty="0">
                <a:sym typeface="Symbol" panose="05050102010706020507" pitchFamily="18" charset="2"/>
              </a:rPr>
              <a:t>:</a:t>
            </a:r>
            <a:endParaRPr lang="ru-RU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5" y="5533757"/>
            <a:ext cx="2819404" cy="9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подкреплением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подкреплением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S, </a:t>
              </a:r>
              <a:r>
                <a:rPr lang="en-US" i="1" dirty="0" err="1" smtClean="0">
                  <a:sym typeface="Symbol" panose="05050102010706020507" pitchFamily="18" charset="2"/>
                </a:rPr>
                <a:t>a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A</a:t>
              </a:r>
              <a:endParaRPr lang="ru-RU" i="1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/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>
                  <a:sym typeface="Symbol" panose="05050102010706020507" pitchFamily="18" charset="2"/>
                </a:rPr>
                <a:t></a:t>
              </a:r>
              <a:r>
                <a:rPr lang="ru-RU" dirty="0">
                  <a:sym typeface="Symbol" panose="05050102010706020507" pitchFamily="18" charset="2"/>
                </a:rPr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ru-RU" dirty="0">
                  <a:sym typeface="Symbol" panose="05050102010706020507" pitchFamily="18" charset="2"/>
                </a:rPr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Обучение с учителем: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без учителя:</a:t>
            </a:r>
          </a:p>
          <a:p>
            <a:pPr marL="514350" indent="-514350">
              <a:buAutoNum type="arabicPeriod"/>
            </a:pPr>
            <a:r>
              <a:rPr lang="ru-RU" dirty="0"/>
              <a:t>Кластеризация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 smtClean="0"/>
              <a:t> - </a:t>
            </a:r>
            <a:r>
              <a:rPr lang="ru-RU" dirty="0"/>
              <a:t>ч</a:t>
            </a:r>
            <a:r>
              <a:rPr lang="ru-RU" dirty="0" smtClean="0"/>
              <a:t>исло или вектор, состоящий из чисел.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Предполагаем, что существует зависимость, задаваемая </a:t>
            </a:r>
            <a:r>
              <a:rPr lang="en-US" i="1" dirty="0" smtClean="0"/>
              <a:t>F</a:t>
            </a:r>
            <a:r>
              <a:rPr lang="en-US" dirty="0" smtClean="0"/>
              <a:t>()</a:t>
            </a:r>
            <a:r>
              <a:rPr lang="ru-RU" dirty="0" smtClean="0"/>
              <a:t>, и пытаемся найти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результат работы модели.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Средняя абсолютная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результат работы модели.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/>
              <a:t> </a:t>
            </a:r>
            <a:r>
              <a:rPr lang="ru-RU" dirty="0" smtClean="0"/>
              <a:t>– метка класса.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Пытаемся найти распределение</a:t>
            </a:r>
            <a:r>
              <a:rPr lang="en-US" i="1" dirty="0"/>
              <a:t> x</a:t>
            </a:r>
            <a:r>
              <a:rPr lang="en-US" i="1" baseline="-25000" dirty="0"/>
              <a:t>i</a:t>
            </a:r>
            <a:r>
              <a:rPr lang="ru-RU" dirty="0" smtClean="0"/>
              <a:t> по классам.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Разделяют бинарную и </a:t>
            </a:r>
            <a:r>
              <a:rPr lang="ru-RU" dirty="0" err="1" smtClean="0"/>
              <a:t>многоклассовую</a:t>
            </a:r>
            <a:r>
              <a:rPr lang="ru-RU" dirty="0" smtClean="0"/>
              <a:t> классификацию.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Матрица </a:t>
            </a:r>
            <a:r>
              <a:rPr lang="ru-RU" dirty="0" smtClean="0"/>
              <a:t>запутанности </a:t>
            </a:r>
            <a:r>
              <a:rPr lang="ru-RU" dirty="0" smtClean="0"/>
              <a:t>(ошибок)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4469"/>
              </p:ext>
            </p:extLst>
          </p:nvPr>
        </p:nvGraphicFramePr>
        <p:xfrm>
          <a:off x="939470" y="2512840"/>
          <a:ext cx="6506358" cy="237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86"/>
                <a:gridCol w="2168786"/>
                <a:gridCol w="2168786"/>
              </a:tblGrid>
              <a:tr h="7932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 (</a:t>
                      </a:r>
                      <a:r>
                        <a:rPr lang="ru-RU" baseline="0" dirty="0" smtClean="0"/>
                        <a:t>выборка)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(выборка)</a:t>
                      </a:r>
                      <a:endParaRPr lang="ru-RU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 (модель)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(модель)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accuracy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precision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037"/>
              </p:ext>
            </p:extLst>
          </p:nvPr>
        </p:nvGraphicFramePr>
        <p:xfrm>
          <a:off x="986971" y="1859697"/>
          <a:ext cx="5675086" cy="332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2"/>
                <a:gridCol w="1056904"/>
              </a:tblGrid>
              <a:tr h="24617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80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Стрелка влево 5"/>
          <p:cNvSpPr/>
          <p:nvPr/>
        </p:nvSpPr>
        <p:spPr>
          <a:xfrm>
            <a:off x="7065819" y="2291938"/>
            <a:ext cx="2909454" cy="1448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precision</a:t>
            </a:r>
            <a:endParaRPr lang="ru-RU" i="1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1555667" y="5522026"/>
            <a:ext cx="342009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recall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Пытаемся найти такие подмножества-кластеры для заданной функции похожести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ru-RU" dirty="0" smtClean="0">
                <a:sym typeface="Symbol" panose="05050102010706020507" pitchFamily="18" charset="2"/>
              </a:rPr>
              <a:t>, что элементы в одном кластере более похожи друг на друга, чем элементы из разных кластеров.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Внешние метрики – есть истинные метки.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Внутренние метрики – нет истинных меток: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Коэффициент силуэта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Используем блок обучения с учителем для определения метрики производительности блока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436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scikit-learn.org/stable/auto_examples/cluster/plot_kmeans_silhouette_analysis.html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перечисленного не является способом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Обучение без учителя.</a:t>
            </a:r>
          </a:p>
          <a:p>
            <a:pPr lvl="0"/>
            <a:r>
              <a:rPr lang="ru-RU" dirty="0"/>
              <a:t>Обучение с учителем.</a:t>
            </a:r>
          </a:p>
          <a:p>
            <a:pPr lvl="0"/>
            <a:r>
              <a:rPr lang="ru-RU" dirty="0"/>
              <a:t>Обучение без подкрепления.</a:t>
            </a:r>
          </a:p>
          <a:p>
            <a:pPr lvl="0"/>
            <a:r>
              <a:rPr lang="ru-RU" dirty="0"/>
              <a:t>Обучение с подкреплением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Какая ключевая особенность данных, используемых в обучении с учителем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Описание объекта содержит значения характеристик объекта.</a:t>
            </a:r>
          </a:p>
          <a:p>
            <a:pPr lvl="0"/>
            <a:r>
              <a:rPr lang="ru-RU" dirty="0"/>
              <a:t>Для каждого описания объекта известен ожидаемый ответ модели.</a:t>
            </a:r>
          </a:p>
          <a:p>
            <a:pPr lvl="0"/>
            <a:r>
              <a:rPr lang="ru-RU" dirty="0"/>
              <a:t>Различные описания объектов не могут иметь одинаковый ожидаемый ответ.</a:t>
            </a:r>
          </a:p>
          <a:p>
            <a:pPr lvl="0"/>
            <a:r>
              <a:rPr lang="ru-RU" dirty="0"/>
              <a:t>Количество различных ожидаемых ответов должно быть значительно меньше количества описаний объектов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состоит задача, решаемая обучением без учителя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Обнаружить неизвестные зависимости между данными.</a:t>
            </a:r>
          </a:p>
          <a:p>
            <a:pPr lvl="0"/>
            <a:r>
              <a:rPr lang="ru-RU" dirty="0"/>
              <a:t>Оценить качество данных.</a:t>
            </a:r>
          </a:p>
          <a:p>
            <a:pPr lvl="0"/>
            <a:r>
              <a:rPr lang="ru-RU" dirty="0"/>
              <a:t>Предсказать значение некоторой величины для каждого элемента данных.</a:t>
            </a:r>
          </a:p>
          <a:p>
            <a:pPr lvl="0"/>
            <a:r>
              <a:rPr lang="ru-RU" dirty="0"/>
              <a:t>Уменьшить размерность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помощью чего обучается агент при использовании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Заранее известные ожидаемые ответы.</a:t>
            </a:r>
          </a:p>
          <a:p>
            <a:pPr lvl="0"/>
            <a:r>
              <a:rPr lang="ru-RU" dirty="0"/>
              <a:t>Информация о реакции внешней среды на действия агента.</a:t>
            </a:r>
          </a:p>
          <a:p>
            <a:pPr lvl="0"/>
            <a:r>
              <a:rPr lang="ru-RU" dirty="0"/>
              <a:t>Информация о предыдущих действиях агента.</a:t>
            </a:r>
          </a:p>
          <a:p>
            <a:pPr lvl="0"/>
            <a:r>
              <a:rPr lang="ru-RU" dirty="0"/>
              <a:t>Экспертная оценка действий агента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349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задачей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Регрессия.</a:t>
            </a:r>
          </a:p>
          <a:p>
            <a:pPr lvl="0"/>
            <a:r>
              <a:rPr lang="ru-RU" dirty="0"/>
              <a:t>Кластеризация.</a:t>
            </a:r>
          </a:p>
          <a:p>
            <a:pPr lvl="0"/>
            <a:r>
              <a:rPr lang="ru-RU" dirty="0"/>
              <a:t>Прогрессия.</a:t>
            </a:r>
          </a:p>
          <a:p>
            <a:pPr lvl="0"/>
            <a:r>
              <a:rPr lang="ru-RU" dirty="0"/>
              <a:t>Классификация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82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представляет собой задача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Разбивка множества объектов на группы исходя из их похожести.</a:t>
            </a:r>
          </a:p>
          <a:p>
            <a:pPr lvl="0"/>
            <a:r>
              <a:rPr lang="ru-RU" dirty="0"/>
              <a:t>Определение принадлежности объекта к одной из заранее известных групп объектов.</a:t>
            </a:r>
          </a:p>
          <a:p>
            <a:pPr lvl="0"/>
            <a:r>
              <a:rPr lang="ru-RU" dirty="0"/>
              <a:t>Вычисление уникального идентификатора на основании описания объекта. </a:t>
            </a:r>
          </a:p>
          <a:p>
            <a:pPr lvl="0"/>
            <a:r>
              <a:rPr lang="ru-RU" dirty="0"/>
              <a:t>Вычисление числа или числового вектора на основании описания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неверно при решении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Все классы должны быть известны заранее.</a:t>
            </a:r>
          </a:p>
          <a:p>
            <a:pPr lvl="0"/>
            <a:r>
              <a:rPr lang="ru-RU" dirty="0"/>
              <a:t>Количество классов может быть бесконечно.</a:t>
            </a:r>
          </a:p>
          <a:p>
            <a:pPr lvl="0"/>
            <a:r>
              <a:rPr lang="ru-RU" dirty="0"/>
              <a:t>Классификация – это задача обучения с учителем.</a:t>
            </a:r>
          </a:p>
          <a:p>
            <a:pPr lvl="0"/>
            <a:r>
              <a:rPr lang="ru-RU" dirty="0"/>
              <a:t>Каждый объект должен относиться хотя бы к одному классу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4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применяется в качестве метрики производительности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Precision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Reward.</a:t>
            </a:r>
            <a:endParaRPr lang="ru-RU" dirty="0"/>
          </a:p>
          <a:p>
            <a:pPr lvl="0"/>
            <a:r>
              <a:rPr lang="en-US" dirty="0"/>
              <a:t>Accuracy.</a:t>
            </a:r>
            <a:endParaRPr lang="ru-RU" dirty="0"/>
          </a:p>
          <a:p>
            <a:pPr lvl="0"/>
            <a:r>
              <a:rPr lang="en-US" dirty="0"/>
              <a:t>Recall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перечисленного верно при решении задачи кластеризации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Элементы данных должны иметь заранее известные метки.</a:t>
            </a:r>
          </a:p>
          <a:p>
            <a:pPr lvl="0"/>
            <a:r>
              <a:rPr lang="ru-RU" dirty="0"/>
              <a:t>Все метрики основаны на экспертной информации.</a:t>
            </a:r>
          </a:p>
          <a:p>
            <a:pPr lvl="0"/>
            <a:r>
              <a:rPr lang="ru-RU" dirty="0"/>
              <a:t>Количество кластеров определяется в процессе решения задачи.</a:t>
            </a:r>
          </a:p>
          <a:p>
            <a:pPr lvl="0"/>
            <a:r>
              <a:rPr lang="ru-RU" dirty="0"/>
              <a:t>Необходимо задать функцию похожести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1247</Words>
  <Application>Microsoft Office PowerPoint</Application>
  <PresentationFormat>Широкоэкранный</PresentationFormat>
  <Paragraphs>272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Обучение с учителем</vt:lpstr>
      <vt:lpstr>Обучение без учителя. Определение</vt:lpstr>
      <vt:lpstr>Обучение без учителя. Варианты данных</vt:lpstr>
      <vt:lpstr>Обучение без учителя</vt:lpstr>
      <vt:lpstr>Обучение с подкреплением. Описание</vt:lpstr>
      <vt:lpstr>Обучение с подкреплением. Описание</vt:lpstr>
      <vt:lpstr>Обучение с подкреплением. Определение</vt:lpstr>
      <vt:lpstr>Обучение с подкреплением</vt:lpstr>
      <vt:lpstr>Типы задач машинного обучения</vt:lpstr>
      <vt:lpstr>Способы машинного обучения</vt:lpstr>
      <vt:lpstr>Регрессия</vt:lpstr>
      <vt:lpstr>Регрессия. Метрики производительности.</vt:lpstr>
      <vt:lpstr>Регрессия. Метрики производительности.</vt:lpstr>
      <vt:lpstr>Классификация</vt:lpstr>
      <vt:lpstr>Классификация. Метрики производительности.</vt:lpstr>
      <vt:lpstr>Классификация. Метрики производительности.</vt:lpstr>
      <vt:lpstr>Классификация. Метрики производительности.</vt:lpstr>
      <vt:lpstr>Кластеризация</vt:lpstr>
      <vt:lpstr>Кластеризация. Метрики производительности.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316</cp:revision>
  <dcterms:created xsi:type="dcterms:W3CDTF">2020-08-10T09:44:31Z</dcterms:created>
  <dcterms:modified xsi:type="dcterms:W3CDTF">2021-04-15T14:08:46Z</dcterms:modified>
</cp:coreProperties>
</file>