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83" r:id="rId4"/>
    <p:sldId id="281" r:id="rId5"/>
    <p:sldId id="313" r:id="rId6"/>
    <p:sldId id="314" r:id="rId7"/>
    <p:sldId id="315" r:id="rId8"/>
    <p:sldId id="316" r:id="rId9"/>
    <p:sldId id="317" r:id="rId10"/>
    <p:sldId id="350" r:id="rId11"/>
    <p:sldId id="351" r:id="rId12"/>
    <p:sldId id="352" r:id="rId13"/>
    <p:sldId id="353" r:id="rId14"/>
    <p:sldId id="354" r:id="rId15"/>
    <p:sldId id="356" r:id="rId16"/>
    <p:sldId id="318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3" r:id="rId26"/>
    <p:sldId id="331" r:id="rId27"/>
    <p:sldId id="332" r:id="rId28"/>
    <p:sldId id="334" r:id="rId29"/>
    <p:sldId id="337" r:id="rId30"/>
    <p:sldId id="336" r:id="rId31"/>
    <p:sldId id="338" r:id="rId32"/>
    <p:sldId id="335" r:id="rId33"/>
    <p:sldId id="339" r:id="rId34"/>
    <p:sldId id="340" r:id="rId35"/>
    <p:sldId id="341" r:id="rId36"/>
    <p:sldId id="342" r:id="rId37"/>
    <p:sldId id="343" r:id="rId38"/>
    <p:sldId id="348" r:id="rId39"/>
    <p:sldId id="349" r:id="rId40"/>
    <p:sldId id="345" r:id="rId41"/>
    <p:sldId id="344" r:id="rId42"/>
    <p:sldId id="346" r:id="rId43"/>
    <p:sldId id="347" r:id="rId44"/>
    <p:sldId id="355" r:id="rId45"/>
    <p:sldId id="322" r:id="rId46"/>
    <p:sldId id="259" r:id="rId47"/>
    <p:sldId id="260" r:id="rId48"/>
    <p:sldId id="304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" TargetMode="External"/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ru-ru/azure/machine-learning/team-data-science-process/prepare-data" TargetMode="External"/><Relationship Id="rId5" Type="http://schemas.openxmlformats.org/officeDocument/2006/relationships/hyperlink" Target="https://habr.com/ru/post/511132/" TargetMode="External"/><Relationship Id="rId4" Type="http://schemas.openxmlformats.org/officeDocument/2006/relationships/hyperlink" Target="https://vas3k.ru/blog/machine_learning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/>
              <a:t>Подготовка данных для машинного обучения.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Качество данных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ru-RU" dirty="0" smtClean="0">
                <a:sym typeface="Symbol" panose="05050102010706020507" pitchFamily="18" charset="2"/>
              </a:rPr>
              <a:t> качество модели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Структурированные</a:t>
            </a:r>
          </a:p>
          <a:p>
            <a:r>
              <a:rPr lang="ru-RU" dirty="0" smtClean="0">
                <a:sym typeface="Symbol" panose="05050102010706020507" pitchFamily="18" charset="2"/>
              </a:rPr>
              <a:t>Неструктурированные</a:t>
            </a:r>
          </a:p>
          <a:p>
            <a:endParaRPr lang="ru-RU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Статистические</a:t>
            </a:r>
          </a:p>
          <a:p>
            <a:r>
              <a:rPr lang="ru-RU" dirty="0" smtClean="0">
                <a:sym typeface="Symbol" panose="05050102010706020507" pitchFamily="18" charset="2"/>
              </a:rPr>
              <a:t>Потоковые</a:t>
            </a:r>
          </a:p>
        </p:txBody>
      </p:sp>
    </p:spTree>
    <p:extLst>
      <p:ext uri="{BB962C8B-B14F-4D97-AF65-F5344CB8AC3E}">
        <p14:creationId xmlns:p14="http://schemas.microsoft.com/office/powerpoint/2010/main" val="282859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Данных должно быть достаточно для построения статистических закономерностей и извлечения внутренних зависимостей.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 этом не нужно увеличивать объем данных с помощью часто повторяющихся данных или шума.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Частая и важная проблема – несбалансированные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237741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Несбалансированные данные</a:t>
            </a: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Пример 1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Мы хотим различать два класса, но размеченные данные относятся на 80% к одному из классов и только на 20% к другому.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Пример 2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Мы хотим аппроксимировать функцию на отрезке</a:t>
            </a:r>
            <a:r>
              <a:rPr lang="en-US" dirty="0" smtClean="0">
                <a:sym typeface="Symbol" panose="05050102010706020507" pitchFamily="18" charset="2"/>
              </a:rPr>
              <a:t>[-1,1]</a:t>
            </a:r>
            <a:r>
              <a:rPr lang="ru-RU" dirty="0" smtClean="0">
                <a:sym typeface="Symbol" panose="05050102010706020507" pitchFamily="18" charset="2"/>
              </a:rPr>
              <a:t>, но 80% имеющихся данных относятся к отрезку </a:t>
            </a:r>
            <a:r>
              <a:rPr lang="en-US" dirty="0" smtClean="0">
                <a:sym typeface="Symbol" panose="05050102010706020507" pitchFamily="18" charset="2"/>
              </a:rPr>
              <a:t>[0,1]</a:t>
            </a:r>
            <a:r>
              <a:rPr lang="ru-RU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0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Несбалансированные данные – что делать?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Собрать больше данных.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Использовать специальную метрику производительности.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Перебалансировать набор данных (сэмплинг).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Попробовать различные алгоритмы.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Переформулировать задачу.</a:t>
            </a:r>
          </a:p>
          <a:p>
            <a:pPr marL="514350" indent="-514350">
              <a:buAutoNum type="arabicPeriod"/>
            </a:pPr>
            <a:endParaRPr lang="ru-RU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141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Перебалансировка, сэмплинг</a:t>
            </a:r>
            <a:r>
              <a:rPr lang="en-US" dirty="0" smtClean="0">
                <a:sym typeface="Symbol" panose="05050102010706020507" pitchFamily="18" charset="2"/>
              </a:rPr>
              <a:t> (sampling)</a:t>
            </a:r>
            <a:r>
              <a:rPr lang="ru-RU" dirty="0" smtClean="0"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Oversampling</a:t>
            </a:r>
            <a:r>
              <a:rPr lang="ru-RU" dirty="0" smtClean="0">
                <a:sym typeface="Symbol" panose="05050102010706020507" pitchFamily="18" charset="2"/>
              </a:rPr>
              <a:t> – копирование элементов (если данных мало).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Undersampling</a:t>
            </a:r>
            <a:r>
              <a:rPr lang="ru-RU" dirty="0" smtClean="0">
                <a:sym typeface="Symbol" panose="05050102010706020507" pitchFamily="18" charset="2"/>
              </a:rPr>
              <a:t> – исключение элементов (если данных много).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Синтетический </a:t>
            </a:r>
            <a:r>
              <a:rPr lang="en-US" dirty="0" smtClean="0">
                <a:sym typeface="Symbol" panose="05050102010706020507" pitchFamily="18" charset="2"/>
              </a:rPr>
              <a:t>oversampling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– создание новых элементов: объединение существующих, добавление шума и т.п.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179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Структурирование и оцифровка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Структурирование:</a:t>
            </a:r>
          </a:p>
          <a:p>
            <a:pPr marL="0" indent="0">
              <a:buNone/>
            </a:pPr>
            <a:r>
              <a:rPr lang="ru-RU" dirty="0" smtClean="0"/>
              <a:t>Преобразование информации в вид, позволяющий выделять и анализировать отдельные элементы.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Оцифровка:</a:t>
            </a:r>
          </a:p>
          <a:p>
            <a:pPr marL="0" indent="0">
              <a:buNone/>
            </a:pPr>
            <a:r>
              <a:rPr lang="ru-RU" dirty="0" smtClean="0"/>
              <a:t>Преобразование информации в формат, приспособленный для хранения и обработки с помощью компьютера.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98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и исправление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Очистка данных </a:t>
            </a:r>
            <a:r>
              <a:rPr lang="ru-RU" dirty="0"/>
              <a:t>–</a:t>
            </a:r>
            <a:r>
              <a:rPr lang="ru-RU" dirty="0" smtClean="0"/>
              <a:t> заполнение отсутствующих значений параметров, поиск и удаление некорректных значений параметров.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Уменьшение размерности – упрощение структуры элементов, поиск и удаление несущественных параметров.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Нормализация данных – приведение значений всех параметров к единому диапазону для исключения шума в данных и улучшения точности работы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56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Очистка данных борется со следующими типами проблем:</a:t>
            </a:r>
          </a:p>
          <a:p>
            <a:r>
              <a:rPr lang="ru-RU" dirty="0" smtClean="0"/>
              <a:t>Неполнота данных</a:t>
            </a:r>
          </a:p>
          <a:p>
            <a:r>
              <a:rPr lang="ru-RU" dirty="0" smtClean="0"/>
              <a:t>Шум</a:t>
            </a:r>
          </a:p>
          <a:p>
            <a:r>
              <a:rPr lang="ru-RU" dirty="0" smtClean="0"/>
              <a:t>Несоответствие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66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598418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2000-12-03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Мосвка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15/15/2000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01/04/2020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73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045812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2000-12-03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Мосвка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2018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01/04/2020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837714" y="5058888"/>
            <a:ext cx="1757548" cy="380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5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Сбор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Структурирование и оцифровка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Очистка и исправление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 smtClean="0"/>
              <a:t>Очистка данных</a:t>
            </a:r>
          </a:p>
          <a:p>
            <a:pPr lvl="1"/>
            <a:r>
              <a:rPr lang="ru-RU" dirty="0" smtClean="0"/>
              <a:t>Уменьшение размерности</a:t>
            </a:r>
          </a:p>
          <a:p>
            <a:pPr lvl="1"/>
            <a:r>
              <a:rPr lang="ru-RU" dirty="0" smtClean="0"/>
              <a:t>Нормализация</a:t>
            </a:r>
            <a:endParaRPr lang="ru-RU" dirty="0"/>
          </a:p>
          <a:p>
            <a:r>
              <a:rPr lang="ru-RU" dirty="0"/>
              <a:t>Обогащение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Формирование обучающей, валидационной и тестовой </a:t>
            </a:r>
            <a:r>
              <a:rPr lang="ru-RU" dirty="0" smtClean="0"/>
              <a:t>выборок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Замноженные идентификаторы.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Некорректный формат значений.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Недопустимые или несуществующие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Нелогичные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Несоответствующие друг другу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Значения другого параметра.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Отсутствующие значения.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Опечатки.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56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ru-RU" dirty="0" smtClean="0"/>
              <a:t>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301509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91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Уменьшение размерности борется со следующими типами проблем:</a:t>
            </a:r>
          </a:p>
          <a:p>
            <a:r>
              <a:rPr lang="ru-RU" dirty="0" smtClean="0"/>
              <a:t>Необходимость хранить большие объемы информации.</a:t>
            </a:r>
          </a:p>
          <a:p>
            <a:r>
              <a:rPr lang="ru-RU" dirty="0" smtClean="0"/>
              <a:t>Долгое время построения и обучения моделей.</a:t>
            </a:r>
          </a:p>
          <a:p>
            <a:r>
              <a:rPr lang="ru-RU" dirty="0" smtClean="0"/>
              <a:t>Использование коррелирующих (связанных) параметров.</a:t>
            </a:r>
          </a:p>
          <a:p>
            <a:r>
              <a:rPr lang="ru-RU" dirty="0" smtClean="0"/>
              <a:t>Сложность в визуализации данных.</a:t>
            </a:r>
          </a:p>
          <a:p>
            <a:r>
              <a:rPr lang="ru-RU" dirty="0" smtClean="0"/>
              <a:t>Сложность интерпретации моделей.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774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4" name="Блок-схема: узел 3"/>
          <p:cNvSpPr/>
          <p:nvPr/>
        </p:nvSpPr>
        <p:spPr>
          <a:xfrm>
            <a:off x="498764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Блок-схема: узел 5"/>
          <p:cNvSpPr/>
          <p:nvPr/>
        </p:nvSpPr>
        <p:spPr>
          <a:xfrm>
            <a:off x="498764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Блок-схема: узел 6"/>
          <p:cNvSpPr/>
          <p:nvPr/>
        </p:nvSpPr>
        <p:spPr>
          <a:xfrm>
            <a:off x="489858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Блок-схема: узел 7"/>
          <p:cNvSpPr/>
          <p:nvPr/>
        </p:nvSpPr>
        <p:spPr>
          <a:xfrm>
            <a:off x="489858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1840675" y="20089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1840675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1831769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Блок-схема: узел 11"/>
          <p:cNvSpPr/>
          <p:nvPr/>
        </p:nvSpPr>
        <p:spPr>
          <a:xfrm>
            <a:off x="1831769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Блок-схема: узел 12"/>
          <p:cNvSpPr/>
          <p:nvPr/>
        </p:nvSpPr>
        <p:spPr>
          <a:xfrm>
            <a:off x="1831769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Блок-схема: узел 13"/>
          <p:cNvSpPr/>
          <p:nvPr/>
        </p:nvSpPr>
        <p:spPr>
          <a:xfrm>
            <a:off x="1831769" y="520534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Блок-схема: узел 14"/>
          <p:cNvSpPr/>
          <p:nvPr/>
        </p:nvSpPr>
        <p:spPr>
          <a:xfrm>
            <a:off x="3164774" y="35754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>
            <a:stCxn id="4" idx="6"/>
            <a:endCxn id="9" idx="2"/>
          </p:cNvCxnSpPr>
          <p:nvPr/>
        </p:nvCxnSpPr>
        <p:spPr>
          <a:xfrm flipV="1">
            <a:off x="955964" y="2237506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6"/>
            <a:endCxn id="10" idx="2"/>
          </p:cNvCxnSpPr>
          <p:nvPr/>
        </p:nvCxnSpPr>
        <p:spPr>
          <a:xfrm>
            <a:off x="955964" y="2876794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6"/>
            <a:endCxn id="11" idx="2"/>
          </p:cNvCxnSpPr>
          <p:nvPr/>
        </p:nvCxnSpPr>
        <p:spPr>
          <a:xfrm>
            <a:off x="955964" y="2876794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6"/>
            <a:endCxn id="12" idx="2"/>
          </p:cNvCxnSpPr>
          <p:nvPr/>
        </p:nvCxnSpPr>
        <p:spPr>
          <a:xfrm>
            <a:off x="955964" y="2876794"/>
            <a:ext cx="875805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4" idx="6"/>
            <a:endCxn id="13" idx="2"/>
          </p:cNvCxnSpPr>
          <p:nvPr/>
        </p:nvCxnSpPr>
        <p:spPr>
          <a:xfrm>
            <a:off x="955964" y="2876794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" idx="6"/>
            <a:endCxn id="14" idx="2"/>
          </p:cNvCxnSpPr>
          <p:nvPr/>
        </p:nvCxnSpPr>
        <p:spPr>
          <a:xfrm>
            <a:off x="955964" y="2876794"/>
            <a:ext cx="875805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6"/>
            <a:endCxn id="9" idx="2"/>
          </p:cNvCxnSpPr>
          <p:nvPr/>
        </p:nvCxnSpPr>
        <p:spPr>
          <a:xfrm flipV="1">
            <a:off x="955964" y="2237506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6" idx="6"/>
            <a:endCxn id="10" idx="2"/>
          </p:cNvCxnSpPr>
          <p:nvPr/>
        </p:nvCxnSpPr>
        <p:spPr>
          <a:xfrm flipV="1">
            <a:off x="955964" y="2876794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6" idx="6"/>
            <a:endCxn id="11" idx="2"/>
          </p:cNvCxnSpPr>
          <p:nvPr/>
        </p:nvCxnSpPr>
        <p:spPr>
          <a:xfrm>
            <a:off x="955964" y="3516082"/>
            <a:ext cx="87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6" idx="6"/>
            <a:endCxn id="12" idx="2"/>
          </p:cNvCxnSpPr>
          <p:nvPr/>
        </p:nvCxnSpPr>
        <p:spPr>
          <a:xfrm>
            <a:off x="955964" y="3516082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6" idx="6"/>
          </p:cNvCxnSpPr>
          <p:nvPr/>
        </p:nvCxnSpPr>
        <p:spPr>
          <a:xfrm>
            <a:off x="955964" y="3516082"/>
            <a:ext cx="866899" cy="122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6" idx="6"/>
            <a:endCxn id="14" idx="2"/>
          </p:cNvCxnSpPr>
          <p:nvPr/>
        </p:nvCxnSpPr>
        <p:spPr>
          <a:xfrm>
            <a:off x="955964" y="3516082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7" idx="6"/>
            <a:endCxn id="9" idx="2"/>
          </p:cNvCxnSpPr>
          <p:nvPr/>
        </p:nvCxnSpPr>
        <p:spPr>
          <a:xfrm flipV="1">
            <a:off x="947058" y="2237506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8" idx="6"/>
            <a:endCxn id="9" idx="2"/>
          </p:cNvCxnSpPr>
          <p:nvPr/>
        </p:nvCxnSpPr>
        <p:spPr>
          <a:xfrm flipV="1">
            <a:off x="947058" y="2237506"/>
            <a:ext cx="893617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7" idx="6"/>
            <a:endCxn id="10" idx="2"/>
          </p:cNvCxnSpPr>
          <p:nvPr/>
        </p:nvCxnSpPr>
        <p:spPr>
          <a:xfrm flipV="1">
            <a:off x="947058" y="2876794"/>
            <a:ext cx="893617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8" idx="6"/>
            <a:endCxn id="10" idx="2"/>
          </p:cNvCxnSpPr>
          <p:nvPr/>
        </p:nvCxnSpPr>
        <p:spPr>
          <a:xfrm flipV="1">
            <a:off x="947058" y="2876794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7" idx="6"/>
            <a:endCxn id="11" idx="2"/>
          </p:cNvCxnSpPr>
          <p:nvPr/>
        </p:nvCxnSpPr>
        <p:spPr>
          <a:xfrm flipV="1">
            <a:off x="947058" y="3516082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8" idx="6"/>
            <a:endCxn id="11" idx="2"/>
          </p:cNvCxnSpPr>
          <p:nvPr/>
        </p:nvCxnSpPr>
        <p:spPr>
          <a:xfrm flipV="1">
            <a:off x="947058" y="3516082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7" idx="6"/>
            <a:endCxn id="12" idx="2"/>
          </p:cNvCxnSpPr>
          <p:nvPr/>
        </p:nvCxnSpPr>
        <p:spPr>
          <a:xfrm>
            <a:off x="947058" y="4155370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7" idx="6"/>
          </p:cNvCxnSpPr>
          <p:nvPr/>
        </p:nvCxnSpPr>
        <p:spPr>
          <a:xfrm>
            <a:off x="947058" y="4155370"/>
            <a:ext cx="875805" cy="5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7" idx="6"/>
            <a:endCxn id="14" idx="2"/>
          </p:cNvCxnSpPr>
          <p:nvPr/>
        </p:nvCxnSpPr>
        <p:spPr>
          <a:xfrm>
            <a:off x="947058" y="4155370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8" idx="6"/>
            <a:endCxn id="12" idx="2"/>
          </p:cNvCxnSpPr>
          <p:nvPr/>
        </p:nvCxnSpPr>
        <p:spPr>
          <a:xfrm flipV="1">
            <a:off x="947058" y="4155370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8" idx="6"/>
            <a:endCxn id="13" idx="2"/>
          </p:cNvCxnSpPr>
          <p:nvPr/>
        </p:nvCxnSpPr>
        <p:spPr>
          <a:xfrm>
            <a:off x="947058" y="4794658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8" idx="6"/>
            <a:endCxn id="14" idx="2"/>
          </p:cNvCxnSpPr>
          <p:nvPr/>
        </p:nvCxnSpPr>
        <p:spPr>
          <a:xfrm>
            <a:off x="947058" y="4794658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9" idx="6"/>
            <a:endCxn id="15" idx="2"/>
          </p:cNvCxnSpPr>
          <p:nvPr/>
        </p:nvCxnSpPr>
        <p:spPr>
          <a:xfrm>
            <a:off x="2297875" y="2237506"/>
            <a:ext cx="866899" cy="15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10" idx="6"/>
            <a:endCxn id="15" idx="2"/>
          </p:cNvCxnSpPr>
          <p:nvPr/>
        </p:nvCxnSpPr>
        <p:spPr>
          <a:xfrm>
            <a:off x="2297875" y="2876794"/>
            <a:ext cx="866899" cy="9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1" idx="6"/>
            <a:endCxn id="15" idx="2"/>
          </p:cNvCxnSpPr>
          <p:nvPr/>
        </p:nvCxnSpPr>
        <p:spPr>
          <a:xfrm>
            <a:off x="2288969" y="3516082"/>
            <a:ext cx="875805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2" idx="6"/>
            <a:endCxn id="15" idx="2"/>
          </p:cNvCxnSpPr>
          <p:nvPr/>
        </p:nvCxnSpPr>
        <p:spPr>
          <a:xfrm flipV="1">
            <a:off x="2288969" y="3804057"/>
            <a:ext cx="875805" cy="3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3" idx="6"/>
            <a:endCxn id="15" idx="2"/>
          </p:cNvCxnSpPr>
          <p:nvPr/>
        </p:nvCxnSpPr>
        <p:spPr>
          <a:xfrm flipV="1">
            <a:off x="2288969" y="3804057"/>
            <a:ext cx="875805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4" idx="6"/>
            <a:endCxn id="15" idx="2"/>
          </p:cNvCxnSpPr>
          <p:nvPr/>
        </p:nvCxnSpPr>
        <p:spPr>
          <a:xfrm flipV="1">
            <a:off x="2288969" y="3804057"/>
            <a:ext cx="875805" cy="16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Блок-схема: узел 80"/>
          <p:cNvSpPr/>
          <p:nvPr/>
        </p:nvSpPr>
        <p:spPr>
          <a:xfrm>
            <a:off x="8459190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Блок-схема: узел 81"/>
          <p:cNvSpPr/>
          <p:nvPr/>
        </p:nvSpPr>
        <p:spPr>
          <a:xfrm>
            <a:off x="8459190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Блок-схема: узел 82"/>
          <p:cNvSpPr/>
          <p:nvPr/>
        </p:nvSpPr>
        <p:spPr>
          <a:xfrm>
            <a:off x="8450284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Блок-схема: узел 83"/>
          <p:cNvSpPr/>
          <p:nvPr/>
        </p:nvSpPr>
        <p:spPr>
          <a:xfrm>
            <a:off x="8450284" y="4566058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Блок-схема: узел 84"/>
          <p:cNvSpPr/>
          <p:nvPr/>
        </p:nvSpPr>
        <p:spPr>
          <a:xfrm>
            <a:off x="9801101" y="20089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Блок-схема: узел 85"/>
          <p:cNvSpPr/>
          <p:nvPr/>
        </p:nvSpPr>
        <p:spPr>
          <a:xfrm>
            <a:off x="9801101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Блок-схема: узел 86"/>
          <p:cNvSpPr/>
          <p:nvPr/>
        </p:nvSpPr>
        <p:spPr>
          <a:xfrm>
            <a:off x="9792195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Блок-схема: узел 87"/>
          <p:cNvSpPr/>
          <p:nvPr/>
        </p:nvSpPr>
        <p:spPr>
          <a:xfrm>
            <a:off x="9792195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Блок-схема: узел 88"/>
          <p:cNvSpPr/>
          <p:nvPr/>
        </p:nvSpPr>
        <p:spPr>
          <a:xfrm>
            <a:off x="9792195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Блок-схема: узел 89"/>
          <p:cNvSpPr/>
          <p:nvPr/>
        </p:nvSpPr>
        <p:spPr>
          <a:xfrm>
            <a:off x="9792195" y="5205346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Блок-схема: узел 90"/>
          <p:cNvSpPr/>
          <p:nvPr/>
        </p:nvSpPr>
        <p:spPr>
          <a:xfrm>
            <a:off x="11125200" y="35754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Прямая со стрелкой 91"/>
          <p:cNvCxnSpPr>
            <a:stCxn id="81" idx="6"/>
            <a:endCxn id="85" idx="2"/>
          </p:cNvCxnSpPr>
          <p:nvPr/>
        </p:nvCxnSpPr>
        <p:spPr>
          <a:xfrm flipV="1">
            <a:off x="8916390" y="2237506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1" idx="6"/>
            <a:endCxn id="86" idx="2"/>
          </p:cNvCxnSpPr>
          <p:nvPr/>
        </p:nvCxnSpPr>
        <p:spPr>
          <a:xfrm>
            <a:off x="8916390" y="2876794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1" idx="6"/>
            <a:endCxn id="87" idx="2"/>
          </p:cNvCxnSpPr>
          <p:nvPr/>
        </p:nvCxnSpPr>
        <p:spPr>
          <a:xfrm>
            <a:off x="8916390" y="2876794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81" idx="6"/>
            <a:endCxn id="88" idx="2"/>
          </p:cNvCxnSpPr>
          <p:nvPr/>
        </p:nvCxnSpPr>
        <p:spPr>
          <a:xfrm>
            <a:off x="8916390" y="2876794"/>
            <a:ext cx="875805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1" idx="6"/>
            <a:endCxn id="89" idx="2"/>
          </p:cNvCxnSpPr>
          <p:nvPr/>
        </p:nvCxnSpPr>
        <p:spPr>
          <a:xfrm>
            <a:off x="8916390" y="2876794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81" idx="6"/>
            <a:endCxn id="90" idx="2"/>
          </p:cNvCxnSpPr>
          <p:nvPr/>
        </p:nvCxnSpPr>
        <p:spPr>
          <a:xfrm>
            <a:off x="8916390" y="2876794"/>
            <a:ext cx="875805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82" idx="6"/>
            <a:endCxn id="85" idx="2"/>
          </p:cNvCxnSpPr>
          <p:nvPr/>
        </p:nvCxnSpPr>
        <p:spPr>
          <a:xfrm flipV="1">
            <a:off x="8916390" y="2237506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82" idx="6"/>
            <a:endCxn id="86" idx="2"/>
          </p:cNvCxnSpPr>
          <p:nvPr/>
        </p:nvCxnSpPr>
        <p:spPr>
          <a:xfrm flipV="1">
            <a:off x="8916390" y="2876794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82" idx="6"/>
            <a:endCxn id="87" idx="2"/>
          </p:cNvCxnSpPr>
          <p:nvPr/>
        </p:nvCxnSpPr>
        <p:spPr>
          <a:xfrm>
            <a:off x="8916390" y="3516082"/>
            <a:ext cx="87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82" idx="6"/>
            <a:endCxn id="88" idx="2"/>
          </p:cNvCxnSpPr>
          <p:nvPr/>
        </p:nvCxnSpPr>
        <p:spPr>
          <a:xfrm>
            <a:off x="8916390" y="3516082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82" idx="6"/>
          </p:cNvCxnSpPr>
          <p:nvPr/>
        </p:nvCxnSpPr>
        <p:spPr>
          <a:xfrm>
            <a:off x="8916390" y="3516082"/>
            <a:ext cx="866899" cy="122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82" idx="6"/>
            <a:endCxn id="90" idx="2"/>
          </p:cNvCxnSpPr>
          <p:nvPr/>
        </p:nvCxnSpPr>
        <p:spPr>
          <a:xfrm>
            <a:off x="8916390" y="3516082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83" idx="6"/>
            <a:endCxn id="85" idx="2"/>
          </p:cNvCxnSpPr>
          <p:nvPr/>
        </p:nvCxnSpPr>
        <p:spPr>
          <a:xfrm flipV="1">
            <a:off x="8907484" y="2237506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84" idx="6"/>
            <a:endCxn id="85" idx="2"/>
          </p:cNvCxnSpPr>
          <p:nvPr/>
        </p:nvCxnSpPr>
        <p:spPr>
          <a:xfrm flipV="1">
            <a:off x="8907484" y="2237506"/>
            <a:ext cx="893617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83" idx="6"/>
            <a:endCxn id="86" idx="2"/>
          </p:cNvCxnSpPr>
          <p:nvPr/>
        </p:nvCxnSpPr>
        <p:spPr>
          <a:xfrm flipV="1">
            <a:off x="8907484" y="2876794"/>
            <a:ext cx="893617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84" idx="6"/>
            <a:endCxn id="86" idx="2"/>
          </p:cNvCxnSpPr>
          <p:nvPr/>
        </p:nvCxnSpPr>
        <p:spPr>
          <a:xfrm flipV="1">
            <a:off x="8907484" y="2876794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83" idx="6"/>
            <a:endCxn id="87" idx="2"/>
          </p:cNvCxnSpPr>
          <p:nvPr/>
        </p:nvCxnSpPr>
        <p:spPr>
          <a:xfrm flipV="1">
            <a:off x="8907484" y="3516082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84" idx="6"/>
            <a:endCxn id="87" idx="2"/>
          </p:cNvCxnSpPr>
          <p:nvPr/>
        </p:nvCxnSpPr>
        <p:spPr>
          <a:xfrm flipV="1">
            <a:off x="8907484" y="3516082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3" idx="6"/>
            <a:endCxn id="88" idx="2"/>
          </p:cNvCxnSpPr>
          <p:nvPr/>
        </p:nvCxnSpPr>
        <p:spPr>
          <a:xfrm>
            <a:off x="8907484" y="4155370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83" idx="6"/>
          </p:cNvCxnSpPr>
          <p:nvPr/>
        </p:nvCxnSpPr>
        <p:spPr>
          <a:xfrm>
            <a:off x="8907484" y="4155370"/>
            <a:ext cx="875805" cy="5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83" idx="6"/>
            <a:endCxn id="90" idx="2"/>
          </p:cNvCxnSpPr>
          <p:nvPr/>
        </p:nvCxnSpPr>
        <p:spPr>
          <a:xfrm>
            <a:off x="8907484" y="4155370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84" idx="6"/>
            <a:endCxn id="88" idx="2"/>
          </p:cNvCxnSpPr>
          <p:nvPr/>
        </p:nvCxnSpPr>
        <p:spPr>
          <a:xfrm flipV="1">
            <a:off x="8907484" y="4155370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84" idx="6"/>
            <a:endCxn id="89" idx="2"/>
          </p:cNvCxnSpPr>
          <p:nvPr/>
        </p:nvCxnSpPr>
        <p:spPr>
          <a:xfrm>
            <a:off x="8907484" y="4794658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84" idx="6"/>
            <a:endCxn id="90" idx="2"/>
          </p:cNvCxnSpPr>
          <p:nvPr/>
        </p:nvCxnSpPr>
        <p:spPr>
          <a:xfrm>
            <a:off x="8907484" y="4794658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5" idx="6"/>
            <a:endCxn id="91" idx="2"/>
          </p:cNvCxnSpPr>
          <p:nvPr/>
        </p:nvCxnSpPr>
        <p:spPr>
          <a:xfrm>
            <a:off x="10258301" y="2237506"/>
            <a:ext cx="866899" cy="15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86" idx="6"/>
            <a:endCxn id="91" idx="2"/>
          </p:cNvCxnSpPr>
          <p:nvPr/>
        </p:nvCxnSpPr>
        <p:spPr>
          <a:xfrm>
            <a:off x="10258301" y="2876794"/>
            <a:ext cx="866899" cy="9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87" idx="6"/>
            <a:endCxn id="91" idx="2"/>
          </p:cNvCxnSpPr>
          <p:nvPr/>
        </p:nvCxnSpPr>
        <p:spPr>
          <a:xfrm>
            <a:off x="10249395" y="3516082"/>
            <a:ext cx="875805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88" idx="6"/>
            <a:endCxn id="91" idx="2"/>
          </p:cNvCxnSpPr>
          <p:nvPr/>
        </p:nvCxnSpPr>
        <p:spPr>
          <a:xfrm flipV="1">
            <a:off x="10249395" y="3804057"/>
            <a:ext cx="875805" cy="3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89" idx="6"/>
            <a:endCxn id="91" idx="2"/>
          </p:cNvCxnSpPr>
          <p:nvPr/>
        </p:nvCxnSpPr>
        <p:spPr>
          <a:xfrm flipV="1">
            <a:off x="10249395" y="3804057"/>
            <a:ext cx="875805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90" idx="6"/>
            <a:endCxn id="91" idx="2"/>
          </p:cNvCxnSpPr>
          <p:nvPr/>
        </p:nvCxnSpPr>
        <p:spPr>
          <a:xfrm flipV="1">
            <a:off x="10249395" y="3804057"/>
            <a:ext cx="875805" cy="16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Блок-схема: узел 133"/>
          <p:cNvSpPr/>
          <p:nvPr/>
        </p:nvSpPr>
        <p:spPr>
          <a:xfrm>
            <a:off x="4524497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Блок-схема: узел 134"/>
          <p:cNvSpPr/>
          <p:nvPr/>
        </p:nvSpPr>
        <p:spPr>
          <a:xfrm>
            <a:off x="4524497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6" name="Блок-схема: узел 135"/>
          <p:cNvSpPr/>
          <p:nvPr/>
        </p:nvSpPr>
        <p:spPr>
          <a:xfrm>
            <a:off x="4515591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Блок-схема: узел 136"/>
          <p:cNvSpPr/>
          <p:nvPr/>
        </p:nvSpPr>
        <p:spPr>
          <a:xfrm>
            <a:off x="4515591" y="4566058"/>
            <a:ext cx="457200" cy="4572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Блок-схема: узел 137"/>
          <p:cNvSpPr/>
          <p:nvPr/>
        </p:nvSpPr>
        <p:spPr>
          <a:xfrm>
            <a:off x="5866408" y="20089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9" name="Блок-схема: узел 138"/>
          <p:cNvSpPr/>
          <p:nvPr/>
        </p:nvSpPr>
        <p:spPr>
          <a:xfrm>
            <a:off x="5866408" y="26481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Блок-схема: узел 139"/>
          <p:cNvSpPr/>
          <p:nvPr/>
        </p:nvSpPr>
        <p:spPr>
          <a:xfrm>
            <a:off x="5857502" y="328748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Блок-схема: узел 140"/>
          <p:cNvSpPr/>
          <p:nvPr/>
        </p:nvSpPr>
        <p:spPr>
          <a:xfrm>
            <a:off x="5857502" y="39267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Блок-схема: узел 141"/>
          <p:cNvSpPr/>
          <p:nvPr/>
        </p:nvSpPr>
        <p:spPr>
          <a:xfrm>
            <a:off x="5857502" y="456605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3" name="Блок-схема: узел 142"/>
          <p:cNvSpPr/>
          <p:nvPr/>
        </p:nvSpPr>
        <p:spPr>
          <a:xfrm>
            <a:off x="5857502" y="520534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4" name="Блок-схема: узел 143"/>
          <p:cNvSpPr/>
          <p:nvPr/>
        </p:nvSpPr>
        <p:spPr>
          <a:xfrm>
            <a:off x="7190507" y="35754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5" name="Прямая со стрелкой 144"/>
          <p:cNvCxnSpPr>
            <a:stCxn id="134" idx="6"/>
            <a:endCxn id="138" idx="2"/>
          </p:cNvCxnSpPr>
          <p:nvPr/>
        </p:nvCxnSpPr>
        <p:spPr>
          <a:xfrm flipV="1">
            <a:off x="4981697" y="2237506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34" idx="6"/>
            <a:endCxn id="139" idx="2"/>
          </p:cNvCxnSpPr>
          <p:nvPr/>
        </p:nvCxnSpPr>
        <p:spPr>
          <a:xfrm>
            <a:off x="4981697" y="2876794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134" idx="6"/>
            <a:endCxn id="140" idx="2"/>
          </p:cNvCxnSpPr>
          <p:nvPr/>
        </p:nvCxnSpPr>
        <p:spPr>
          <a:xfrm>
            <a:off x="4981697" y="2876794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34" idx="6"/>
            <a:endCxn id="141" idx="2"/>
          </p:cNvCxnSpPr>
          <p:nvPr/>
        </p:nvCxnSpPr>
        <p:spPr>
          <a:xfrm>
            <a:off x="4981697" y="2876794"/>
            <a:ext cx="875805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34" idx="6"/>
            <a:endCxn id="142" idx="2"/>
          </p:cNvCxnSpPr>
          <p:nvPr/>
        </p:nvCxnSpPr>
        <p:spPr>
          <a:xfrm>
            <a:off x="4981697" y="2876794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4" idx="6"/>
            <a:endCxn id="143" idx="2"/>
          </p:cNvCxnSpPr>
          <p:nvPr/>
        </p:nvCxnSpPr>
        <p:spPr>
          <a:xfrm>
            <a:off x="4981697" y="2876794"/>
            <a:ext cx="875805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stCxn id="135" idx="6"/>
            <a:endCxn id="138" idx="2"/>
          </p:cNvCxnSpPr>
          <p:nvPr/>
        </p:nvCxnSpPr>
        <p:spPr>
          <a:xfrm flipV="1">
            <a:off x="4981697" y="2237506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6"/>
            <a:endCxn id="139" idx="2"/>
          </p:cNvCxnSpPr>
          <p:nvPr/>
        </p:nvCxnSpPr>
        <p:spPr>
          <a:xfrm flipV="1">
            <a:off x="4981697" y="2876794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135" idx="6"/>
            <a:endCxn id="140" idx="2"/>
          </p:cNvCxnSpPr>
          <p:nvPr/>
        </p:nvCxnSpPr>
        <p:spPr>
          <a:xfrm>
            <a:off x="4981697" y="3516082"/>
            <a:ext cx="87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35" idx="6"/>
            <a:endCxn id="141" idx="2"/>
          </p:cNvCxnSpPr>
          <p:nvPr/>
        </p:nvCxnSpPr>
        <p:spPr>
          <a:xfrm>
            <a:off x="4981697" y="3516082"/>
            <a:ext cx="875805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35" idx="6"/>
          </p:cNvCxnSpPr>
          <p:nvPr/>
        </p:nvCxnSpPr>
        <p:spPr>
          <a:xfrm>
            <a:off x="4981697" y="3516082"/>
            <a:ext cx="866899" cy="122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135" idx="6"/>
            <a:endCxn id="143" idx="2"/>
          </p:cNvCxnSpPr>
          <p:nvPr/>
        </p:nvCxnSpPr>
        <p:spPr>
          <a:xfrm>
            <a:off x="4981697" y="3516082"/>
            <a:ext cx="875805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stCxn id="136" idx="6"/>
            <a:endCxn id="138" idx="2"/>
          </p:cNvCxnSpPr>
          <p:nvPr/>
        </p:nvCxnSpPr>
        <p:spPr>
          <a:xfrm flipV="1">
            <a:off x="4972791" y="2237506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37" idx="6"/>
            <a:endCxn id="138" idx="2"/>
          </p:cNvCxnSpPr>
          <p:nvPr/>
        </p:nvCxnSpPr>
        <p:spPr>
          <a:xfrm flipV="1">
            <a:off x="4972791" y="2237506"/>
            <a:ext cx="893617" cy="255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136" idx="6"/>
            <a:endCxn id="139" idx="2"/>
          </p:cNvCxnSpPr>
          <p:nvPr/>
        </p:nvCxnSpPr>
        <p:spPr>
          <a:xfrm flipV="1">
            <a:off x="4972791" y="2876794"/>
            <a:ext cx="893617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37" idx="6"/>
            <a:endCxn id="139" idx="2"/>
          </p:cNvCxnSpPr>
          <p:nvPr/>
        </p:nvCxnSpPr>
        <p:spPr>
          <a:xfrm flipV="1">
            <a:off x="4972791" y="2876794"/>
            <a:ext cx="893617" cy="19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>
            <a:stCxn id="136" idx="6"/>
            <a:endCxn id="140" idx="2"/>
          </p:cNvCxnSpPr>
          <p:nvPr/>
        </p:nvCxnSpPr>
        <p:spPr>
          <a:xfrm flipV="1">
            <a:off x="4972791" y="3516082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137" idx="6"/>
            <a:endCxn id="140" idx="2"/>
          </p:cNvCxnSpPr>
          <p:nvPr/>
        </p:nvCxnSpPr>
        <p:spPr>
          <a:xfrm flipV="1">
            <a:off x="4972791" y="3516082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>
            <a:stCxn id="136" idx="6"/>
            <a:endCxn id="141" idx="2"/>
          </p:cNvCxnSpPr>
          <p:nvPr/>
        </p:nvCxnSpPr>
        <p:spPr>
          <a:xfrm>
            <a:off x="4972791" y="4155370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36" idx="6"/>
          </p:cNvCxnSpPr>
          <p:nvPr/>
        </p:nvCxnSpPr>
        <p:spPr>
          <a:xfrm>
            <a:off x="4972791" y="4155370"/>
            <a:ext cx="875805" cy="5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>
            <a:stCxn id="136" idx="6"/>
            <a:endCxn id="143" idx="2"/>
          </p:cNvCxnSpPr>
          <p:nvPr/>
        </p:nvCxnSpPr>
        <p:spPr>
          <a:xfrm>
            <a:off x="4972791" y="4155370"/>
            <a:ext cx="884711" cy="127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137" idx="6"/>
            <a:endCxn id="141" idx="2"/>
          </p:cNvCxnSpPr>
          <p:nvPr/>
        </p:nvCxnSpPr>
        <p:spPr>
          <a:xfrm flipV="1">
            <a:off x="4972791" y="4155370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37" idx="6"/>
            <a:endCxn id="142" idx="2"/>
          </p:cNvCxnSpPr>
          <p:nvPr/>
        </p:nvCxnSpPr>
        <p:spPr>
          <a:xfrm>
            <a:off x="4972791" y="4794658"/>
            <a:ext cx="88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37" idx="6"/>
            <a:endCxn id="143" idx="2"/>
          </p:cNvCxnSpPr>
          <p:nvPr/>
        </p:nvCxnSpPr>
        <p:spPr>
          <a:xfrm>
            <a:off x="4972791" y="4794658"/>
            <a:ext cx="884711" cy="6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38" idx="6"/>
            <a:endCxn id="144" idx="2"/>
          </p:cNvCxnSpPr>
          <p:nvPr/>
        </p:nvCxnSpPr>
        <p:spPr>
          <a:xfrm>
            <a:off x="6323608" y="2237506"/>
            <a:ext cx="866899" cy="15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39" idx="6"/>
            <a:endCxn id="144" idx="2"/>
          </p:cNvCxnSpPr>
          <p:nvPr/>
        </p:nvCxnSpPr>
        <p:spPr>
          <a:xfrm>
            <a:off x="6323608" y="2876794"/>
            <a:ext cx="866899" cy="9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140" idx="6"/>
            <a:endCxn id="144" idx="2"/>
          </p:cNvCxnSpPr>
          <p:nvPr/>
        </p:nvCxnSpPr>
        <p:spPr>
          <a:xfrm>
            <a:off x="6314702" y="3516082"/>
            <a:ext cx="875805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141" idx="6"/>
            <a:endCxn id="144" idx="2"/>
          </p:cNvCxnSpPr>
          <p:nvPr/>
        </p:nvCxnSpPr>
        <p:spPr>
          <a:xfrm flipV="1">
            <a:off x="6314702" y="3804057"/>
            <a:ext cx="875805" cy="3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>
            <a:stCxn id="142" idx="6"/>
            <a:endCxn id="144" idx="2"/>
          </p:cNvCxnSpPr>
          <p:nvPr/>
        </p:nvCxnSpPr>
        <p:spPr>
          <a:xfrm flipV="1">
            <a:off x="6314702" y="3804057"/>
            <a:ext cx="875805" cy="99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43" idx="6"/>
            <a:endCxn id="144" idx="2"/>
          </p:cNvCxnSpPr>
          <p:nvPr/>
        </p:nvCxnSpPr>
        <p:spPr>
          <a:xfrm flipV="1">
            <a:off x="6314702" y="3804057"/>
            <a:ext cx="875805" cy="162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790205" y="606630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30</a:t>
            </a:r>
            <a:endParaRPr lang="ru-RU" dirty="0"/>
          </a:p>
        </p:txBody>
      </p:sp>
      <p:sp>
        <p:nvSpPr>
          <p:cNvPr id="177" name="TextBox 176"/>
          <p:cNvSpPr txBox="1"/>
          <p:nvPr/>
        </p:nvSpPr>
        <p:spPr>
          <a:xfrm>
            <a:off x="5824844" y="606630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sp>
        <p:nvSpPr>
          <p:cNvPr id="178" name="TextBox 177"/>
          <p:cNvSpPr txBox="1"/>
          <p:nvPr/>
        </p:nvSpPr>
        <p:spPr>
          <a:xfrm>
            <a:off x="9750631" y="606630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37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838200" y="1876301"/>
            <a:ext cx="0" cy="396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641268" y="5593278"/>
            <a:ext cx="413261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401288" y="2422566"/>
            <a:ext cx="2386941" cy="250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10"/>
          <p:cNvSpPr/>
          <p:nvPr/>
        </p:nvSpPr>
        <p:spPr>
          <a:xfrm>
            <a:off x="1332708" y="4871555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Блок-схема: узел 11"/>
          <p:cNvSpPr/>
          <p:nvPr/>
        </p:nvSpPr>
        <p:spPr>
          <a:xfrm>
            <a:off x="1786050" y="4370119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Блок-схема: узел 12"/>
          <p:cNvSpPr/>
          <p:nvPr/>
        </p:nvSpPr>
        <p:spPr>
          <a:xfrm>
            <a:off x="2897581" y="3212541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Блок-схема: узел 13"/>
          <p:cNvSpPr/>
          <p:nvPr/>
        </p:nvSpPr>
        <p:spPr>
          <a:xfrm>
            <a:off x="3712721" y="2355706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6921333" y="1876301"/>
            <a:ext cx="0" cy="396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6724401" y="5593278"/>
            <a:ext cx="413261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Блок-схема: узел 17"/>
          <p:cNvSpPr/>
          <p:nvPr/>
        </p:nvSpPr>
        <p:spPr>
          <a:xfrm>
            <a:off x="7415841" y="4871555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Блок-схема: узел 18"/>
          <p:cNvSpPr/>
          <p:nvPr/>
        </p:nvSpPr>
        <p:spPr>
          <a:xfrm>
            <a:off x="7869183" y="4868884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Блок-схема: узел 19"/>
          <p:cNvSpPr/>
          <p:nvPr/>
        </p:nvSpPr>
        <p:spPr>
          <a:xfrm>
            <a:off x="8980714" y="4875081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Блок-схема: узел 20"/>
          <p:cNvSpPr/>
          <p:nvPr/>
        </p:nvSpPr>
        <p:spPr>
          <a:xfrm>
            <a:off x="9795854" y="4873272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7484421" y="4942805"/>
            <a:ext cx="238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способы уменьшения размерности:</a:t>
            </a:r>
          </a:p>
          <a:p>
            <a:pPr marL="0" indent="0">
              <a:buNone/>
            </a:pPr>
            <a:r>
              <a:rPr lang="ru-RU" dirty="0" smtClean="0"/>
              <a:t>1. Выбор признаков</a:t>
            </a:r>
          </a:p>
          <a:p>
            <a:r>
              <a:rPr lang="ru-RU" dirty="0" smtClean="0"/>
              <a:t>Фильтр</a:t>
            </a:r>
          </a:p>
          <a:p>
            <a:r>
              <a:rPr lang="ru-RU" dirty="0" smtClean="0"/>
              <a:t>Обёртка</a:t>
            </a:r>
          </a:p>
          <a:p>
            <a:r>
              <a:rPr lang="ru-RU" dirty="0" smtClean="0"/>
              <a:t>Внедрение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 Выделение признаков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31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размерности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301509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018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размерности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65442"/>
              </p:ext>
            </p:extLst>
          </p:nvPr>
        </p:nvGraphicFramePr>
        <p:xfrm>
          <a:off x="838200" y="1825625"/>
          <a:ext cx="7010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2019/2020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89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параметров:</a:t>
            </a:r>
          </a:p>
          <a:p>
            <a:pPr marL="514350" indent="-514350">
              <a:buAutoNum type="arabicPeriod"/>
            </a:pPr>
            <a:r>
              <a:rPr lang="ru-RU" dirty="0" smtClean="0"/>
              <a:t>Числовой – все значения параметра являются числами.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Категориальный – значения параметра представляют собой некий список значений, не обязательно чисел.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Текст, изображение</a:t>
            </a:r>
            <a:r>
              <a:rPr lang="ru-RU" smtClean="0"/>
              <a:t>, </a:t>
            </a:r>
            <a:r>
              <a:rPr lang="ru-RU" smtClean="0"/>
              <a:t>звук, </a:t>
            </a:r>
            <a:r>
              <a:rPr lang="ru-RU" dirty="0" smtClean="0"/>
              <a:t>видео и т.д.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1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Категориальные параметры:</a:t>
            </a:r>
          </a:p>
          <a:p>
            <a:pPr marL="0" indent="0">
              <a:buNone/>
            </a:pPr>
            <a:r>
              <a:rPr lang="ru-RU" dirty="0" smtClean="0"/>
              <a:t>Упорядоченные:</a:t>
            </a:r>
          </a:p>
          <a:p>
            <a:pPr lvl="1"/>
            <a:r>
              <a:rPr lang="ru-RU" dirty="0" smtClean="0"/>
              <a:t>Утро</a:t>
            </a:r>
          </a:p>
          <a:p>
            <a:pPr lvl="1"/>
            <a:r>
              <a:rPr lang="ru-RU" dirty="0" smtClean="0"/>
              <a:t>День</a:t>
            </a:r>
          </a:p>
          <a:p>
            <a:pPr lvl="1"/>
            <a:r>
              <a:rPr lang="ru-RU" dirty="0" smtClean="0"/>
              <a:t>Вечер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Неупорядоченные:</a:t>
            </a:r>
          </a:p>
          <a:p>
            <a:pPr lvl="1"/>
            <a:r>
              <a:rPr lang="ru-RU" dirty="0" smtClean="0"/>
              <a:t>Кошка</a:t>
            </a:r>
          </a:p>
          <a:p>
            <a:pPr lvl="1"/>
            <a:r>
              <a:rPr lang="ru-RU" dirty="0" smtClean="0"/>
              <a:t>Собака</a:t>
            </a:r>
          </a:p>
          <a:p>
            <a:pPr lvl="1"/>
            <a:r>
              <a:rPr lang="ru-RU" dirty="0" smtClean="0"/>
              <a:t>Птица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92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Повторение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4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Изменение типов данных:</a:t>
            </a:r>
          </a:p>
          <a:p>
            <a:r>
              <a:rPr lang="ru-RU" dirty="0" smtClean="0"/>
              <a:t>Категориальный параметр в числовой.</a:t>
            </a:r>
          </a:p>
          <a:p>
            <a:r>
              <a:rPr lang="ru-RU" dirty="0" smtClean="0"/>
              <a:t>Категориальный параметр в несколько числовых.</a:t>
            </a:r>
          </a:p>
          <a:p>
            <a:r>
              <a:rPr lang="ru-RU" dirty="0" smtClean="0"/>
              <a:t>Числовой параметр в категориальный.</a:t>
            </a:r>
          </a:p>
          <a:p>
            <a:r>
              <a:rPr lang="ru-RU" dirty="0" smtClean="0"/>
              <a:t>Текст, изображение, звук, виде – в набор числовых параметров.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53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65442"/>
              </p:ext>
            </p:extLst>
          </p:nvPr>
        </p:nvGraphicFramePr>
        <p:xfrm>
          <a:off x="838200" y="1825625"/>
          <a:ext cx="7010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03/12/2000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2019/2020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Москва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15/15/2000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01/04/2000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731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712774"/>
              </p:ext>
            </p:extLst>
          </p:nvPr>
        </p:nvGraphicFramePr>
        <p:xfrm>
          <a:off x="838200" y="1825625"/>
          <a:ext cx="1063336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338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1/2?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411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 №</a:t>
            </a:r>
            <a:r>
              <a:rPr lang="ru-RU" b="1" dirty="0" smtClean="0"/>
              <a:t>1:</a:t>
            </a:r>
          </a:p>
          <a:p>
            <a:pPr marL="0" indent="0">
              <a:buNone/>
            </a:pPr>
            <a:r>
              <a:rPr lang="ru-RU" dirty="0" smtClean="0"/>
              <a:t>параметр </a:t>
            </a:r>
            <a:r>
              <a:rPr lang="ru-RU" dirty="0"/>
              <a:t>принимает очень большие значения, что может привести к ошибкам переполнения, либо очень маленькие значения, что может привести к потерям при округлении.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 проблемы №1:</a:t>
            </a:r>
          </a:p>
          <a:p>
            <a:pPr marL="0" indent="0">
              <a:buNone/>
            </a:pPr>
            <a:r>
              <a:rPr lang="ru-RU" dirty="0"/>
              <a:t>преобразование значений параметра, обычно к интервалу (0, 1) или (-1, 1).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689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 №2: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несколько </a:t>
            </a:r>
            <a:r>
              <a:rPr lang="ru-RU" dirty="0"/>
              <a:t>сходных по смыслу параметров имеют сильно различающиеся интервалы значений, из-за чего их вклад может различаться сильнее, чем это имеет смысл.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№2:</a:t>
            </a:r>
          </a:p>
          <a:p>
            <a:pPr marL="0" indent="0">
              <a:buNone/>
            </a:pPr>
            <a:r>
              <a:rPr lang="ru-RU" dirty="0"/>
              <a:t>преобразование значений таких параметров к общему интервалу.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539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 №3: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неравномерное распределение значений параметра, из-за чего небольшая часть значений повторяется часто, а большая –</a:t>
            </a:r>
            <a:r>
              <a:rPr lang="ru-RU" dirty="0" smtClean="0"/>
              <a:t> редко</a:t>
            </a:r>
            <a:r>
              <a:rPr lang="ru-RU" dirty="0"/>
              <a:t>, что приведет к низкому качеству обучения на большей части параметров.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№3:</a:t>
            </a:r>
          </a:p>
          <a:p>
            <a:pPr marL="0" indent="0">
              <a:buNone/>
            </a:pPr>
            <a:r>
              <a:rPr lang="ru-RU" dirty="0"/>
              <a:t>Изменение распределения значений параметров путем применения к ним нелинейной функции.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422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Проблема №4: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значениях параметра есть единичные «выбросы», которые сильно увеличивают интервал значений, что препятствует корректному преобразованию интервала значений.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№4:</a:t>
            </a:r>
          </a:p>
          <a:p>
            <a:pPr marL="0" indent="0">
              <a:buNone/>
            </a:pPr>
            <a:r>
              <a:rPr lang="ru-RU" dirty="0"/>
              <a:t>отсечение «выбросов», что приводит к уменьшению интервала значений. При этом задается разрешенный интервал значений, а все значения вне интервала заменяются на </a:t>
            </a:r>
            <a:r>
              <a:rPr lang="ru-RU" dirty="0" smtClean="0"/>
              <a:t>ближайшую </a:t>
            </a:r>
            <a:r>
              <a:rPr lang="ru-RU" dirty="0"/>
              <a:t>к ним значение разрешенного интервала.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711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Проблема №5: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распределение значений параметра имеет несколько явно выраженных пиков, что означает, что его корректнее рассматривать как атрибутивный, чем числовой.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№5:</a:t>
            </a:r>
          </a:p>
          <a:p>
            <a:pPr marL="0" indent="0">
              <a:buNone/>
            </a:pPr>
            <a:r>
              <a:rPr lang="ru-RU" dirty="0"/>
              <a:t>группирование значений параметра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123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Проблема №6: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значения параметра нельзя рассматривать как непрерывные числа (строки, даты и т. п.), </a:t>
            </a:r>
            <a:r>
              <a:rPr lang="ru-RU" dirty="0" smtClean="0"/>
              <a:t>алгоритмы </a:t>
            </a:r>
            <a:r>
              <a:rPr lang="ru-RU" dirty="0"/>
              <a:t>машинного обучения в принципе не могут оперировать такими данными.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Решение проблемы №6:</a:t>
            </a:r>
          </a:p>
          <a:p>
            <a:pPr marL="0" indent="0">
              <a:buNone/>
            </a:pPr>
            <a:r>
              <a:rPr lang="ru-RU" dirty="0"/>
              <a:t>прямое унитарное кодирование (</a:t>
            </a:r>
            <a:r>
              <a:rPr lang="en-US" dirty="0"/>
              <a:t>one-hot encoding</a:t>
            </a:r>
            <a:r>
              <a:rPr lang="ru-RU" dirty="0"/>
              <a:t>)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создается список всех возможных значений параметра,</a:t>
            </a:r>
          </a:p>
          <a:p>
            <a:r>
              <a:rPr lang="ru-RU" dirty="0"/>
              <a:t>список нумеруется,</a:t>
            </a:r>
          </a:p>
          <a:p>
            <a:r>
              <a:rPr lang="ru-RU" dirty="0"/>
              <a:t>для каждого номера в списке создается новый параметр, который равен 1, если первоначальный параметр имеет </a:t>
            </a:r>
            <a:r>
              <a:rPr lang="ru-RU" dirty="0" smtClean="0"/>
              <a:t>соответствующее </a:t>
            </a:r>
            <a:r>
              <a:rPr lang="ru-RU" dirty="0"/>
              <a:t>значение, и 0 в остальных случаях.</a:t>
            </a:r>
          </a:p>
        </p:txBody>
      </p:sp>
    </p:spTree>
    <p:extLst>
      <p:ext uri="{BB962C8B-B14F-4D97-AF65-F5344CB8AC3E}">
        <p14:creationId xmlns:p14="http://schemas.microsoft.com/office/powerpoint/2010/main" val="952106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Проблема </a:t>
            </a:r>
            <a:r>
              <a:rPr lang="ru-RU" b="1" dirty="0" smtClean="0"/>
              <a:t>№7:</a:t>
            </a:r>
          </a:p>
          <a:p>
            <a:pPr marL="0" indent="0">
              <a:buNone/>
            </a:pPr>
            <a:r>
              <a:rPr lang="ru-RU" dirty="0" smtClean="0"/>
              <a:t>Несколько </a:t>
            </a:r>
            <a:r>
              <a:rPr lang="ru-RU" dirty="0"/>
              <a:t>значений параметра повторяются небольшое количество раз каждое, из-за этого при использовании прямого унитарного кодирования возникает много параметров, на которых сложно проводить обучение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 проблемы №7:</a:t>
            </a:r>
          </a:p>
          <a:p>
            <a:pPr marL="0" indent="0">
              <a:buNone/>
            </a:pPr>
            <a:r>
              <a:rPr lang="ru-RU" dirty="0"/>
              <a:t>Объединение редких значений параметр в новое, например, «Вне категорий» или «Другое», таким образом не нужно добавлять лишние параметры, а частота нового параметра будет сравнима с частотой других.</a:t>
            </a:r>
          </a:p>
        </p:txBody>
      </p:sp>
    </p:spTree>
    <p:extLst>
      <p:ext uri="{BB962C8B-B14F-4D97-AF65-F5344CB8AC3E}">
        <p14:creationId xmlns:p14="http://schemas.microsoft.com/office/powerpoint/2010/main" val="151745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b="1" i="1" dirty="0"/>
              <a:t>D</a:t>
            </a:r>
            <a:r>
              <a:rPr lang="en-US" b="1" dirty="0" smtClean="0"/>
              <a:t> – </a:t>
            </a:r>
            <a:r>
              <a:rPr lang="ru-RU" b="1" dirty="0" smtClean="0"/>
              <a:t>данные, описывающие некий опыт (набор событий)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en-US" i="1" dirty="0" smtClean="0"/>
              <a:t>T</a:t>
            </a:r>
            <a:r>
              <a:rPr lang="ru-RU" dirty="0" smtClean="0"/>
              <a:t> – решаемая задача,</a:t>
            </a:r>
          </a:p>
          <a:p>
            <a:pPr marL="0" indent="0">
              <a:buNone/>
            </a:pPr>
            <a:r>
              <a:rPr lang="en-US" i="1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i="1" dirty="0"/>
              <a:t>D</a:t>
            </a:r>
            <a:r>
              <a:rPr lang="ru-RU" dirty="0" smtClean="0"/>
              <a:t> научить компьютер решать задачу </a:t>
            </a:r>
            <a:r>
              <a:rPr lang="en-US" i="1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i="1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3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63336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  <a:gridCol w="118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338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1/2?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49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01495"/>
              </p:ext>
            </p:extLst>
          </p:nvPr>
        </p:nvGraphicFramePr>
        <p:xfrm>
          <a:off x="838200" y="1825625"/>
          <a:ext cx="590742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85"/>
                <a:gridCol w="1181485"/>
                <a:gridCol w="1181485"/>
                <a:gridCol w="1181485"/>
                <a:gridCol w="118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Город2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0,085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0,344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0,923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0,172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0,852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0,251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852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302579"/>
              </p:ext>
            </p:extLst>
          </p:nvPr>
        </p:nvGraphicFramePr>
        <p:xfrm>
          <a:off x="838200" y="1825625"/>
          <a:ext cx="7391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0,085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0,344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0,923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0,172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0,852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B050"/>
                          </a:solidFill>
                        </a:rPr>
                        <a:t>0,251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979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День рождения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поступления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31/01/2000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05/05/2000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Саратов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2000-12-03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Курск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04/06/2000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Мосвка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15/15/2000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03/03/2000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Мытищи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07/11/2000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Новосибирск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01/04/2020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Самара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57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Обогащение данных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95118"/>
              </p:ext>
            </p:extLst>
          </p:nvPr>
        </p:nvGraphicFramePr>
        <p:xfrm>
          <a:off x="2032000" y="2299081"/>
          <a:ext cx="8128000" cy="368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Признак №5</a:t>
                      </a: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solidFill>
                            <a:srgbClr val="FF0000"/>
                          </a:solidFill>
                        </a:rPr>
                        <a:t>Значение</a:t>
                      </a:r>
                      <a:endParaRPr lang="ru-RU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368135" y="4667002"/>
            <a:ext cx="1496291" cy="18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7707086" y="676894"/>
            <a:ext cx="3170712" cy="1401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Обогащение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11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обучающей, валидационной и тестовой выборок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Вариант 1</a:t>
            </a:r>
          </a:p>
          <a:p>
            <a:pPr marL="0" indent="0">
              <a:buNone/>
            </a:pPr>
            <a:r>
              <a:rPr lang="ru-RU" dirty="0" smtClean="0"/>
              <a:t>Сначала разбить данные на подвыборки, затем очищать и исправлять данные.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Вариант 2</a:t>
            </a:r>
          </a:p>
          <a:p>
            <a:pPr marL="0" indent="0">
              <a:buNone/>
            </a:pPr>
            <a:r>
              <a:rPr lang="ru-RU" dirty="0" smtClean="0"/>
              <a:t>Сначала очистить и исправить данные, затем разбивать на подвыборки.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259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://www.machinelearning.ru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https://vas3k.ru/blog/machine_learning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https://habr.com/ru/post/511132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>
                <a:hlinkClick r:id="rId6"/>
              </a:rPr>
              <a:t>https://</a:t>
            </a:r>
            <a:r>
              <a:rPr lang="en-US" smtClean="0">
                <a:hlinkClick r:id="rId6"/>
              </a:rPr>
              <a:t>docs.microsoft.com/ru-ru/azure/machine-learning/team-data-science-process/prepare-data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Из чего состоит набор данных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Значение параметра.</a:t>
            </a:r>
          </a:p>
          <a:p>
            <a:pPr lvl="1"/>
            <a:r>
              <a:rPr lang="ru-RU" dirty="0"/>
              <a:t>Элемент данных.</a:t>
            </a:r>
          </a:p>
          <a:p>
            <a:pPr lvl="1"/>
            <a:r>
              <a:rPr lang="ru-RU" dirty="0"/>
              <a:t>Параметр.</a:t>
            </a:r>
          </a:p>
          <a:p>
            <a:pPr lvl="1"/>
            <a:r>
              <a:rPr lang="ru-RU" dirty="0"/>
              <a:t>Тип данных.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является способом борьбы с несбалансированными данными</a:t>
            </a:r>
            <a:r>
              <a:rPr lang="ru-RU" dirty="0" smtClean="0"/>
              <a:t>?</a:t>
            </a:r>
            <a:endParaRPr lang="en-US" dirty="0" smtClean="0"/>
          </a:p>
          <a:p>
            <a:pPr lvl="0"/>
            <a:endParaRPr lang="ru-RU" dirty="0"/>
          </a:p>
          <a:p>
            <a:pPr lvl="1"/>
            <a:r>
              <a:rPr lang="ru-RU" dirty="0"/>
              <a:t>Использование различных алгоритмов.</a:t>
            </a:r>
          </a:p>
          <a:p>
            <a:pPr lvl="1"/>
            <a:r>
              <a:rPr lang="ru-RU" dirty="0"/>
              <a:t>Сбор дополнительных данных.</a:t>
            </a:r>
          </a:p>
          <a:p>
            <a:pPr lvl="1"/>
            <a:r>
              <a:rPr lang="ru-RU" dirty="0"/>
              <a:t>Уменьшение размерности данных.</a:t>
            </a:r>
          </a:p>
          <a:p>
            <a:pPr lvl="1"/>
            <a:r>
              <a:rPr lang="ru-RU" dirty="0"/>
              <a:t>Использование специальной метрики производительности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1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r>
              <a:rPr lang="ru-RU" dirty="0" smtClean="0"/>
              <a:t>Сбор данных.</a:t>
            </a:r>
          </a:p>
          <a:p>
            <a:r>
              <a:rPr lang="ru-RU" dirty="0" smtClean="0"/>
              <a:t>Структурирование и оцифровка данных.</a:t>
            </a:r>
          </a:p>
          <a:p>
            <a:r>
              <a:rPr lang="ru-RU" dirty="0" smtClean="0"/>
              <a:t>Очистка и исправление данных.</a:t>
            </a:r>
          </a:p>
          <a:p>
            <a:r>
              <a:rPr lang="ru-RU" dirty="0" smtClean="0"/>
              <a:t>Обогащение данных.</a:t>
            </a:r>
          </a:p>
          <a:p>
            <a:r>
              <a:rPr lang="ru-RU" dirty="0" smtClean="0"/>
              <a:t>Формирование обучающей, </a:t>
            </a:r>
            <a:r>
              <a:rPr lang="ru-RU" dirty="0"/>
              <a:t>в</a:t>
            </a:r>
            <a:r>
              <a:rPr lang="ru-RU" dirty="0" smtClean="0"/>
              <a:t>алидационной и тестовой выборок.</a:t>
            </a:r>
          </a:p>
        </p:txBody>
      </p:sp>
    </p:spTree>
    <p:extLst>
      <p:ext uri="{BB962C8B-B14F-4D97-AF65-F5344CB8AC3E}">
        <p14:creationId xmlns:p14="http://schemas.microsoft.com/office/powerpoint/2010/main" val="23630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Если набор данных на 90% относится к классу </a:t>
            </a:r>
            <a:r>
              <a:rPr lang="en-US" dirty="0"/>
              <a:t>A </a:t>
            </a:r>
            <a:r>
              <a:rPr lang="ru-RU" dirty="0"/>
              <a:t>и на 10% – к классу </a:t>
            </a:r>
            <a:r>
              <a:rPr lang="en-US" dirty="0"/>
              <a:t>B</a:t>
            </a:r>
            <a:r>
              <a:rPr lang="ru-RU" dirty="0"/>
              <a:t>, то что представляет из себя </a:t>
            </a:r>
            <a:r>
              <a:rPr lang="en-US" dirty="0"/>
              <a:t>undersampling</a:t>
            </a:r>
            <a:r>
              <a:rPr lang="ru-RU" dirty="0" smtClean="0"/>
              <a:t>?</a:t>
            </a:r>
            <a:endParaRPr lang="en-US" dirty="0" smtClean="0"/>
          </a:p>
          <a:p>
            <a:pPr lvl="0"/>
            <a:endParaRPr lang="ru-RU" dirty="0"/>
          </a:p>
          <a:p>
            <a:pPr lvl="1"/>
            <a:r>
              <a:rPr lang="ru-RU" dirty="0"/>
              <a:t>Удаление элементов класс </a:t>
            </a:r>
            <a:r>
              <a:rPr lang="en-US" dirty="0"/>
              <a:t>A </a:t>
            </a:r>
            <a:r>
              <a:rPr lang="ru-RU" dirty="0"/>
              <a:t>из набора данных.</a:t>
            </a:r>
          </a:p>
          <a:p>
            <a:pPr lvl="1"/>
            <a:r>
              <a:rPr lang="ru-RU" dirty="0"/>
              <a:t>Удаление элементов класс </a:t>
            </a:r>
            <a:r>
              <a:rPr lang="en-US" dirty="0"/>
              <a:t>B </a:t>
            </a:r>
            <a:r>
              <a:rPr lang="ru-RU" dirty="0"/>
              <a:t>из набора данных.</a:t>
            </a:r>
          </a:p>
          <a:p>
            <a:pPr lvl="1"/>
            <a:r>
              <a:rPr lang="ru-RU" dirty="0"/>
              <a:t>Добавление элементов класс </a:t>
            </a:r>
            <a:r>
              <a:rPr lang="en-US" dirty="0"/>
              <a:t>A </a:t>
            </a:r>
            <a:r>
              <a:rPr lang="ru-RU" dirty="0"/>
              <a:t>в набор данных.</a:t>
            </a:r>
          </a:p>
          <a:p>
            <a:pPr lvl="1"/>
            <a:r>
              <a:rPr lang="ru-RU" dirty="0"/>
              <a:t>Добавление элементов класс </a:t>
            </a:r>
            <a:r>
              <a:rPr lang="en-US" dirty="0"/>
              <a:t>B </a:t>
            </a:r>
            <a:r>
              <a:rPr lang="ru-RU" dirty="0"/>
              <a:t>в набор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8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Преобразование данных в формат, приспособленный для хранения и обработки с помощью компьютера – это</a:t>
            </a:r>
            <a:r>
              <a:rPr lang="ru-RU" dirty="0" smtClean="0"/>
              <a:t>: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Структурирование данных.</a:t>
            </a:r>
          </a:p>
          <a:p>
            <a:pPr lvl="1"/>
            <a:r>
              <a:rPr lang="ru-RU" dirty="0"/>
              <a:t>Оцифровка данных.</a:t>
            </a:r>
          </a:p>
          <a:p>
            <a:pPr lvl="1"/>
            <a:r>
              <a:rPr lang="ru-RU" dirty="0"/>
              <a:t>Очистка данных.</a:t>
            </a:r>
          </a:p>
          <a:p>
            <a:pPr lvl="1"/>
            <a:r>
              <a:rPr lang="ru-RU" dirty="0"/>
              <a:t>Обогащение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С какой проблемой не борется очистка данных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Шум в данных.</a:t>
            </a:r>
          </a:p>
          <a:p>
            <a:pPr lvl="1"/>
            <a:r>
              <a:rPr lang="ru-RU" dirty="0"/>
              <a:t>Несбалансированность данных.</a:t>
            </a:r>
          </a:p>
          <a:p>
            <a:pPr lvl="1"/>
            <a:r>
              <a:rPr lang="ru-RU" dirty="0"/>
              <a:t>Несоответствие значений.</a:t>
            </a:r>
          </a:p>
          <a:p>
            <a:pPr lvl="1"/>
            <a:r>
              <a:rPr lang="ru-RU" dirty="0"/>
              <a:t>Неполнота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16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Какой процесс помогает улучшить визуализируемость данных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Очистка данных.</a:t>
            </a:r>
          </a:p>
          <a:p>
            <a:pPr lvl="1"/>
            <a:r>
              <a:rPr lang="ru-RU" dirty="0"/>
              <a:t>Нормализация данных.</a:t>
            </a:r>
          </a:p>
          <a:p>
            <a:pPr lvl="1"/>
            <a:r>
              <a:rPr lang="ru-RU" dirty="0"/>
              <a:t>Синтетическая генерация новых данных.</a:t>
            </a:r>
          </a:p>
          <a:p>
            <a:pPr lvl="1"/>
            <a:r>
              <a:rPr lang="ru-RU" dirty="0"/>
              <a:t>Уменьшение размерности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Какие из перечисленных данных являются категориальными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 smtClean="0"/>
              <a:t>Имена</a:t>
            </a:r>
            <a:r>
              <a:rPr lang="en-US" dirty="0" smtClean="0"/>
              <a:t>.</a:t>
            </a:r>
            <a:endParaRPr lang="ru-RU" dirty="0"/>
          </a:p>
          <a:p>
            <a:pPr lvl="1"/>
            <a:r>
              <a:rPr lang="ru-RU" dirty="0"/>
              <a:t>Даты </a:t>
            </a:r>
            <a:r>
              <a:rPr lang="ru-RU" dirty="0" smtClean="0"/>
              <a:t>рождения</a:t>
            </a:r>
            <a:r>
              <a:rPr lang="en-US" dirty="0" smtClean="0"/>
              <a:t>.</a:t>
            </a:r>
            <a:endParaRPr lang="ru-RU" dirty="0"/>
          </a:p>
          <a:p>
            <a:pPr lvl="1"/>
            <a:r>
              <a:rPr lang="ru-RU" dirty="0"/>
              <a:t>Города </a:t>
            </a:r>
            <a:r>
              <a:rPr lang="ru-RU" dirty="0" smtClean="0"/>
              <a:t>рождения</a:t>
            </a:r>
            <a:r>
              <a:rPr lang="en-US" dirty="0" smtClean="0"/>
              <a:t>.</a:t>
            </a:r>
            <a:endParaRPr lang="ru-RU" dirty="0"/>
          </a:p>
          <a:p>
            <a:pPr lvl="1"/>
            <a:r>
              <a:rPr lang="ru-RU" dirty="0"/>
              <a:t>Всё вышеперечисленное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5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Унитарное кодирование (</a:t>
            </a:r>
            <a:r>
              <a:rPr lang="en-US" dirty="0"/>
              <a:t>one</a:t>
            </a:r>
            <a:r>
              <a:rPr lang="ru-RU" dirty="0"/>
              <a:t>-</a:t>
            </a:r>
            <a:r>
              <a:rPr lang="en-US" dirty="0"/>
              <a:t>hot encoding</a:t>
            </a:r>
            <a:r>
              <a:rPr lang="ru-RU" dirty="0"/>
              <a:t>) позволяет </a:t>
            </a:r>
            <a:r>
              <a:rPr lang="ru-RU" dirty="0" smtClean="0"/>
              <a:t>преобразовать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Числовой параметр в категориальный.</a:t>
            </a:r>
          </a:p>
          <a:p>
            <a:pPr lvl="1"/>
            <a:r>
              <a:rPr lang="ru-RU" dirty="0"/>
              <a:t>Категориальный параметр в числовой.</a:t>
            </a:r>
          </a:p>
          <a:p>
            <a:pPr lvl="1"/>
            <a:r>
              <a:rPr lang="ru-RU" dirty="0"/>
              <a:t>Числовой параметр в несколько категориальных.</a:t>
            </a:r>
          </a:p>
          <a:p>
            <a:pPr lvl="1"/>
            <a:r>
              <a:rPr lang="ru-RU" dirty="0"/>
              <a:t>Категориальный параметр в несколько числовых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2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Обогащение данных приводит </a:t>
            </a:r>
            <a:r>
              <a:rPr lang="ru-RU" dirty="0" smtClean="0"/>
              <a:t>к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Увеличению количества элементов в наборе данных.</a:t>
            </a:r>
          </a:p>
          <a:p>
            <a:pPr lvl="1"/>
            <a:r>
              <a:rPr lang="ru-RU" dirty="0"/>
              <a:t>Уменьшению количества элементов в наборе данных.</a:t>
            </a:r>
          </a:p>
          <a:p>
            <a:pPr lvl="1"/>
            <a:r>
              <a:rPr lang="ru-RU" dirty="0"/>
              <a:t>Увеличению количества параметров элементов в наборе данных.</a:t>
            </a:r>
          </a:p>
          <a:p>
            <a:pPr lvl="1"/>
            <a:r>
              <a:rPr lang="ru-RU" dirty="0"/>
              <a:t>Уменьшению количества параметров элементов в наборе данных.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3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выборок: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Обучающая (60%) – используется для построения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Валидационная (20%) – используется для настройки гиперпараметров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Тестовая (20%) – используется для определения метрик производительности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2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003971" cy="10287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016251"/>
            <a:ext cx="6191992" cy="1028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Обучающая выборка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30191" y="4341814"/>
            <a:ext cx="1959429" cy="1028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Тестовая выборка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89621" y="5615321"/>
            <a:ext cx="1852550" cy="10287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Валидационная выборка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6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данных, выборка (</a:t>
            </a:r>
            <a:r>
              <a:rPr lang="en-US" dirty="0" smtClean="0"/>
              <a:t>dataset</a:t>
            </a:r>
            <a:r>
              <a:rPr lang="ru-RU" dirty="0" smtClean="0"/>
              <a:t>) – информация, состоящая из множества отдельных записей.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Элемент набора данных, элемент выборки </a:t>
            </a:r>
            <a:r>
              <a:rPr lang="en-US" dirty="0" smtClean="0"/>
              <a:t>(sample) </a:t>
            </a:r>
            <a:r>
              <a:rPr lang="ru-RU" dirty="0" smtClean="0"/>
              <a:t>– каждая отдельная запись.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Параметр </a:t>
            </a:r>
            <a:r>
              <a:rPr lang="en-US" dirty="0" smtClean="0"/>
              <a:t>(feature)</a:t>
            </a:r>
            <a:r>
              <a:rPr lang="ru-RU" dirty="0" smtClean="0"/>
              <a:t> – атрибут, описывающий часть структуры или поведения элемента.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72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набора данных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06883"/>
              </p:ext>
            </p:extLst>
          </p:nvPr>
        </p:nvGraphicFramePr>
        <p:xfrm>
          <a:off x="2032000" y="2299081"/>
          <a:ext cx="8128000" cy="294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Признак №2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Признак №4</a:t>
                      </a:r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</a:tr>
              <a:tr h="737453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/>
                        <a:t>Значение</a:t>
                      </a:r>
                      <a:endParaRPr lang="ru-RU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Стрелка вправо 4"/>
          <p:cNvSpPr/>
          <p:nvPr/>
        </p:nvSpPr>
        <p:spPr>
          <a:xfrm>
            <a:off x="285008" y="3087586"/>
            <a:ext cx="1591293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№1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285007" y="3895108"/>
            <a:ext cx="1591293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№2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285006" y="4702630"/>
            <a:ext cx="1591293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№3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399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1973</Words>
  <Application>Microsoft Office PowerPoint</Application>
  <PresentationFormat>Широкоэкранный</PresentationFormat>
  <Paragraphs>932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Symbol</vt:lpstr>
      <vt:lpstr>Тема Office</vt:lpstr>
      <vt:lpstr>Лекция №3</vt:lpstr>
      <vt:lpstr>Содержание</vt:lpstr>
      <vt:lpstr>Повторение</vt:lpstr>
      <vt:lpstr>Повторение</vt:lpstr>
      <vt:lpstr>Повторение</vt:lpstr>
      <vt:lpstr>Повторение</vt:lpstr>
      <vt:lpstr>Повторение</vt:lpstr>
      <vt:lpstr>Определения</vt:lpstr>
      <vt:lpstr>Пример набора данных</vt:lpstr>
      <vt:lpstr>Сбор данных</vt:lpstr>
      <vt:lpstr>Сбор данных</vt:lpstr>
      <vt:lpstr>Сбор данных</vt:lpstr>
      <vt:lpstr>Сбор данных</vt:lpstr>
      <vt:lpstr>Сбор данных</vt:lpstr>
      <vt:lpstr>Структурирование и оцифровка данных</vt:lpstr>
      <vt:lpstr>Очистка и исправление данных</vt:lpstr>
      <vt:lpstr>Очистка данных</vt:lpstr>
      <vt:lpstr>Очистка данных</vt:lpstr>
      <vt:lpstr>Очистка данных</vt:lpstr>
      <vt:lpstr>Очистка данных</vt:lpstr>
      <vt:lpstr>Очистка данных</vt:lpstr>
      <vt:lpstr>Уменьшение размерности</vt:lpstr>
      <vt:lpstr>Уменьшение размерности</vt:lpstr>
      <vt:lpstr>Уменьшение размерности</vt:lpstr>
      <vt:lpstr>Уменьшение размерности</vt:lpstr>
      <vt:lpstr>Уменьшение размерности</vt:lpstr>
      <vt:lpstr>Уменьшение размерности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Нормализация данных</vt:lpstr>
      <vt:lpstr>Обогащение данных</vt:lpstr>
      <vt:lpstr>Формирование обучающей, валидационной и тестовой выборок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409</cp:revision>
  <dcterms:created xsi:type="dcterms:W3CDTF">2020-08-10T09:44:31Z</dcterms:created>
  <dcterms:modified xsi:type="dcterms:W3CDTF">2021-02-07T10:00:10Z</dcterms:modified>
</cp:coreProperties>
</file>