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93" r:id="rId12"/>
    <p:sldId id="294" r:id="rId13"/>
    <p:sldId id="295" r:id="rId14"/>
    <p:sldId id="262" r:id="rId15"/>
    <p:sldId id="272" r:id="rId16"/>
    <p:sldId id="276" r:id="rId17"/>
    <p:sldId id="278" r:id="rId18"/>
    <p:sldId id="277" r:id="rId19"/>
    <p:sldId id="279" r:id="rId20"/>
    <p:sldId id="271" r:id="rId21"/>
    <p:sldId id="275" r:id="rId22"/>
    <p:sldId id="280" r:id="rId23"/>
    <p:sldId id="282" r:id="rId24"/>
    <p:sldId id="283" r:id="rId25"/>
    <p:sldId id="284" r:id="rId26"/>
    <p:sldId id="28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6" r:id="rId35"/>
    <p:sldId id="287" r:id="rId36"/>
    <p:sldId id="288" r:id="rId37"/>
    <p:sldId id="263" r:id="rId38"/>
    <p:sldId id="290" r:id="rId39"/>
    <p:sldId id="291" r:id="rId40"/>
    <p:sldId id="289" r:id="rId41"/>
    <p:sldId id="292" r:id="rId42"/>
    <p:sldId id="259" r:id="rId43"/>
    <p:sldId id="26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0545/" TargetMode="External"/><Relationship Id="rId2" Type="http://schemas.openxmlformats.org/officeDocument/2006/relationships/hyperlink" Target="https://neurohive.io/ru/osnovy-data-science/kak-primenjat-teoremu-bajesa-dlja-reshenija-realnyh-zada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zhenov.me/blog/2012/06/11/naive-bayes.html" TargetMode="External"/><Relationship Id="rId5" Type="http://schemas.openxmlformats.org/officeDocument/2006/relationships/hyperlink" Target="https://dyakonov.org/2018/07/30/&#1073;&#1072;&#1081;&#1077;&#1089;&#1086;&#1074;&#1089;&#1082;&#1080;&#1081;-&#1087;&#1086;&#1076;&#1093;&#1086;&#1076;/" TargetMode="External"/><Relationship Id="rId4" Type="http://schemas.openxmlformats.org/officeDocument/2006/relationships/hyperlink" Target="https://science.wikia.org/ru/wiki/&#1041;&#1072;&#1081;&#1077;&#1089;&#1086;&#1074;&#1089;&#1082;&#1072;&#1103;_&#1074;&#1077;&#1088;&#1086;&#1103;&#1090;&#1085;&#1086;&#1089;&#1090;&#1100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Наивный байесовский классификатор.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– </a:t>
                </a:r>
                <a:r>
                  <a:rPr lang="ru-RU" dirty="0" smtClean="0"/>
                  <a:t>некая гипотеза, </a:t>
                </a:r>
                <a:r>
                  <a:rPr lang="en-US" dirty="0" smtClean="0"/>
                  <a:t>B</a:t>
                </a:r>
                <a:r>
                  <a:rPr lang="ru-RU" dirty="0" smtClean="0"/>
                  <a:t> – эксперимент.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P(A) – </a:t>
                </a:r>
                <a:r>
                  <a:rPr lang="ru-RU" dirty="0" smtClean="0"/>
                  <a:t>вероятность, что гипотеза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верна до проведения эксперимента </a:t>
                </a:r>
                <a:r>
                  <a:rPr lang="en-US" dirty="0" smtClean="0"/>
                  <a:t>B.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P(A|B) </a:t>
                </a:r>
                <a:r>
                  <a:rPr lang="en-US" dirty="0"/>
                  <a:t>– </a:t>
                </a:r>
                <a:r>
                  <a:rPr lang="ru-RU" dirty="0"/>
                  <a:t>вероятность, что гипотеза </a:t>
                </a:r>
                <a:r>
                  <a:rPr lang="en-US" dirty="0"/>
                  <a:t>A </a:t>
                </a:r>
                <a:r>
                  <a:rPr lang="ru-RU" dirty="0"/>
                  <a:t>верна </a:t>
                </a:r>
                <a:r>
                  <a:rPr lang="ru-RU" dirty="0" smtClean="0"/>
                  <a:t>после успешного проведения </a:t>
                </a:r>
                <a:r>
                  <a:rPr lang="ru-RU" dirty="0"/>
                  <a:t>эксперимента </a:t>
                </a:r>
                <a:r>
                  <a:rPr lang="en-US" dirty="0"/>
                  <a:t>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Два студента каждый вечер бросают монету, чтобы определить, кто будет готовить ужин.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</a:t>
                </a:r>
                <a:r>
                  <a:rPr lang="en-US" i="1" dirty="0" smtClean="0"/>
                  <a:t>A</a:t>
                </a:r>
                <a:r>
                  <a:rPr lang="ru-RU" dirty="0" smtClean="0"/>
                  <a:t> – сегодня ужин готовил первый студент.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Априорная вероятность равна: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Допустим, известно, что у первого студента ужин не пригорит с вероятностью 90%, а у второго – с вероятностью 30%, т.е.</a:t>
                </a:r>
                <a:r>
                  <a:rPr lang="ru-RU" dirty="0"/>
                  <a:t> </a:t>
                </a:r>
                <a:r>
                  <a:rPr lang="ru-RU" dirty="0" smtClean="0"/>
                  <a:t>условная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ужин не сгорел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Полная вероятность события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=0,9∗0,5+0,3∗0,5=0,6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После проведения эксперимента, т.е. уже зная, что ужин не сгорел, можно вычислить апостериорную вероятность: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0,9∗0,5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∗0,5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0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</a:t>
                </a:r>
                <a:r>
                  <a:rPr lang="ru-RU" dirty="0" smtClean="0"/>
                  <a:t>) классификация.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размер набора данных),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параметров, описывающих входные данные,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</a:t>
                </a:r>
                <a:r>
                  <a:rPr lang="ru-RU" dirty="0" smtClean="0"/>
                  <a:t>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Вероятность того, что данный входной вектор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относится к данному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априорные вероятности классов,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5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«Наивность» байесовского классификатора: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параметры независимы, их порядок не имеет значения.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Нас интересует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при котором достигается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3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</a:p>
          <a:p>
            <a:r>
              <a:rPr lang="ru-RU" dirty="0" smtClean="0"/>
              <a:t>Наивный байесовский классификатор</a:t>
            </a:r>
          </a:p>
          <a:p>
            <a:r>
              <a:rPr lang="ru-RU" dirty="0" smtClean="0"/>
              <a:t>Сравнение с логистической регрессией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априорные вероятности </a:t>
                </a:r>
                <a:r>
                  <a:rPr lang="ru-RU" dirty="0" smtClean="0"/>
                  <a:t>классов</a:t>
                </a:r>
                <a:r>
                  <a:rPr lang="ru-RU" dirty="0"/>
                  <a:t>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элементов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52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раз, которое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встречается в элементах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множество всех уникальных значений параметров.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Проблема: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новых, ранее неизвестных</a:t>
                </a:r>
                <a:r>
                  <a:rPr lang="en-US" dirty="0" smtClean="0"/>
                  <a:t>,</a:t>
                </a:r>
                <a:r>
                  <a:rPr lang="ru-RU" dirty="0" smtClean="0"/>
                  <a:t>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7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Сглаживание </a:t>
                </a:r>
                <a:r>
                  <a:rPr lang="ru-RU" dirty="0"/>
                  <a:t>Лапласа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+1)</m:t>
                                                      </m:r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0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модели: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 в наборе данных.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элементов, 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количество параметров в элементах, </a:t>
                </a:r>
                <a:r>
                  <a:rPr lang="ru-RU" dirty="0"/>
                  <a:t>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i="1" dirty="0"/>
                  <a:t> – </a:t>
                </a:r>
                <a:r>
                  <a:rPr lang="ru-RU" i="1" dirty="0"/>
                  <a:t>количество уникальных значений параметров</a:t>
                </a:r>
                <a:r>
                  <a:rPr lang="ru-RU" i="1" dirty="0" smtClean="0"/>
                  <a:t>.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0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определения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основании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ru-RU" dirty="0" smtClean="0"/>
                  <a:t>Для каждого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сколько раз это значение встречалось для каждого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Вычисляем выражение в скобках (сумму логарифмов)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Считаем,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относится к тому классу, значение для которого получилось максимальным.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Набор данных: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купи, пачку, сигарет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билетов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пачку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это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яд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Классы: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Проверяемое значение: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купи,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литр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молока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2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элементов в наборе </a:t>
                </a:r>
                <a:r>
                  <a:rPr lang="ru-RU" dirty="0" smtClean="0"/>
                  <a:t>данных: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Количество элементов в каждом классе: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Количество уникальных значений параметров: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i="1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9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Количество </a:t>
                </a:r>
                <a:r>
                  <a:rPr lang="ru-RU" dirty="0"/>
                  <a:t>параметров в элементах, отнесенных к каждому </a:t>
                </a:r>
                <a:r>
                  <a:rPr lang="ru-RU" dirty="0" smtClean="0"/>
                  <a:t>классу: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Условная вероятность: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наступления </a:t>
            </a:r>
            <a:r>
              <a:rPr lang="en-US" dirty="0" smtClean="0"/>
              <a:t>A</a:t>
            </a:r>
            <a:r>
              <a:rPr lang="ru-RU" dirty="0" smtClean="0"/>
              <a:t>, при условии что </a:t>
            </a:r>
            <a:r>
              <a:rPr lang="en-US" dirty="0" smtClean="0"/>
              <a:t>B </a:t>
            </a:r>
            <a:r>
              <a:rPr lang="ru-RU" dirty="0" smtClean="0"/>
              <a:t>уже произошло.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/>
              <a:t>B</a:t>
            </a:r>
            <a:r>
              <a:rPr lang="en-US" dirty="0" smtClean="0"/>
              <a:t>|A) – </a:t>
            </a:r>
            <a:r>
              <a:rPr lang="ru-RU" dirty="0"/>
              <a:t>вероятность наступления </a:t>
            </a:r>
            <a:r>
              <a:rPr lang="en-US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при условии что </a:t>
            </a:r>
            <a:r>
              <a:rPr lang="en-US" dirty="0" smtClean="0"/>
              <a:t>A </a:t>
            </a:r>
            <a:r>
              <a:rPr lang="ru-RU" dirty="0"/>
              <a:t>уже </a:t>
            </a:r>
            <a:r>
              <a:rPr lang="ru-RU" dirty="0" smtClean="0"/>
              <a:t>произошло.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61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проверяемого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купи,литр, молока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купить;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литр;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молоко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15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−1,1−1,61−2,3−2,3=−7,31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0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7+6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−0,41−1,87−2,56−1,87=−6,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3750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044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−7,31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−6,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итоге относим проверяемое значение к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1875"/>
                <a:ext cx="10515600" cy="4351338"/>
              </a:xfrm>
              <a:blipFill rotWithShape="0"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98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Простая реализация.</a:t>
            </a:r>
          </a:p>
          <a:p>
            <a:r>
              <a:rPr lang="ru-RU" dirty="0" smtClean="0"/>
              <a:t>Быстрые обучение и работа.</a:t>
            </a:r>
          </a:p>
          <a:p>
            <a:r>
              <a:rPr lang="ru-RU" dirty="0" smtClean="0"/>
              <a:t>Хорошо работает в случае большой размерности элементов.</a:t>
            </a:r>
          </a:p>
          <a:p>
            <a:r>
              <a:rPr lang="ru-RU" dirty="0" smtClean="0"/>
              <a:t>Хорошо работает в случае малого количества элементов.</a:t>
            </a:r>
          </a:p>
          <a:p>
            <a:r>
              <a:rPr lang="ru-RU" dirty="0" smtClean="0"/>
              <a:t>Высокая интерпретируемость.</a:t>
            </a:r>
          </a:p>
          <a:p>
            <a:r>
              <a:rPr lang="ru-RU" dirty="0" smtClean="0"/>
              <a:t>Возможность дообучения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618185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Параметры должны быть независимы.</a:t>
            </a:r>
          </a:p>
          <a:p>
            <a:r>
              <a:rPr lang="ru-RU" dirty="0" smtClean="0"/>
              <a:t>Значения параметров должны быть категориальными.</a:t>
            </a:r>
          </a:p>
          <a:p>
            <a:r>
              <a:rPr lang="ru-RU" dirty="0" smtClean="0"/>
              <a:t>Невозможно обрабатывать значения параметров, которых не было в обучающей выборке.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7814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Оба алгоритма относятся к</a:t>
            </a:r>
          </a:p>
          <a:p>
            <a:r>
              <a:rPr lang="ru-RU" dirty="0" smtClean="0"/>
              <a:t>обучению с учителем</a:t>
            </a:r>
          </a:p>
          <a:p>
            <a:r>
              <a:rPr lang="ru-RU" dirty="0" smtClean="0"/>
              <a:t>задаче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73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Предположения о зависимости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Параметры должны быть независимы.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Параметры могут зависеть друг от друга.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800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Борьба с переобучением при небольшом количестве элементов в наборе данных: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Получить более точные априорные условные вероятности.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Использовать регуляризацию.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1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Условная вероятность, пример: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  <a:r>
              <a:rPr lang="ru-RU" dirty="0" smtClean="0"/>
              <a:t> –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r>
              <a:rPr lang="ru-RU" dirty="0" smtClean="0"/>
              <a:t> – студент сдал зачёт на 5.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P(A) – </a:t>
            </a:r>
            <a:r>
              <a:rPr lang="ru-RU" dirty="0"/>
              <a:t>вероятность того, что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– </a:t>
            </a:r>
            <a:r>
              <a:rPr lang="ru-RU" dirty="0"/>
              <a:t>вероятность того, что студент сдал зачёт на 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того, что студент посетил все лекции, если он сдал зачёт на 5.</a:t>
            </a:r>
          </a:p>
          <a:p>
            <a:pPr marL="0" indent="0">
              <a:buNone/>
            </a:pPr>
            <a:r>
              <a:rPr lang="en-US" dirty="0" smtClean="0"/>
              <a:t>P(B|A) – </a:t>
            </a:r>
            <a:r>
              <a:rPr lang="ru-RU" dirty="0"/>
              <a:t>вероятность </a:t>
            </a:r>
            <a:r>
              <a:rPr lang="ru-RU" dirty="0" smtClean="0"/>
              <a:t>того, что студент сдал зачёт на 5, если он посетил все лекции.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325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Интересующие нас условные вероятности принадлежности к классу для имеющихся значений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Вычисляются на основании вероятностей этих значений 	параметров (генеративный подход).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Вычисляются напрямую с помощью минимизации ошибки (дискриминативный подход).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42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Меньше данных</a:t>
            </a:r>
          </a:p>
          <a:p>
            <a:pPr marL="0" indent="0">
              <a:buNone/>
            </a:pPr>
            <a:r>
              <a:rPr lang="ru-RU" sz="2800" dirty="0" smtClean="0"/>
              <a:t>Больше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генеративный подход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/>
              <a:t>Больше данных</a:t>
            </a:r>
          </a:p>
          <a:p>
            <a:pPr marL="0" indent="0">
              <a:buNone/>
            </a:pPr>
            <a:r>
              <a:rPr lang="ru-RU" dirty="0" smtClean="0"/>
              <a:t>Меньше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дискриминативный подход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5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https://neurohive.io/ru/osnovy-data-science/kak-primenjat-teoremu-bajesa-dlja-reshenija-realnyh-zadach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habr.com/ru/post/170545/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https://science.wikia.org/ru/wiki/</a:t>
            </a:r>
            <a:r>
              <a:rPr lang="ru-RU" dirty="0" err="1" smtClean="0">
                <a:hlinkClick r:id="rId4"/>
              </a:rPr>
              <a:t>Байесовская_вероятность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https://dyakonov.org/2018/07/30/</a:t>
            </a:r>
            <a:r>
              <a:rPr lang="ru-RU" dirty="0">
                <a:hlinkClick r:id="rId5"/>
              </a:rPr>
              <a:t>байесовский-подход</a:t>
            </a:r>
            <a:r>
              <a:rPr lang="ru-RU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bazhenov.me/blog/2012/06/11/naive-bayes.html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Условная вероятность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/>
              <a:t>) – </a:t>
            </a:r>
            <a:r>
              <a:rPr lang="ru-RU" dirty="0" smtClean="0"/>
              <a:t>это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Вероятность наступления </a:t>
            </a:r>
            <a:r>
              <a:rPr lang="en-US" dirty="0"/>
              <a:t>A</a:t>
            </a:r>
            <a:r>
              <a:rPr lang="ru-RU" dirty="0"/>
              <a:t> при условии, что </a:t>
            </a:r>
            <a:r>
              <a:rPr lang="en-US" dirty="0"/>
              <a:t>B </a:t>
            </a:r>
            <a:r>
              <a:rPr lang="ru-RU" dirty="0"/>
              <a:t>уже произошло. 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B</a:t>
            </a:r>
            <a:r>
              <a:rPr lang="ru-RU" dirty="0"/>
              <a:t> при условии, что </a:t>
            </a:r>
            <a:r>
              <a:rPr lang="en-US" dirty="0"/>
              <a:t>A </a:t>
            </a:r>
            <a:r>
              <a:rPr lang="ru-RU" dirty="0"/>
              <a:t>уже произошло.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A</a:t>
            </a:r>
            <a:r>
              <a:rPr lang="ru-RU" dirty="0"/>
              <a:t> при условии, что </a:t>
            </a:r>
            <a:r>
              <a:rPr lang="en-US" dirty="0"/>
              <a:t>B </a:t>
            </a:r>
            <a:r>
              <a:rPr lang="ru-RU" dirty="0"/>
              <a:t>не произошло. </a:t>
            </a:r>
          </a:p>
          <a:p>
            <a:r>
              <a:rPr lang="ru-RU" dirty="0"/>
              <a:t>Вероятность наступления </a:t>
            </a:r>
            <a:r>
              <a:rPr lang="en-US" dirty="0"/>
              <a:t>B</a:t>
            </a:r>
            <a:r>
              <a:rPr lang="ru-RU" dirty="0"/>
              <a:t> при условии, что </a:t>
            </a:r>
            <a:r>
              <a:rPr lang="en-US" dirty="0"/>
              <a:t>A </a:t>
            </a:r>
            <a:r>
              <a:rPr lang="ru-RU" dirty="0"/>
              <a:t>не произошло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62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события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независимы, то чему равна условная вероятность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 smtClean="0"/>
              <a:t>)?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/>
              <a:t>P(A) P(B)</a:t>
            </a:r>
            <a:endParaRPr lang="ru-RU" dirty="0"/>
          </a:p>
          <a:p>
            <a:r>
              <a:rPr lang="en-US" dirty="0"/>
              <a:t>P(A)</a:t>
            </a:r>
            <a:endParaRPr lang="ru-RU" dirty="0"/>
          </a:p>
          <a:p>
            <a:r>
              <a:rPr lang="en-US" dirty="0"/>
              <a:t>P(B)</a:t>
            </a:r>
            <a:endParaRPr lang="ru-RU" dirty="0"/>
          </a:p>
          <a:p>
            <a:r>
              <a:rPr lang="en-US" dirty="0"/>
              <a:t>P(A) / P(B)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807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определения </a:t>
            </a:r>
            <a:r>
              <a:rPr lang="en-US" dirty="0"/>
              <a:t>P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|</a:t>
            </a:r>
            <a:r>
              <a:rPr lang="en-US" dirty="0"/>
              <a:t>B</a:t>
            </a:r>
            <a:r>
              <a:rPr lang="ru-RU" dirty="0"/>
              <a:t>) с помощью теоремы Байеса нужно знать</a:t>
            </a:r>
            <a:endParaRPr lang="ru-RU" sz="2400" dirty="0"/>
          </a:p>
          <a:p>
            <a:endParaRPr lang="en-US" dirty="0" smtClean="0"/>
          </a:p>
          <a:p>
            <a:r>
              <a:rPr lang="en-US" dirty="0" smtClean="0"/>
              <a:t>P(A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P(B)</a:t>
            </a:r>
            <a:endParaRPr lang="ru-RU" dirty="0"/>
          </a:p>
          <a:p>
            <a:r>
              <a:rPr lang="en-US" dirty="0"/>
              <a:t>P(B|A)</a:t>
            </a:r>
            <a:endParaRPr lang="ru-RU" dirty="0"/>
          </a:p>
          <a:p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304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Теорема</a:t>
            </a:r>
            <a:r>
              <a:rPr lang="en-US" dirty="0"/>
              <a:t> </a:t>
            </a:r>
            <a:r>
              <a:rPr lang="en-US" dirty="0" err="1"/>
              <a:t>Байеса</a:t>
            </a:r>
            <a:r>
              <a:rPr lang="en-US" dirty="0"/>
              <a:t> </a:t>
            </a:r>
            <a:r>
              <a:rPr lang="en-US" dirty="0" err="1" smtClean="0"/>
              <a:t>позволяет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Уточнить вероятность гипотезы до проведения эксперимента.</a:t>
            </a:r>
          </a:p>
          <a:p>
            <a:r>
              <a:rPr lang="ru-RU" dirty="0"/>
              <a:t>Вычислить вероятность успешного проведения эксперимента.</a:t>
            </a:r>
          </a:p>
          <a:p>
            <a:r>
              <a:rPr lang="ru-RU" dirty="0"/>
              <a:t>Уточнить вероятность гипотезы после проведения эксперимента.</a:t>
            </a:r>
          </a:p>
          <a:p>
            <a:r>
              <a:rPr lang="ru-RU" dirty="0"/>
              <a:t>Вычислить вероятность неуспешного проведения эксперимента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заключается «наивность» Байесовского классификатора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Значения параметров в элементе не могут повторяться.</a:t>
            </a:r>
          </a:p>
          <a:p>
            <a:r>
              <a:rPr lang="ru-RU" dirty="0"/>
              <a:t>Параметры элементов в наборе данных считаются независимыми.</a:t>
            </a:r>
          </a:p>
          <a:p>
            <a:r>
              <a:rPr lang="ru-RU" dirty="0"/>
              <a:t>Количество классов равно двум.</a:t>
            </a:r>
          </a:p>
          <a:p>
            <a:r>
              <a:rPr lang="ru-RU" dirty="0"/>
              <a:t>Порядок следования параметров в элемент определяет их важность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0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каким минусом Байесовского классификатора борется сглаживание Лапласа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Низкая скорость обучения.</a:t>
            </a:r>
          </a:p>
          <a:p>
            <a:r>
              <a:rPr lang="ru-RU" dirty="0"/>
              <a:t>Параметры должны быть независимыми.</a:t>
            </a:r>
          </a:p>
          <a:p>
            <a:r>
              <a:rPr lang="ru-RU" dirty="0"/>
              <a:t>Значения параметров должны быть категориальными.</a:t>
            </a:r>
          </a:p>
          <a:p>
            <a:r>
              <a:rPr lang="ru-RU" dirty="0"/>
              <a:t>Невозможно работать со значениями параметров, которых не было в обучающей выборке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4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P(A,B) = P(A) P(B|A) = P(B) P(A|B)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независимы, то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P(A|B) = P(A) </a:t>
            </a:r>
            <a:r>
              <a:rPr lang="ru-RU" dirty="0" smtClean="0"/>
              <a:t>и </a:t>
            </a:r>
            <a:r>
              <a:rPr lang="en-US" dirty="0" smtClean="0"/>
              <a:t>P(B|A) = P(B)</a:t>
            </a:r>
            <a:r>
              <a:rPr lang="ru-RU" dirty="0" smtClean="0"/>
              <a:t>, т.е. </a:t>
            </a:r>
          </a:p>
          <a:p>
            <a:pPr marL="0" indent="0">
              <a:buNone/>
            </a:pPr>
            <a:r>
              <a:rPr lang="en-US" dirty="0" smtClean="0"/>
              <a:t>P(A,B) = P(A) P(B).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зависимы, то</a:t>
            </a:r>
          </a:p>
          <a:p>
            <a:pPr marL="0" indent="0">
              <a:buNone/>
            </a:pPr>
            <a:r>
              <a:rPr lang="en-US" dirty="0"/>
              <a:t>P(A) P(B|A) = P(B) P(A|B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309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плюсом Байесовского классификатора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Хорошо работает в случае малого количества элементов.</a:t>
            </a:r>
          </a:p>
          <a:p>
            <a:r>
              <a:rPr lang="ru-RU" dirty="0"/>
              <a:t>Хорошо работает в случае большого количества параметров.</a:t>
            </a:r>
          </a:p>
          <a:p>
            <a:r>
              <a:rPr lang="ru-RU" dirty="0"/>
              <a:t>Возможность работы с числовыми значениями параметров.</a:t>
            </a:r>
          </a:p>
          <a:p>
            <a:r>
              <a:rPr lang="ru-RU" dirty="0"/>
              <a:t>Быстрые обучения и работа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993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решают наивный Байесовский классификатор и логистическая регрессия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sz="2400" dirty="0"/>
          </a:p>
          <a:p>
            <a:r>
              <a:rPr lang="ru-RU" dirty="0"/>
              <a:t>Наивный Байесовский классификатор – задачу классификации, логистическая регрессия – задачу регрессии.</a:t>
            </a:r>
          </a:p>
          <a:p>
            <a:r>
              <a:rPr lang="ru-RU" dirty="0"/>
              <a:t>Наивный Байесовский классификатор – задачу регрессии, логистическая регрессия – задачу классификации.</a:t>
            </a:r>
          </a:p>
          <a:p>
            <a:r>
              <a:rPr lang="ru-RU" dirty="0"/>
              <a:t>Оба алгоритма решают задачу регрессии.</a:t>
            </a:r>
          </a:p>
          <a:p>
            <a:r>
              <a:rPr lang="ru-RU" dirty="0"/>
              <a:t>Оба алгоритма решают задачу классификации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400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Какие из алгоритмов относятся к генеративному и </a:t>
            </a:r>
            <a:r>
              <a:rPr lang="ru-RU" dirty="0" err="1"/>
              <a:t>дискриминативному</a:t>
            </a:r>
            <a:r>
              <a:rPr lang="ru-RU" dirty="0"/>
              <a:t> подходу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Наивный Байесовский классификатор и логистическая регрессия оба относятся к генеративному подходу.</a:t>
            </a:r>
          </a:p>
          <a:p>
            <a:r>
              <a:rPr lang="ru-RU" dirty="0"/>
              <a:t>Наивный Байесовский классификатор и логистическая регрессия оба относятся к </a:t>
            </a:r>
            <a:r>
              <a:rPr lang="ru-RU" dirty="0" err="1"/>
              <a:t>дискриминативному</a:t>
            </a:r>
            <a:r>
              <a:rPr lang="ru-RU" dirty="0"/>
              <a:t> подходу.</a:t>
            </a:r>
          </a:p>
          <a:p>
            <a:r>
              <a:rPr lang="ru-RU" dirty="0"/>
              <a:t>Наивный Байесовский классификатор – генеративный подход, логистическая регрессия – </a:t>
            </a:r>
            <a:r>
              <a:rPr lang="ru-RU" dirty="0" err="1"/>
              <a:t>дискриминативный</a:t>
            </a:r>
            <a:r>
              <a:rPr lang="ru-RU" dirty="0"/>
              <a:t> подход.</a:t>
            </a:r>
          </a:p>
          <a:p>
            <a:r>
              <a:rPr lang="ru-RU" dirty="0"/>
              <a:t>Наивный Байесовский классификатор – </a:t>
            </a:r>
            <a:r>
              <a:rPr lang="ru-RU" dirty="0" err="1"/>
              <a:t>дискриминативный</a:t>
            </a:r>
            <a:r>
              <a:rPr lang="ru-RU" dirty="0"/>
              <a:t> подход, логистическая регрессия – генеративный подход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P(A</a:t>
                </a:r>
                <a:r>
                  <a:rPr lang="en-US" dirty="0"/>
                  <a:t>) P(B|A) = P(B) P(A|B</a:t>
                </a:r>
                <a:r>
                  <a:rPr lang="en-US" dirty="0" smtClean="0"/>
                  <a:t>)</a:t>
                </a:r>
                <a:endParaRPr lang="ru-RU" dirty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P(B) – </a:t>
                </a:r>
                <a:r>
                  <a:rPr lang="ru-RU" dirty="0" smtClean="0"/>
                  <a:t>априорная вероятность 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P(B|A) –</a:t>
                </a:r>
                <a:r>
                  <a:rPr lang="ru-RU" dirty="0" smtClean="0"/>
                  <a:t> апостериорная вероятность</a:t>
                </a:r>
                <a:r>
                  <a:rPr lang="en-US" dirty="0" smtClean="0"/>
                  <a:t> </a:t>
                </a:r>
                <a:r>
                  <a:rPr lang="ru-RU" dirty="0"/>
                  <a:t>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при условии наступления события </a:t>
                </a:r>
                <a:r>
                  <a:rPr lang="en-US" dirty="0" smtClean="0"/>
                  <a:t>A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P(A) = 0,</a:t>
            </a:r>
            <a:r>
              <a:rPr lang="ru-RU" dirty="0" smtClean="0"/>
              <a:t>2</a:t>
            </a:r>
            <a:r>
              <a:rPr lang="en-US" dirty="0" smtClean="0"/>
              <a:t>5 – </a:t>
            </a:r>
            <a:r>
              <a:rPr lang="ru-RU" dirty="0" smtClean="0"/>
              <a:t>в среднем 25% студентов посещают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= </a:t>
            </a:r>
            <a:r>
              <a:rPr lang="ru-RU" dirty="0" smtClean="0"/>
              <a:t>0,5 – в среднем половина студентов сдают зачёт на 5.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P(A|B) = </a:t>
            </a:r>
            <a:r>
              <a:rPr lang="ru-RU" dirty="0" smtClean="0"/>
              <a:t>0,5, то </a:t>
            </a:r>
            <a:r>
              <a:rPr lang="en-US" dirty="0" smtClean="0"/>
              <a:t>P(B|A) = (0,5*0,5)/0,25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/>
              <a:t>P(A|B) = </a:t>
            </a:r>
            <a:r>
              <a:rPr lang="ru-RU" dirty="0" smtClean="0"/>
              <a:t>0,25</a:t>
            </a:r>
            <a:r>
              <a:rPr lang="ru-RU" dirty="0"/>
              <a:t>, то </a:t>
            </a:r>
            <a:r>
              <a:rPr lang="en-US" dirty="0"/>
              <a:t>P(B|A) = </a:t>
            </a:r>
            <a:r>
              <a:rPr lang="en-US" dirty="0" smtClean="0"/>
              <a:t>(0,25*0,5)/0,25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17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P(C) = 3/8 = 0,375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= 2/3</a:t>
            </a:r>
            <a:r>
              <a:rPr lang="ru-RU" dirty="0" smtClean="0"/>
              <a:t>, то </a:t>
            </a:r>
            <a:r>
              <a:rPr lang="en-US" dirty="0" smtClean="0"/>
              <a:t>P(C|A) = (2/3 * 3/8)/0,25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</a:t>
            </a:r>
            <a:r>
              <a:rPr lang="en-US" dirty="0"/>
              <a:t>= </a:t>
            </a:r>
            <a:r>
              <a:rPr lang="en-US" dirty="0" smtClean="0"/>
              <a:t>1/3</a:t>
            </a:r>
            <a:r>
              <a:rPr lang="ru-RU" dirty="0" smtClean="0"/>
              <a:t>, </a:t>
            </a:r>
            <a:r>
              <a:rPr lang="ru-RU" dirty="0"/>
              <a:t>то </a:t>
            </a:r>
            <a:r>
              <a:rPr lang="en-US" dirty="0" smtClean="0"/>
              <a:t>P(C|A</a:t>
            </a:r>
            <a:r>
              <a:rPr lang="en-US" dirty="0"/>
              <a:t>) = </a:t>
            </a:r>
            <a:r>
              <a:rPr lang="en-US" dirty="0" smtClean="0"/>
              <a:t>(1/3 * 3/8)/0,25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829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P(B</a:t>
            </a:r>
            <a:r>
              <a:rPr lang="ru-RU" dirty="0" smtClean="0"/>
              <a:t> или </a:t>
            </a:r>
            <a:r>
              <a:rPr lang="en-US" dirty="0" smtClean="0"/>
              <a:t>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 или 5.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P(B </a:t>
            </a:r>
            <a:r>
              <a:rPr lang="ru-RU" dirty="0" smtClean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7</a:t>
            </a:r>
            <a:r>
              <a:rPr lang="en-US" dirty="0" smtClean="0"/>
              <a:t>/8 = 0,</a:t>
            </a:r>
            <a:r>
              <a:rPr lang="ru-RU" dirty="0" smtClean="0"/>
              <a:t>8</a:t>
            </a:r>
            <a:r>
              <a:rPr lang="en-US" dirty="0" smtClean="0"/>
              <a:t>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7, 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C|A) = 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 smtClean="0"/>
              <a:t>0,5.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</a:t>
            </a:r>
            <a:r>
              <a:rPr lang="en-US" dirty="0"/>
              <a:t>= 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7, </a:t>
            </a:r>
            <a:r>
              <a:rPr lang="ru-RU" dirty="0"/>
              <a:t>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/>
              <a:t>1</a:t>
            </a:r>
            <a:r>
              <a:rPr lang="ru-RU" dirty="0" smtClean="0"/>
              <a:t>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8054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09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1435</Words>
  <Application>Microsoft Office PowerPoint</Application>
  <PresentationFormat>Широкоэкранный</PresentationFormat>
  <Paragraphs>471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Тема Office</vt:lpstr>
      <vt:lpstr>Лекция №5</vt:lpstr>
      <vt:lpstr>Содержание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Метод максимального правдоподобия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758</cp:revision>
  <dcterms:created xsi:type="dcterms:W3CDTF">2020-08-10T09:44:31Z</dcterms:created>
  <dcterms:modified xsi:type="dcterms:W3CDTF">2021-04-15T14:15:10Z</dcterms:modified>
</cp:coreProperties>
</file>