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1" r:id="rId6"/>
    <p:sldId id="270" r:id="rId7"/>
    <p:sldId id="267" r:id="rId8"/>
    <p:sldId id="293" r:id="rId9"/>
    <p:sldId id="261" r:id="rId10"/>
    <p:sldId id="278" r:id="rId11"/>
    <p:sldId id="262" r:id="rId12"/>
    <p:sldId id="264" r:id="rId13"/>
    <p:sldId id="266" r:id="rId14"/>
    <p:sldId id="277" r:id="rId15"/>
    <p:sldId id="294" r:id="rId16"/>
    <p:sldId id="275" r:id="rId17"/>
    <p:sldId id="272" r:id="rId18"/>
    <p:sldId id="283" r:id="rId19"/>
    <p:sldId id="273" r:id="rId20"/>
    <p:sldId id="282" r:id="rId21"/>
    <p:sldId id="274" r:id="rId22"/>
    <p:sldId id="281" r:id="rId23"/>
    <p:sldId id="280" r:id="rId24"/>
    <p:sldId id="279" r:id="rId25"/>
    <p:sldId id="284" r:id="rId26"/>
    <p:sldId id="285" r:id="rId27"/>
    <p:sldId id="288" r:id="rId28"/>
    <p:sldId id="287" r:id="rId29"/>
    <p:sldId id="289" r:id="rId30"/>
    <p:sldId id="286" r:id="rId31"/>
    <p:sldId id="290" r:id="rId32"/>
    <p:sldId id="265" r:id="rId33"/>
    <p:sldId id="291" r:id="rId34"/>
    <p:sldId id="292" r:id="rId35"/>
    <p:sldId id="259" r:id="rId36"/>
    <p:sldId id="260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2T14:51:05.2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&#1055;&#1077;&#1088;&#1077;&#1086;&#1073;&#1091;&#1095;&#1077;&#1085;&#1080;&#1077;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y/otus/blog/464695/" TargetMode="External"/><Relationship Id="rId5" Type="http://schemas.openxmlformats.org/officeDocument/2006/relationships/hyperlink" Target="http://www.machinelearning.ru/wiki/index.php?title=&#1048;&#1085;&#1090;&#1077;&#1088;&#1087;&#1088;&#1077;&#1090;&#1080;&#1088;&#1091;&#1077;&#1084;&#1072;&#1103;_&#1084;&#1086;&#1076;&#1077;&#1083;&#1100;_&#1084;&#1072;&#1096;&#1080;&#1085;&#1085;&#1086;&#1075;&#1086;_&#1086;&#1073;&#1091;&#1095;&#1077;&#1085;&#1080;&#1103;" TargetMode="External"/><Relationship Id="rId4" Type="http://schemas.openxmlformats.org/officeDocument/2006/relationships/hyperlink" Target="https://neerc.ifmo.ru/wiki/index.php?title=&#1050;&#1088;&#1086;&#1089;&#1089;-&#1074;&#1072;&#1083;&#1080;&#1076;&#1072;&#1094;&#1080;&#1103;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Машинное обучение.</a:t>
            </a:r>
          </a:p>
          <a:p>
            <a:r>
              <a:rPr lang="ru-RU" sz="4000" dirty="0" smtClean="0"/>
              <a:t>Общая постановка задачи.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Параметры модели:</a:t>
            </a:r>
          </a:p>
          <a:p>
            <a:pPr marL="0" indent="0">
              <a:buNone/>
            </a:pPr>
            <a:r>
              <a:rPr lang="ru-RU" dirty="0" smtClean="0"/>
              <a:t>Величины, описывающие устройство и работу модели, вычисляются в процессе обучения.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Гиперпараметры</a:t>
            </a:r>
            <a:r>
              <a:rPr lang="ru-RU" dirty="0" smtClean="0"/>
              <a:t> модели:</a:t>
            </a:r>
          </a:p>
          <a:p>
            <a:pPr marL="0" indent="0">
              <a:buNone/>
            </a:pPr>
            <a:r>
              <a:rPr lang="ru-RU" dirty="0" smtClean="0"/>
              <a:t>Величины, описывающие устройство и работу алгоритма построения модели, задаются до начала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данных.</a:t>
            </a:r>
          </a:p>
          <a:p>
            <a:r>
              <a:rPr lang="ru-RU" dirty="0" smtClean="0"/>
              <a:t>Поиск статистических закономерностей в данных.</a:t>
            </a:r>
          </a:p>
          <a:p>
            <a:r>
              <a:rPr lang="ru-RU" dirty="0" smtClean="0"/>
              <a:t>Построение математической модели на основе найденных закономерностей.</a:t>
            </a:r>
          </a:p>
          <a:p>
            <a:r>
              <a:rPr lang="ru-RU" dirty="0" smtClean="0"/>
              <a:t>Использование полученной математической модели на новых данных.</a:t>
            </a:r>
          </a:p>
          <a:p>
            <a:r>
              <a:rPr lang="ru-RU" dirty="0" smtClean="0"/>
              <a:t>Принятие решений на основании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2689977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4953989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662556" y="3821983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98625" y="1709382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Новые</a:t>
            </a:r>
          </a:p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46566" y="3821982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8" idx="3"/>
            <a:endCxn id="12" idx="0"/>
          </p:cNvCxnSpPr>
          <p:nvPr/>
        </p:nvCxnSpPr>
        <p:spPr>
          <a:xfrm>
            <a:off x="2346366" y="3170928"/>
            <a:ext cx="2354283" cy="651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9" idx="3"/>
            <a:endCxn id="12" idx="2"/>
          </p:cNvCxnSpPr>
          <p:nvPr/>
        </p:nvCxnSpPr>
        <p:spPr>
          <a:xfrm flipV="1">
            <a:off x="2346366" y="4783883"/>
            <a:ext cx="2354283" cy="65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3"/>
            <a:endCxn id="10" idx="1"/>
          </p:cNvCxnSpPr>
          <p:nvPr/>
        </p:nvCxnSpPr>
        <p:spPr>
          <a:xfrm>
            <a:off x="5454732" y="4302933"/>
            <a:ext cx="420782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1" idx="3"/>
            <a:endCxn id="10" idx="0"/>
          </p:cNvCxnSpPr>
          <p:nvPr/>
        </p:nvCxnSpPr>
        <p:spPr>
          <a:xfrm>
            <a:off x="8306791" y="2190333"/>
            <a:ext cx="2109848" cy="1631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r>
              <a:rPr lang="ru-RU" dirty="0" smtClean="0"/>
              <a:t>Сбор данных.</a:t>
            </a:r>
          </a:p>
          <a:p>
            <a:r>
              <a:rPr lang="ru-RU" dirty="0" smtClean="0"/>
              <a:t>Структурирование и оцифровка данных.</a:t>
            </a:r>
          </a:p>
          <a:p>
            <a:r>
              <a:rPr lang="ru-RU" dirty="0" smtClean="0"/>
              <a:t>Очистка и исправление данных.</a:t>
            </a:r>
          </a:p>
          <a:p>
            <a:r>
              <a:rPr lang="ru-RU" dirty="0" smtClean="0"/>
              <a:t>Обогащение данных.</a:t>
            </a:r>
          </a:p>
          <a:p>
            <a:r>
              <a:rPr lang="ru-RU" dirty="0" smtClean="0"/>
              <a:t>Формирование обучающей, </a:t>
            </a:r>
            <a:r>
              <a:rPr lang="ru-RU" dirty="0" err="1"/>
              <a:t>в</a:t>
            </a:r>
            <a:r>
              <a:rPr lang="ru-RU" dirty="0" err="1" smtClean="0"/>
              <a:t>алидационной</a:t>
            </a:r>
            <a:r>
              <a:rPr lang="ru-RU" dirty="0" smtClean="0"/>
              <a:t> и тестовой выборок.</a:t>
            </a:r>
          </a:p>
        </p:txBody>
      </p:sp>
    </p:spTree>
    <p:extLst>
      <p:ext uri="{BB962C8B-B14F-4D97-AF65-F5344CB8AC3E}">
        <p14:creationId xmlns:p14="http://schemas.microsoft.com/office/powerpoint/2010/main" val="7523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выборок: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Обучающая (60%) – используется для построения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Валидационная</a:t>
            </a:r>
            <a:r>
              <a:rPr lang="ru-RU" dirty="0" smtClean="0"/>
              <a:t> (20%) – используется для настройки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Тестовая (20%) – используется для определения метрик производительности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1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003971" cy="1028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016251"/>
            <a:ext cx="7593282" cy="102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Обучающая выборка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31482" y="4341814"/>
            <a:ext cx="1235032" cy="1028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Тестовая выборка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666514" y="5615321"/>
            <a:ext cx="1175657" cy="10287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Валидационная</a:t>
            </a:r>
            <a:r>
              <a:rPr lang="ru-RU" dirty="0" smtClean="0"/>
              <a:t> выборка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Алгоритмы:</a:t>
            </a:r>
          </a:p>
          <a:p>
            <a:r>
              <a:rPr lang="ru-RU" dirty="0" smtClean="0"/>
              <a:t>Подбор алгоритмов, подходящих для решения задачи.</a:t>
            </a:r>
          </a:p>
          <a:p>
            <a:r>
              <a:rPr lang="ru-RU" dirty="0" smtClean="0"/>
              <a:t>Повторение шагов:</a:t>
            </a:r>
          </a:p>
          <a:p>
            <a:pPr lvl="1"/>
            <a:r>
              <a:rPr lang="ru-RU" dirty="0" smtClean="0"/>
              <a:t>Задание значений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Использование части или всей обучающей выборки для настройки параметров модели.</a:t>
            </a:r>
          </a:p>
          <a:p>
            <a:pPr lvl="1"/>
            <a:r>
              <a:rPr lang="ru-RU" dirty="0" smtClean="0"/>
              <a:t>Анализ получающегося результата.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Модели:</a:t>
            </a:r>
          </a:p>
          <a:p>
            <a:r>
              <a:rPr lang="ru-RU" dirty="0" smtClean="0"/>
              <a:t>Построение моделей (определение значений параметров моделей).</a:t>
            </a:r>
          </a:p>
          <a:p>
            <a:r>
              <a:rPr lang="ru-RU" dirty="0" smtClean="0"/>
              <a:t>Оценка моделей.</a:t>
            </a:r>
          </a:p>
          <a:p>
            <a:r>
              <a:rPr lang="ru-RU" dirty="0" smtClean="0"/>
              <a:t>Сравнение моделей.</a:t>
            </a:r>
          </a:p>
          <a:p>
            <a:r>
              <a:rPr lang="ru-RU" dirty="0" smtClean="0"/>
              <a:t>Выбор итоговой модели.</a:t>
            </a:r>
          </a:p>
          <a:p>
            <a:r>
              <a:rPr lang="ru-RU" dirty="0" smtClean="0"/>
              <a:t>Использование итоговой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5884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838200" y="5628904"/>
            <a:ext cx="10515599" cy="9240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Время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30827" y="3122022"/>
            <a:ext cx="1121229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73828" y="3146602"/>
            <a:ext cx="14250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20639" y="3139835"/>
            <a:ext cx="18454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Гиперпараметры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787836" y="3141023"/>
            <a:ext cx="1180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790016" y="3139835"/>
            <a:ext cx="14630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и её параметры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5" idx="3"/>
            <a:endCxn id="7" idx="1"/>
          </p:cNvCxnSpPr>
          <p:nvPr/>
        </p:nvCxnSpPr>
        <p:spPr>
          <a:xfrm>
            <a:off x="2052056" y="3597035"/>
            <a:ext cx="821772" cy="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10" idx="1"/>
          </p:cNvCxnSpPr>
          <p:nvPr/>
        </p:nvCxnSpPr>
        <p:spPr>
          <a:xfrm flipV="1">
            <a:off x="4298867" y="3597035"/>
            <a:ext cx="821772" cy="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6966064" y="3597035"/>
            <a:ext cx="821772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3"/>
            <a:endCxn id="12" idx="1"/>
          </p:cNvCxnSpPr>
          <p:nvPr/>
        </p:nvCxnSpPr>
        <p:spPr>
          <a:xfrm flipV="1">
            <a:off x="8968244" y="3597035"/>
            <a:ext cx="821772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= «полезные» данные  + шум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Переобученная модель не отличает шум от полезных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Метрики производительности модели на обучающей выборке будут иметь хорошие значения, однако на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и тестовой выборках – плохие.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9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Машинное обучение. Общая постановка задачи.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/>
              <a:t>м</a:t>
            </a:r>
            <a:r>
              <a:rPr lang="ru-RU" dirty="0" smtClean="0"/>
              <a:t>ашинное обучение?</a:t>
            </a:r>
          </a:p>
          <a:p>
            <a:r>
              <a:rPr lang="ru-RU" dirty="0" smtClean="0"/>
              <a:t>Как работает машинное обучение?</a:t>
            </a:r>
          </a:p>
          <a:p>
            <a:r>
              <a:rPr lang="ru-RU" dirty="0" smtClean="0"/>
              <a:t>Переобучение модели.</a:t>
            </a:r>
          </a:p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модели.</a:t>
            </a:r>
          </a:p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 модели.</a:t>
            </a:r>
          </a:p>
          <a:p>
            <a:r>
              <a:rPr lang="ru-RU" dirty="0"/>
              <a:t>Интерпретация моделей машинного обучения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противодействия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Увеличение количества данных.</a:t>
            </a:r>
          </a:p>
          <a:p>
            <a:r>
              <a:rPr lang="ru-RU" dirty="0" smtClean="0"/>
              <a:t>Упрощение модели.</a:t>
            </a:r>
          </a:p>
          <a:p>
            <a:r>
              <a:rPr lang="ru-RU" dirty="0" smtClean="0"/>
              <a:t>Уменьшение времени обучения.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Недообученная</a:t>
            </a:r>
            <a:r>
              <a:rPr lang="ru-RU" dirty="0" smtClean="0"/>
              <a:t> модель не может обобщить информацию из обучающей выборки.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Метрики производительности модели будут плохими на всех выборках: обучающей, </a:t>
            </a:r>
            <a:r>
              <a:rPr lang="ru-RU" dirty="0" err="1" smtClean="0"/>
              <a:t>валидационной</a:t>
            </a:r>
            <a:r>
              <a:rPr lang="ru-RU" dirty="0" smtClean="0"/>
              <a:t>, тестовой.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противодействия: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Усложнение модели.</a:t>
            </a:r>
          </a:p>
          <a:p>
            <a:r>
              <a:rPr lang="ru-RU" dirty="0" smtClean="0"/>
              <a:t>Увеличение размерности данных.</a:t>
            </a:r>
          </a:p>
          <a:p>
            <a:r>
              <a:rPr lang="ru-RU" dirty="0" smtClean="0"/>
              <a:t>Уменьшение шума в данных.</a:t>
            </a:r>
          </a:p>
          <a:p>
            <a:r>
              <a:rPr lang="ru-RU" dirty="0" smtClean="0"/>
              <a:t>Увеличение времени обучения.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84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Оптимальная настройка модели</a:t>
            </a:r>
            <a:endParaRPr lang="ru-RU" dirty="0"/>
          </a:p>
        </p:txBody>
      </p:sp>
      <p:sp>
        <p:nvSpPr>
          <p:cNvPr id="11" name="Полилиния 10"/>
          <p:cNvSpPr/>
          <p:nvPr/>
        </p:nvSpPr>
        <p:spPr>
          <a:xfrm>
            <a:off x="1294410" y="2066305"/>
            <a:ext cx="8478982" cy="4180115"/>
          </a:xfrm>
          <a:custGeom>
            <a:avLst/>
            <a:gdLst>
              <a:gd name="connsiteX0" fmla="*/ 0 w 1935678"/>
              <a:gd name="connsiteY0" fmla="*/ 0 h 2576946"/>
              <a:gd name="connsiteX1" fmla="*/ 1935678 w 1935678"/>
              <a:gd name="connsiteY1" fmla="*/ 2576946 h 257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5678" h="2576946">
                <a:moveTo>
                  <a:pt x="0" y="0"/>
                </a:moveTo>
                <a:cubicBezTo>
                  <a:pt x="286987" y="978725"/>
                  <a:pt x="573974" y="1957450"/>
                  <a:pt x="1935678" y="2576946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1365662" y="1377538"/>
            <a:ext cx="8336478" cy="3942613"/>
          </a:xfrm>
          <a:custGeom>
            <a:avLst/>
            <a:gdLst>
              <a:gd name="connsiteX0" fmla="*/ 0 w 8336478"/>
              <a:gd name="connsiteY0" fmla="*/ 0 h 3942613"/>
              <a:gd name="connsiteX1" fmla="*/ 3040083 w 8336478"/>
              <a:gd name="connsiteY1" fmla="*/ 2850078 h 3942613"/>
              <a:gd name="connsiteX2" fmla="*/ 5723907 w 8336478"/>
              <a:gd name="connsiteY2" fmla="*/ 3942607 h 3942613"/>
              <a:gd name="connsiteX3" fmla="*/ 8336478 w 8336478"/>
              <a:gd name="connsiteY3" fmla="*/ 2838202 h 394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6478" h="3942613">
                <a:moveTo>
                  <a:pt x="0" y="0"/>
                </a:moveTo>
                <a:cubicBezTo>
                  <a:pt x="1043049" y="1096488"/>
                  <a:pt x="2086099" y="2192977"/>
                  <a:pt x="3040083" y="2850078"/>
                </a:cubicBezTo>
                <a:cubicBezTo>
                  <a:pt x="3994067" y="3507179"/>
                  <a:pt x="4841175" y="3944586"/>
                  <a:pt x="5723907" y="3942607"/>
                </a:cubicBezTo>
                <a:cubicBezTo>
                  <a:pt x="6606639" y="3940628"/>
                  <a:pt x="7861465" y="3087584"/>
                  <a:pt x="8336478" y="2838202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5628904" y="3028208"/>
            <a:ext cx="1674421" cy="1971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Или «кросс-проверка»,</a:t>
            </a:r>
          </a:p>
          <a:p>
            <a:pPr marL="0" indent="0">
              <a:buNone/>
            </a:pPr>
            <a:r>
              <a:rPr lang="ru-RU" dirty="0" smtClean="0"/>
              <a:t>Или «перекрёстная проверка»,</a:t>
            </a:r>
          </a:p>
          <a:p>
            <a:pPr marL="0" indent="0">
              <a:buNone/>
            </a:pPr>
            <a:r>
              <a:rPr lang="ru-RU" dirty="0" smtClean="0"/>
              <a:t>Или «скользящий контроль».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Метод оценки применимости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любой задачи можно найти множество различных алгоритмов, которые могут сформировать множество различных моделей. В таком случае нужен критерий для сравнения этих алгоритмов и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7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Основная проблема – деление данных на обучающую, тестовую и </a:t>
            </a:r>
            <a:r>
              <a:rPr lang="ru-RU" dirty="0" err="1" smtClean="0"/>
              <a:t>валидационную</a:t>
            </a:r>
            <a:r>
              <a:rPr lang="ru-RU" dirty="0" smtClean="0"/>
              <a:t> выборки может быть хорошим для одних алгоритмов, но плохим для других.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 сравнения должен использовать весь набор данных.</a:t>
            </a:r>
          </a:p>
          <a:p>
            <a:pPr marL="0" indent="0">
              <a:buNone/>
            </a:pPr>
            <a:r>
              <a:rPr lang="ru-RU" dirty="0" smtClean="0"/>
              <a:t>Рассмотрим три способа реализации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Валидация</a:t>
            </a:r>
            <a:r>
              <a:rPr lang="ru-RU" dirty="0" smtClean="0"/>
              <a:t> на отложенных данных.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Полная 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K</a:t>
            </a:r>
            <a:r>
              <a:rPr lang="ru-RU" dirty="0"/>
              <a:t>-частная (</a:t>
            </a:r>
            <a:r>
              <a:rPr lang="en-US" dirty="0"/>
              <a:t>k-fold)</a:t>
            </a:r>
            <a:r>
              <a:rPr lang="en-US" dirty="0" smtClean="0"/>
              <a:t> </a:t>
            </a:r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2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Валидация</a:t>
            </a:r>
            <a:r>
              <a:rPr lang="ru-RU" dirty="0" smtClean="0"/>
              <a:t> на отложенных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 данных </a:t>
            </a:r>
            <a:r>
              <a:rPr lang="en-US" dirty="0" smtClean="0"/>
              <a:t>D </a:t>
            </a:r>
            <a:r>
              <a:rPr lang="ru-RU" dirty="0" smtClean="0"/>
              <a:t>формируем две выборки: </a:t>
            </a:r>
            <a:r>
              <a:rPr lang="en-US" dirty="0" smtClean="0"/>
              <a:t>d1 </a:t>
            </a:r>
            <a:r>
              <a:rPr lang="ru-RU" dirty="0" smtClean="0"/>
              <a:t>и</a:t>
            </a:r>
            <a:r>
              <a:rPr lang="en-US" dirty="0" smtClean="0"/>
              <a:t> d2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Каждый элемент из </a:t>
            </a:r>
            <a:r>
              <a:rPr lang="en-US" dirty="0" smtClean="0"/>
              <a:t>D </a:t>
            </a:r>
            <a:r>
              <a:rPr lang="ru-RU" dirty="0" smtClean="0"/>
              <a:t>случайным образом помещается либо в </a:t>
            </a:r>
            <a:r>
              <a:rPr lang="en-US" dirty="0" smtClean="0"/>
              <a:t>d1</a:t>
            </a:r>
            <a:r>
              <a:rPr lang="ru-RU" dirty="0" smtClean="0"/>
              <a:t>, либо в </a:t>
            </a:r>
            <a:r>
              <a:rPr lang="en-US" dirty="0" smtClean="0"/>
              <a:t>d2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Обучаем модель на выборке </a:t>
            </a:r>
            <a:r>
              <a:rPr lang="en-US" dirty="0" smtClean="0"/>
              <a:t>d1</a:t>
            </a:r>
            <a:r>
              <a:rPr lang="ru-RU" dirty="0" smtClean="0"/>
              <a:t>, вычисляем ошибку на выборке </a:t>
            </a:r>
            <a:r>
              <a:rPr lang="en-US" dirty="0" smtClean="0"/>
              <a:t>d2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Иногда для увеличения точности разбиение </a:t>
            </a:r>
            <a:r>
              <a:rPr lang="en-US" dirty="0" smtClean="0"/>
              <a:t>D </a:t>
            </a:r>
            <a:r>
              <a:rPr lang="ru-RU" dirty="0" smtClean="0"/>
              <a:t>на </a:t>
            </a:r>
            <a:r>
              <a:rPr lang="en-US" dirty="0" smtClean="0"/>
              <a:t>d1 </a:t>
            </a:r>
            <a:r>
              <a:rPr lang="ru-RU" dirty="0" smtClean="0"/>
              <a:t>и </a:t>
            </a:r>
            <a:r>
              <a:rPr lang="en-US" dirty="0" smtClean="0"/>
              <a:t>d2 </a:t>
            </a:r>
            <a:r>
              <a:rPr lang="ru-RU" dirty="0" smtClean="0"/>
              <a:t>повторяется несколько раз и ошибка усредняется.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Валидация</a:t>
            </a:r>
            <a:r>
              <a:rPr lang="ru-RU" dirty="0" smtClean="0"/>
              <a:t> на отложенных данных.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52603" y="3218213"/>
            <a:ext cx="4085112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52603" y="4536374"/>
            <a:ext cx="2317667" cy="475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70270" y="5460670"/>
            <a:ext cx="1767445" cy="4750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7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Полная 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Выбираем значение </a:t>
            </a:r>
            <a:r>
              <a:rPr lang="en-US" dirty="0" smtClean="0"/>
              <a:t>t – </a:t>
            </a:r>
            <a:r>
              <a:rPr lang="ru-RU" dirty="0" smtClean="0"/>
              <a:t>размер выборки </a:t>
            </a:r>
            <a:r>
              <a:rPr lang="en-US" dirty="0" smtClean="0"/>
              <a:t>d1</a:t>
            </a:r>
            <a:r>
              <a:rPr lang="ru-RU" dirty="0" smtClean="0"/>
              <a:t> (или </a:t>
            </a:r>
            <a:r>
              <a:rPr lang="en-US" dirty="0" smtClean="0"/>
              <a:t>d</a:t>
            </a:r>
            <a:r>
              <a:rPr lang="ru-RU" dirty="0" smtClean="0"/>
              <a:t>2).</a:t>
            </a:r>
          </a:p>
          <a:p>
            <a:pPr marL="0" indent="0">
              <a:buNone/>
            </a:pPr>
            <a:r>
              <a:rPr lang="ru-RU" dirty="0" smtClean="0"/>
              <a:t>Из </a:t>
            </a:r>
            <a:r>
              <a:rPr lang="ru-RU" dirty="0"/>
              <a:t>данных </a:t>
            </a:r>
            <a:r>
              <a:rPr lang="en-US" dirty="0"/>
              <a:t>D </a:t>
            </a:r>
            <a:r>
              <a:rPr lang="ru-RU" dirty="0"/>
              <a:t>формируем </a:t>
            </a:r>
            <a:r>
              <a:rPr lang="ru-RU" dirty="0" smtClean="0"/>
              <a:t>все возможные пары выборок </a:t>
            </a:r>
            <a:r>
              <a:rPr lang="en-US" dirty="0" smtClean="0"/>
              <a:t>d1 </a:t>
            </a:r>
            <a:r>
              <a:rPr lang="ru-RU" dirty="0"/>
              <a:t>и</a:t>
            </a:r>
            <a:r>
              <a:rPr lang="en-US" dirty="0"/>
              <a:t> 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Для каждой получившейся пары </a:t>
            </a:r>
            <a:r>
              <a:rPr lang="en-US" dirty="0" smtClean="0"/>
              <a:t>(d1, d2)</a:t>
            </a:r>
            <a:r>
              <a:rPr lang="ru-RU" dirty="0" smtClean="0"/>
              <a:t> обучаем </a:t>
            </a:r>
            <a:r>
              <a:rPr lang="ru-RU" dirty="0"/>
              <a:t>модель на выборке </a:t>
            </a:r>
            <a:r>
              <a:rPr lang="en-US" dirty="0"/>
              <a:t>d1</a:t>
            </a:r>
            <a:r>
              <a:rPr lang="ru-RU" dirty="0"/>
              <a:t>, вычисляем ошибку на выборке </a:t>
            </a:r>
            <a:r>
              <a:rPr lang="en-US" dirty="0"/>
              <a:t>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Вычисляем среднее арифметическое величины ошибки на </a:t>
            </a:r>
            <a:r>
              <a:rPr lang="en-US" dirty="0" smtClean="0"/>
              <a:t>d2 </a:t>
            </a:r>
            <a:r>
              <a:rPr lang="ru-RU" dirty="0" smtClean="0"/>
              <a:t>по всем парам </a:t>
            </a:r>
            <a:r>
              <a:rPr lang="en-US" dirty="0" smtClean="0"/>
              <a:t>(d1, d2)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0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Полная кросс-</a:t>
            </a:r>
            <a:r>
              <a:rPr lang="ru-RU" dirty="0" err="1"/>
              <a:t>валидация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52603" y="2470067"/>
            <a:ext cx="4085112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33903" y="3230090"/>
            <a:ext cx="2317667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66458" y="3230090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52603" y="3869383"/>
            <a:ext cx="534389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98867" y="3869382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52603" y="4508675"/>
            <a:ext cx="1092529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45132" y="4517587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26873" y="5147966"/>
            <a:ext cx="1807030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35882" y="5156880"/>
            <a:ext cx="1767445" cy="345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726873" y="5787259"/>
            <a:ext cx="2317667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058395" y="5787259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78187" y="3869382"/>
            <a:ext cx="177338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612577" y="4508674"/>
            <a:ext cx="123899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315203" y="5147966"/>
            <a:ext cx="53636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3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Машинное обучение – это составная часть (ветвь, область и т.д.) искусственного интеллекта.</a:t>
            </a:r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K</a:t>
            </a:r>
            <a:r>
              <a:rPr lang="ru-RU" dirty="0" smtClean="0"/>
              <a:t>-частная (</a:t>
            </a:r>
            <a:r>
              <a:rPr lang="en-US" dirty="0" smtClean="0"/>
              <a:t>k-fold) </a:t>
            </a:r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Выбираем значение </a:t>
            </a:r>
            <a:r>
              <a:rPr lang="en-US" dirty="0" smtClean="0"/>
              <a:t>k </a:t>
            </a:r>
            <a:r>
              <a:rPr lang="en-US" dirty="0"/>
              <a:t>– </a:t>
            </a:r>
            <a:r>
              <a:rPr lang="ru-RU" dirty="0" smtClean="0"/>
              <a:t>количество частей, на которые будут разделены данные 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Для каждой из </a:t>
            </a:r>
            <a:r>
              <a:rPr lang="en-US" dirty="0" smtClean="0"/>
              <a:t>k </a:t>
            </a:r>
            <a:r>
              <a:rPr lang="ru-RU" dirty="0" smtClean="0"/>
              <a:t>частей формируем пару (</a:t>
            </a:r>
            <a:r>
              <a:rPr lang="en-US" dirty="0" smtClean="0"/>
              <a:t>d1, d2)</a:t>
            </a:r>
            <a:r>
              <a:rPr lang="ru-RU" dirty="0" smtClean="0"/>
              <a:t>:</a:t>
            </a:r>
          </a:p>
          <a:p>
            <a:r>
              <a:rPr lang="en-US" dirty="0" smtClean="0"/>
              <a:t>d1 </a:t>
            </a:r>
            <a:r>
              <a:rPr lang="ru-RU" dirty="0" smtClean="0"/>
              <a:t>состоит из остальных </a:t>
            </a:r>
            <a:r>
              <a:rPr lang="en-US" dirty="0" smtClean="0"/>
              <a:t>k-1</a:t>
            </a:r>
            <a:r>
              <a:rPr lang="ru-RU" dirty="0" smtClean="0"/>
              <a:t> частей,</a:t>
            </a:r>
          </a:p>
          <a:p>
            <a:r>
              <a:rPr lang="en-US" dirty="0"/>
              <a:t>d</a:t>
            </a:r>
            <a:r>
              <a:rPr lang="en-US" dirty="0" smtClean="0"/>
              <a:t>2 </a:t>
            </a:r>
            <a:r>
              <a:rPr lang="ru-RU" dirty="0" smtClean="0"/>
              <a:t>совпадает с рассматриваемой частью.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каждой получившейся пары </a:t>
            </a:r>
            <a:r>
              <a:rPr lang="en-US" dirty="0"/>
              <a:t>(d1, d2)</a:t>
            </a:r>
            <a:r>
              <a:rPr lang="ru-RU" dirty="0"/>
              <a:t> обучаем модель на выборке </a:t>
            </a:r>
            <a:r>
              <a:rPr lang="en-US" dirty="0"/>
              <a:t>d1</a:t>
            </a:r>
            <a:r>
              <a:rPr lang="ru-RU" dirty="0"/>
              <a:t>, вычисляем ошибку на выборке </a:t>
            </a:r>
            <a:r>
              <a:rPr lang="en-US" dirty="0"/>
              <a:t>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Вычисляем среднее арифметическое величины ошибки на </a:t>
            </a:r>
            <a:r>
              <a:rPr lang="en-US" dirty="0"/>
              <a:t>d2 </a:t>
            </a:r>
            <a:r>
              <a:rPr lang="ru-RU" dirty="0"/>
              <a:t>по всем </a:t>
            </a:r>
            <a:r>
              <a:rPr lang="en-US" dirty="0" smtClean="0"/>
              <a:t>k </a:t>
            </a:r>
            <a:r>
              <a:rPr lang="ru-RU" dirty="0" smtClean="0"/>
              <a:t>парам </a:t>
            </a:r>
            <a:r>
              <a:rPr lang="en-US" dirty="0"/>
              <a:t>(d1, d2)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8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</a:t>
            </a:r>
            <a:r>
              <a:rPr lang="ru-RU" dirty="0"/>
              <a:t>-частная (</a:t>
            </a:r>
            <a:r>
              <a:rPr lang="en-US" dirty="0"/>
              <a:t>k-fold) </a:t>
            </a:r>
            <a:r>
              <a:rPr lang="ru-RU" dirty="0"/>
              <a:t>кросс-</a:t>
            </a:r>
            <a:r>
              <a:rPr lang="ru-RU" dirty="0" err="1"/>
              <a:t>валидация</a:t>
            </a:r>
            <a:r>
              <a:rPr lang="ru-RU" dirty="0" smtClean="0"/>
              <a:t>.</a:t>
            </a:r>
            <a:r>
              <a:rPr lang="en-US" dirty="0" smtClean="0"/>
              <a:t> K = 4.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1847" y="2470067"/>
            <a:ext cx="3864927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61016" y="3431968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71848" y="3431968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832265" y="3431970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4167" y="3431968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761016" y="4273137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821875" y="4273137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63439" y="4273137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794167" y="4273137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756070" y="5114304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804310" y="5114304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827319" y="5114306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53541" y="5114300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839686" y="5955469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761016" y="5955469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822373" y="5955471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784275" y="5955469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1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Интерпретация моделей машинного обучения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947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Интерпретация моделей машинного обучения.</a:t>
            </a:r>
            <a:endParaRPr lang="ru-RU" sz="40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838200" y="2706510"/>
            <a:ext cx="2885704" cy="2743200"/>
            <a:chOff x="4653148" y="3217149"/>
            <a:chExt cx="2885704" cy="27432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4653148" y="3217149"/>
              <a:ext cx="2885704" cy="274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5181600" y="4083248"/>
              <a:ext cx="1828800" cy="101100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5735782" y="1425039"/>
            <a:ext cx="3455719" cy="161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735782" y="3550458"/>
            <a:ext cx="3455719" cy="161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14"/>
          <p:cNvCxnSpPr>
            <a:stCxn id="3" idx="0"/>
            <a:endCxn id="12" idx="1"/>
          </p:cNvCxnSpPr>
          <p:nvPr/>
        </p:nvCxnSpPr>
        <p:spPr>
          <a:xfrm rot="5400000" flipH="1" flipV="1">
            <a:off x="3771443" y="742171"/>
            <a:ext cx="473949" cy="3454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3" idx="3"/>
            <a:endCxn id="13" idx="1"/>
          </p:cNvCxnSpPr>
          <p:nvPr/>
        </p:nvCxnSpPr>
        <p:spPr>
          <a:xfrm>
            <a:off x="3723904" y="4078110"/>
            <a:ext cx="2011878" cy="279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735782" y="5755367"/>
            <a:ext cx="1101931" cy="498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 т.д.</a:t>
            </a:r>
            <a:endParaRPr lang="ru-RU" dirty="0"/>
          </a:p>
        </p:txBody>
      </p:sp>
      <p:cxnSp>
        <p:nvCxnSpPr>
          <p:cNvPr id="24" name="Соединительная линия уступом 23"/>
          <p:cNvCxnSpPr>
            <a:stCxn id="3" idx="2"/>
            <a:endCxn id="20" idx="1"/>
          </p:cNvCxnSpPr>
          <p:nvPr/>
        </p:nvCxnSpPr>
        <p:spPr>
          <a:xfrm rot="16200000" flipH="1">
            <a:off x="3730898" y="3999864"/>
            <a:ext cx="555039" cy="3454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6250379" y="1690688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840187" y="1691837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7429995" y="1689539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8019803" y="1690688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6242462" y="2048234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6832270" y="2047085"/>
            <a:ext cx="589808" cy="30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7422078" y="2047085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8011886" y="2048234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6242462" y="2394203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6832270" y="2395352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7422078" y="2393054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8011886" y="2394203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Ромб 51"/>
          <p:cNvSpPr/>
          <p:nvPr/>
        </p:nvSpPr>
        <p:spPr>
          <a:xfrm>
            <a:off x="7249885" y="3760486"/>
            <a:ext cx="427511" cy="28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Ромб 52"/>
          <p:cNvSpPr/>
          <p:nvPr/>
        </p:nvSpPr>
        <p:spPr>
          <a:xfrm>
            <a:off x="6521532" y="4214053"/>
            <a:ext cx="427511" cy="28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6096000" y="4651489"/>
            <a:ext cx="292925" cy="15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7071757" y="4651489"/>
            <a:ext cx="292925" cy="15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8023761" y="4335680"/>
            <a:ext cx="292925" cy="15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2" idx="1"/>
            <a:endCxn id="53" idx="0"/>
          </p:cNvCxnSpPr>
          <p:nvPr/>
        </p:nvCxnSpPr>
        <p:spPr>
          <a:xfrm rot="10800000" flipV="1">
            <a:off x="6735289" y="3902989"/>
            <a:ext cx="514597" cy="311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52" idx="3"/>
            <a:endCxn id="56" idx="0"/>
          </p:cNvCxnSpPr>
          <p:nvPr/>
        </p:nvCxnSpPr>
        <p:spPr>
          <a:xfrm>
            <a:off x="7677396" y="3902990"/>
            <a:ext cx="492828" cy="432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53" idx="1"/>
            <a:endCxn id="54" idx="0"/>
          </p:cNvCxnSpPr>
          <p:nvPr/>
        </p:nvCxnSpPr>
        <p:spPr>
          <a:xfrm rot="10800000" flipV="1">
            <a:off x="6242464" y="4356557"/>
            <a:ext cx="279069" cy="294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53" idx="3"/>
            <a:endCxn id="55" idx="0"/>
          </p:cNvCxnSpPr>
          <p:nvPr/>
        </p:nvCxnSpPr>
        <p:spPr>
          <a:xfrm>
            <a:off x="6949043" y="4356557"/>
            <a:ext cx="269177" cy="294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Интерпретация моделей машинного </a:t>
            </a:r>
            <a:r>
              <a:rPr lang="ru-RU" sz="4000" dirty="0" smtClean="0"/>
              <a:t>обучения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Требования к интерпретации:</a:t>
            </a:r>
          </a:p>
          <a:p>
            <a:r>
              <a:rPr lang="ru-RU" dirty="0" smtClean="0"/>
              <a:t>Сохранение контента / области знаний по отношению к данным.</a:t>
            </a:r>
          </a:p>
          <a:p>
            <a:r>
              <a:rPr lang="ru-RU" dirty="0" smtClean="0"/>
              <a:t>Краткость выводов.</a:t>
            </a:r>
          </a:p>
          <a:p>
            <a:r>
              <a:rPr lang="ru-RU" dirty="0" smtClean="0"/>
              <a:t>Возможность сравнения результатов работы модели для разных данных.</a:t>
            </a:r>
          </a:p>
          <a:p>
            <a:r>
              <a:rPr lang="ru-RU" dirty="0" smtClean="0"/>
              <a:t>Соответствие экспертным ожиданиям.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neerc.ifmo.ru/wiki/index.php?title=</a:t>
            </a:r>
            <a:r>
              <a:rPr lang="ru-RU" dirty="0" smtClean="0">
                <a:hlinkClick r:id="rId3"/>
              </a:rPr>
              <a:t>Переобучение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://neerc.ifmo.ru/wiki/index.php?title=</a:t>
            </a:r>
            <a:r>
              <a:rPr lang="ru-RU" dirty="0" smtClean="0">
                <a:hlinkClick r:id="rId4"/>
              </a:rPr>
              <a:t>Кросс-</a:t>
            </a:r>
            <a:r>
              <a:rPr lang="ru-RU" dirty="0" err="1" smtClean="0">
                <a:hlinkClick r:id="rId4"/>
              </a:rPr>
              <a:t>валидация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http://www.machinelearning.ru/wiki/index.php?title=</a:t>
            </a:r>
            <a:r>
              <a:rPr lang="ru-RU" dirty="0" err="1" smtClean="0">
                <a:hlinkClick r:id="rId5"/>
              </a:rPr>
              <a:t>Интерпретируемая_модель_машинного_обучения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https://habr.com/ru/company/otus/blog/464695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соотносятся машинное обучение и искусственный интеллект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Это одно и то же.</a:t>
            </a:r>
          </a:p>
          <a:p>
            <a:pPr lvl="1"/>
            <a:r>
              <a:rPr lang="ru-RU" dirty="0"/>
              <a:t>Машинное обучение – это часть искусственного интеллекта.</a:t>
            </a:r>
          </a:p>
          <a:p>
            <a:pPr lvl="1"/>
            <a:r>
              <a:rPr lang="ru-RU" dirty="0"/>
              <a:t>Искусственный интеллект – это часть машинного обучения.</a:t>
            </a:r>
          </a:p>
          <a:p>
            <a:pPr lvl="1"/>
            <a:r>
              <a:rPr lang="ru-RU" dirty="0"/>
              <a:t>Это не связанные между собой области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412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отличие машинного обучения от обычного программирования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Машинное обучение преобразует входные данные в логику и выходные данные.</a:t>
            </a:r>
          </a:p>
          <a:p>
            <a:pPr lvl="1"/>
            <a:r>
              <a:rPr lang="ru-RU" dirty="0"/>
              <a:t>Машинное обучение преобразует входные данные и логику в выходные данные.</a:t>
            </a:r>
          </a:p>
          <a:p>
            <a:pPr lvl="1"/>
            <a:r>
              <a:rPr lang="ru-RU" dirty="0"/>
              <a:t>Машинное обучение преобразует входные и выходные данные в логику.</a:t>
            </a:r>
          </a:p>
          <a:p>
            <a:pPr lvl="1"/>
            <a:r>
              <a:rPr lang="ru-RU" dirty="0"/>
              <a:t>Машинное обучение преобразует логику в данные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025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такое задача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Используя данные научиться решать задачу так, чтобы метрика производительности улучшалась.</a:t>
            </a:r>
          </a:p>
          <a:p>
            <a:pPr lvl="1"/>
            <a:r>
              <a:rPr lang="ru-RU" dirty="0"/>
              <a:t>Используя данные и задачу, построить метрику производительности, которая будет улучшаться.</a:t>
            </a:r>
          </a:p>
          <a:p>
            <a:pPr lvl="1"/>
            <a:r>
              <a:rPr lang="ru-RU" dirty="0"/>
              <a:t>Подобрать данные, при которых для данной задачи метрика производительности улучшается.</a:t>
            </a:r>
          </a:p>
          <a:p>
            <a:pPr lvl="1"/>
            <a:r>
              <a:rPr lang="ru-RU" dirty="0"/>
              <a:t>Используя данные и задачу, выбрать метрику производительность, которая улучшается сильнее других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16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Машинное 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связаны модель и алгоритм в машинном обучении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Модель используется для построения алгоритма.</a:t>
            </a:r>
          </a:p>
          <a:p>
            <a:pPr lvl="1"/>
            <a:r>
              <a:rPr lang="ru-RU" dirty="0"/>
              <a:t>Алгоритм используется для построения модели.</a:t>
            </a:r>
          </a:p>
          <a:p>
            <a:pPr lvl="1"/>
            <a:r>
              <a:rPr lang="ru-RU" dirty="0"/>
              <a:t>Модель и алгоритма независимы и выводятся из данных.</a:t>
            </a:r>
          </a:p>
          <a:p>
            <a:pPr lvl="1"/>
            <a:r>
              <a:rPr lang="ru-RU" dirty="0"/>
              <a:t>Модель и алгоритм – это одно и то же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739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ведут себя параметры и </a:t>
            </a:r>
            <a:r>
              <a:rPr lang="ru-RU" dirty="0" err="1"/>
              <a:t>гиперпараметры</a:t>
            </a:r>
            <a:r>
              <a:rPr lang="ru-RU" dirty="0"/>
              <a:t> модели при её обучении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Параметры и </a:t>
            </a:r>
            <a:r>
              <a:rPr lang="ru-RU" dirty="0" err="1"/>
              <a:t>гиперпараметры</a:t>
            </a:r>
            <a:r>
              <a:rPr lang="ru-RU" dirty="0"/>
              <a:t> могут изменяться.</a:t>
            </a:r>
          </a:p>
          <a:p>
            <a:pPr lvl="1"/>
            <a:r>
              <a:rPr lang="ru-RU" dirty="0"/>
              <a:t>Параметры и </a:t>
            </a:r>
            <a:r>
              <a:rPr lang="ru-RU" dirty="0" err="1"/>
              <a:t>гиперпараметры</a:t>
            </a:r>
            <a:r>
              <a:rPr lang="ru-RU" dirty="0"/>
              <a:t> не могут изменяться.</a:t>
            </a:r>
          </a:p>
          <a:p>
            <a:pPr lvl="1"/>
            <a:r>
              <a:rPr lang="ru-RU" dirty="0"/>
              <a:t>Параметры могут изменяться, </a:t>
            </a:r>
            <a:r>
              <a:rPr lang="ru-RU" dirty="0" err="1"/>
              <a:t>гиперпараметры</a:t>
            </a:r>
            <a:r>
              <a:rPr lang="ru-RU" dirty="0"/>
              <a:t> не могут изменяться.</a:t>
            </a:r>
          </a:p>
          <a:p>
            <a:pPr lvl="1"/>
            <a:r>
              <a:rPr lang="ru-RU" dirty="0"/>
              <a:t>Параметры не могут изменяться, </a:t>
            </a:r>
            <a:r>
              <a:rPr lang="ru-RU" dirty="0" err="1"/>
              <a:t>гиперпараметры</a:t>
            </a:r>
            <a:r>
              <a:rPr lang="ru-RU" dirty="0"/>
              <a:t> могут изменяться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999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этого не является методом борьбы с переобучением модели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Увеличение количества данных.</a:t>
            </a:r>
          </a:p>
          <a:p>
            <a:pPr lvl="1"/>
            <a:r>
              <a:rPr lang="ru-RU" dirty="0"/>
              <a:t>Упрощение модели.</a:t>
            </a:r>
          </a:p>
          <a:p>
            <a:pPr lvl="1"/>
            <a:r>
              <a:rPr lang="ru-RU" dirty="0"/>
              <a:t>Увеличение тестовой выборки.</a:t>
            </a:r>
          </a:p>
          <a:p>
            <a:pPr lvl="1"/>
            <a:r>
              <a:rPr lang="ru-RU" dirty="0"/>
              <a:t>Уменьшение времени обучения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0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этого не является методом борьбы с </a:t>
            </a:r>
            <a:r>
              <a:rPr lang="ru-RU" dirty="0" err="1"/>
              <a:t>недообучением</a:t>
            </a:r>
            <a:r>
              <a:rPr lang="ru-RU" dirty="0"/>
              <a:t> модели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Усложнение модели.</a:t>
            </a:r>
          </a:p>
          <a:p>
            <a:pPr lvl="1"/>
            <a:r>
              <a:rPr lang="ru-RU" dirty="0"/>
              <a:t>Увеличение размерности данных.</a:t>
            </a:r>
          </a:p>
          <a:p>
            <a:pPr lvl="1"/>
            <a:r>
              <a:rPr lang="ru-RU" dirty="0"/>
              <a:t>Уменьшение шума в данных.</a:t>
            </a:r>
          </a:p>
          <a:p>
            <a:pPr lvl="1"/>
            <a:r>
              <a:rPr lang="ru-RU" dirty="0"/>
              <a:t>Уменьшение времени обучения.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782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основная цель кросс-</a:t>
            </a:r>
            <a:r>
              <a:rPr lang="ru-RU" dirty="0" err="1"/>
              <a:t>валидации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Найти самый эффективный размер обучающей выборки.</a:t>
            </a:r>
          </a:p>
          <a:p>
            <a:pPr lvl="1"/>
            <a:r>
              <a:rPr lang="ru-RU" dirty="0"/>
              <a:t>Оценить эффективности модели, используя все имеющиеся данные.</a:t>
            </a:r>
          </a:p>
          <a:p>
            <a:pPr lvl="1"/>
            <a:r>
              <a:rPr lang="ru-RU" dirty="0"/>
              <a:t>Настроить </a:t>
            </a:r>
            <a:r>
              <a:rPr lang="ru-RU" dirty="0" err="1"/>
              <a:t>гиперпараметры</a:t>
            </a:r>
            <a:r>
              <a:rPr lang="ru-RU" dirty="0"/>
              <a:t> модели.</a:t>
            </a:r>
          </a:p>
          <a:p>
            <a:pPr lvl="1"/>
            <a:r>
              <a:rPr lang="ru-RU" dirty="0"/>
              <a:t>Убедиться, что ошибка работы модели минимальна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108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Что из этого не является требованием к интерпретации модели машинного обучения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Соответствие экспертным ожиданиям.</a:t>
            </a:r>
          </a:p>
          <a:p>
            <a:pPr lvl="1"/>
            <a:r>
              <a:rPr lang="ru-RU" dirty="0"/>
              <a:t>Высокая скорость.</a:t>
            </a:r>
          </a:p>
          <a:p>
            <a:pPr lvl="1"/>
            <a:r>
              <a:rPr lang="ru-RU" dirty="0"/>
              <a:t>Возможность сравнения результатов работы модели для разных данных.</a:t>
            </a:r>
          </a:p>
          <a:p>
            <a:pPr lvl="1"/>
            <a:r>
              <a:rPr lang="ru-RU" dirty="0"/>
              <a:t>Краткость выводов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12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 точки зрения программирования:</a:t>
            </a:r>
          </a:p>
          <a:p>
            <a:pPr marL="0" indent="0">
              <a:buNone/>
            </a:pPr>
            <a:r>
              <a:rPr lang="ru-RU" dirty="0" smtClean="0"/>
              <a:t>Машинное обучение – это область информатики, которая позволяет компьютерам обучаться без использования явных алгоритмов.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точки зрения обработки данных:</a:t>
            </a:r>
          </a:p>
          <a:p>
            <a:pPr marL="0" indent="0">
              <a:buNone/>
            </a:pPr>
            <a:r>
              <a:rPr lang="ru-RU" dirty="0" smtClean="0"/>
              <a:t>Машинное обучение – это область информатики, цель которой - на основании имеющихся данных строить модели, позволяющие автоматизировать процесс принятия решений.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машинное обучение?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2493816" y="1460669"/>
            <a:ext cx="7030192" cy="2357134"/>
            <a:chOff x="2493816" y="1816922"/>
            <a:chExt cx="7030192" cy="157162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512622" y="1911927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Обычное программирование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493816" y="1816922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 данные</a:t>
              </a:r>
              <a:endParaRPr lang="ru-RU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2493816" y="2711650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7695208" y="226224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2503716" y="4344387"/>
            <a:ext cx="7030192" cy="2347358"/>
            <a:chOff x="2503716" y="4035631"/>
            <a:chExt cx="7030192" cy="157162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5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 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1311" y="4413228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53124" y="441322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0777" y="141755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9" name="Облако 8"/>
          <p:cNvSpPr/>
          <p:nvPr/>
        </p:nvSpPr>
        <p:spPr>
          <a:xfrm>
            <a:off x="4037611" y="3932279"/>
            <a:ext cx="3253839" cy="2149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476005" y="4686360"/>
            <a:ext cx="1246909" cy="6412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248892" y="2915392"/>
            <a:ext cx="593766" cy="8668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триховая стрелка вправо 11"/>
          <p:cNvSpPr/>
          <p:nvPr/>
        </p:nvSpPr>
        <p:spPr>
          <a:xfrm rot="16200000">
            <a:off x="9983299" y="3971194"/>
            <a:ext cx="2750685" cy="50844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7666620" y="4642050"/>
            <a:ext cx="973777" cy="729886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определения:</a:t>
            </a:r>
          </a:p>
          <a:p>
            <a:r>
              <a:rPr lang="ru-RU" dirty="0" smtClean="0"/>
              <a:t>Данные – оцифрованная информация, которая может содержать ошибки, пустые значения и т.п. </a:t>
            </a:r>
          </a:p>
          <a:p>
            <a:r>
              <a:rPr lang="ru-RU" dirty="0" smtClean="0"/>
              <a:t>(Математическая) модель – математически сформулированная зависимость между частями данных.</a:t>
            </a:r>
          </a:p>
          <a:p>
            <a:r>
              <a:rPr lang="ru-RU" dirty="0" smtClean="0"/>
              <a:t>Алгоритм – последовательность действий, позволяющая на основании данных строить модели определенного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1424</Words>
  <Application>Microsoft Office PowerPoint</Application>
  <PresentationFormat>Широкоэкранный</PresentationFormat>
  <Paragraphs>311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Тема Office</vt:lpstr>
      <vt:lpstr>Лекция №1</vt:lpstr>
      <vt:lpstr>Машинное обучение. Общая постановка задачи.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Переобучение модели</vt:lpstr>
      <vt:lpstr>Переобучение модели</vt:lpstr>
      <vt:lpstr>Недообучение модели</vt:lpstr>
      <vt:lpstr>Недообучение модели</vt:lpstr>
      <vt:lpstr>Оптимальная настройка модели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Интерпретация моделей машинного обучения</vt:lpstr>
      <vt:lpstr>Интерпретация моделей машинного обучения.</vt:lpstr>
      <vt:lpstr>Интерпретация моделей машинного обучения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164</cp:revision>
  <dcterms:created xsi:type="dcterms:W3CDTF">2020-08-10T09:44:31Z</dcterms:created>
  <dcterms:modified xsi:type="dcterms:W3CDTF">2020-09-18T08:28:31Z</dcterms:modified>
</cp:coreProperties>
</file>