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9" r:id="rId4"/>
    <p:sldId id="258" r:id="rId5"/>
    <p:sldId id="283" r:id="rId6"/>
    <p:sldId id="281" r:id="rId7"/>
    <p:sldId id="282" r:id="rId8"/>
    <p:sldId id="271" r:id="rId9"/>
    <p:sldId id="284" r:id="rId10"/>
    <p:sldId id="285" r:id="rId11"/>
    <p:sldId id="267" r:id="rId12"/>
    <p:sldId id="287" r:id="rId13"/>
    <p:sldId id="288" r:id="rId14"/>
    <p:sldId id="261" r:id="rId15"/>
    <p:sldId id="279" r:id="rId16"/>
    <p:sldId id="289" r:id="rId17"/>
    <p:sldId id="290" r:id="rId18"/>
    <p:sldId id="278" r:id="rId19"/>
    <p:sldId id="262" r:id="rId20"/>
    <p:sldId id="292" r:id="rId21"/>
    <p:sldId id="295" r:id="rId22"/>
    <p:sldId id="291" r:id="rId23"/>
    <p:sldId id="293" r:id="rId24"/>
    <p:sldId id="296" r:id="rId25"/>
    <p:sldId id="297" r:id="rId26"/>
    <p:sldId id="286" r:id="rId27"/>
    <p:sldId id="294" r:id="rId28"/>
    <p:sldId id="298" r:id="rId29"/>
    <p:sldId id="299" r:id="rId30"/>
    <p:sldId id="300" r:id="rId31"/>
    <p:sldId id="301" r:id="rId32"/>
    <p:sldId id="302" r:id="rId33"/>
    <p:sldId id="303" r:id="rId34"/>
    <p:sldId id="259" r:id="rId35"/>
    <p:sldId id="260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" TargetMode="External"/><Relationship Id="rId2" Type="http://schemas.openxmlformats.org/officeDocument/2006/relationships/hyperlink" Target="https://ru.wikipedia.org/wiki/&#1052;&#1072;&#1096;&#1080;&#1085;&#1085;&#1086;&#1077;_&#1086;&#1073;&#1091;&#1095;&#1077;&#1085;&#1080;&#1077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auto_examples/cluster/plot_kmeans_silhouette_analysis.html" TargetMode="External"/><Relationship Id="rId4" Type="http://schemas.openxmlformats.org/officeDocument/2006/relationships/hyperlink" Target="https://vas3k.ru/blog/machine_learning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 fontScale="92500" lnSpcReduction="20000"/>
          </a:bodyPr>
          <a:lstStyle/>
          <a:p>
            <a:r>
              <a:rPr lang="ru-RU" sz="4000" dirty="0" smtClean="0"/>
              <a:t>Способы </a:t>
            </a:r>
            <a:r>
              <a:rPr lang="ru-RU" sz="4000" dirty="0"/>
              <a:t>машинного обучения</a:t>
            </a:r>
            <a:r>
              <a:rPr lang="ru-RU" sz="4000" dirty="0" smtClean="0"/>
              <a:t>.</a:t>
            </a:r>
          </a:p>
          <a:p>
            <a:r>
              <a:rPr lang="ru-RU" sz="4000" dirty="0"/>
              <a:t>Типы решаемых задач.</a:t>
            </a:r>
          </a:p>
          <a:p>
            <a:r>
              <a:rPr lang="ru-RU" sz="4000" dirty="0" smtClean="0"/>
              <a:t>Метрики производительности.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Обучение с учителем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Обучение с учителем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x</a:t>
              </a:r>
              <a:r>
                <a:rPr lang="en-US" i="1" baseline="-25000" dirty="0"/>
                <a:t>i</a:t>
              </a:r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>
                  <a:sym typeface="Symbol" panose="05050102010706020507" pitchFamily="18" charset="2"/>
                </a:rPr>
                <a:t>X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ym typeface="Symbol" panose="05050102010706020507" pitchFamily="18" charset="2"/>
                </a:rPr>
                <a:t>y</a:t>
              </a:r>
              <a:r>
                <a:rPr lang="en-US" i="1" baseline="-25000" dirty="0" err="1">
                  <a:sym typeface="Symbol" panose="05050102010706020507" pitchFamily="18" charset="2"/>
                </a:rPr>
                <a:t>i</a:t>
              </a:r>
              <a:r>
                <a:rPr lang="en-US" dirty="0">
                  <a:sym typeface="Symbol" panose="05050102010706020507" pitchFamily="18" charset="2"/>
                </a:rPr>
                <a:t>  </a:t>
              </a:r>
              <a:r>
                <a:rPr lang="en-US" i="1" dirty="0">
                  <a:sym typeface="Symbol" panose="05050102010706020507" pitchFamily="18" charset="2"/>
                </a:rPr>
                <a:t>Y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F</a:t>
              </a:r>
              <a:r>
                <a:rPr lang="en-US" dirty="0" smtClean="0"/>
                <a:t>()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5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без учителя.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Данные:</a:t>
            </a:r>
          </a:p>
          <a:p>
            <a:pPr marL="0" indent="0">
              <a:buNone/>
            </a:pPr>
            <a:r>
              <a:rPr lang="en-US" i="1" dirty="0" smtClean="0"/>
              <a:t>D</a:t>
            </a:r>
            <a:r>
              <a:rPr lang="ru-RU" dirty="0" smtClean="0"/>
              <a:t> состоит только из описаний объектов: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dirty="0" smtClean="0"/>
              <a:t>{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Обнаружить зависимости</a:t>
            </a:r>
            <a:r>
              <a:rPr lang="en-US" dirty="0" smtClean="0"/>
              <a:t> </a:t>
            </a:r>
            <a:r>
              <a:rPr lang="ru-RU" dirty="0" smtClean="0"/>
              <a:t>между элементами множества </a:t>
            </a:r>
            <a:r>
              <a:rPr lang="en-US" i="1" dirty="0" smtClean="0"/>
              <a:t>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 smtClean="0"/>
              <a:t>),</a:t>
            </a:r>
            <a:r>
              <a:rPr lang="ru-RU" dirty="0" smtClean="0"/>
              <a:t> где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558800" indent="-552450">
              <a:buClrTx/>
              <a:buSzPct val="45000"/>
              <a:buFontTx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3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без учителя.</a:t>
            </a:r>
            <a:r>
              <a:rPr lang="en-US" dirty="0" smtClean="0"/>
              <a:t> </a:t>
            </a:r>
            <a:r>
              <a:rPr lang="ru-RU" dirty="0" smtClean="0"/>
              <a:t>Варианты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варианты задания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:</a:t>
            </a:r>
          </a:p>
          <a:p>
            <a:r>
              <a:rPr lang="ru-RU" dirty="0" smtClean="0"/>
              <a:t>Вектор характеристик</a:t>
            </a:r>
            <a:r>
              <a:rPr lang="en-US" dirty="0" smtClean="0"/>
              <a:t> </a:t>
            </a:r>
            <a:r>
              <a:rPr lang="ru-RU" dirty="0" smtClean="0"/>
              <a:t>объекта: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i="1" dirty="0" smtClean="0">
                <a:sym typeface="Symbol" panose="05050102010706020507" pitchFamily="18" charset="2"/>
              </a:rPr>
              <a:t>a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iM</a:t>
            </a:r>
            <a:r>
              <a:rPr lang="en-US" dirty="0" smtClean="0">
                <a:sym typeface="Symbol" panose="05050102010706020507" pitchFamily="18" charset="2"/>
              </a:rPr>
              <a:t>},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M</a:t>
            </a:r>
            <a:r>
              <a:rPr lang="en-US" dirty="0" smtClean="0">
                <a:sym typeface="Symbol" panose="05050102010706020507" pitchFamily="18" charset="2"/>
              </a:rPr>
              <a:t> –</a:t>
            </a:r>
            <a:r>
              <a:rPr lang="ru-RU" dirty="0" smtClean="0">
                <a:sym typeface="Symbol" panose="05050102010706020507" pitchFamily="18" charset="2"/>
              </a:rPr>
              <a:t>длина вектора,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>
                <a:sym typeface="Symbol" panose="05050102010706020507" pitchFamily="18" charset="2"/>
              </a:rPr>
              <a:t> – </a:t>
            </a:r>
            <a:r>
              <a:rPr lang="ru-RU" dirty="0" smtClean="0">
                <a:sym typeface="Symbol" panose="05050102010706020507" pitchFamily="18" charset="2"/>
              </a:rPr>
              <a:t>значение </a:t>
            </a:r>
            <a:r>
              <a:rPr lang="en-US" i="1" dirty="0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-</a:t>
            </a:r>
            <a:r>
              <a:rPr lang="ru-RU" dirty="0" smtClean="0">
                <a:sym typeface="Symbol" panose="05050102010706020507" pitchFamily="18" charset="2"/>
              </a:rPr>
              <a:t>й характеристики.</a:t>
            </a:r>
          </a:p>
          <a:p>
            <a:endParaRPr lang="ru-RU" dirty="0" smtClean="0"/>
          </a:p>
          <a:p>
            <a:r>
              <a:rPr lang="ru-RU" dirty="0" smtClean="0"/>
              <a:t>Матрица расстояний: </a:t>
            </a:r>
            <a:r>
              <a:rPr lang="en-US" i="1" dirty="0" smtClean="0"/>
              <a:t>R</a:t>
            </a:r>
            <a:r>
              <a:rPr lang="en-US" dirty="0" smtClean="0"/>
              <a:t> = {</a:t>
            </a:r>
            <a:r>
              <a:rPr lang="en-US" i="1" dirty="0" err="1" smtClean="0"/>
              <a:t>r</a:t>
            </a:r>
            <a:r>
              <a:rPr lang="en-US" i="1" baseline="-25000" dirty="0" err="1"/>
              <a:t>ij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ru-RU" dirty="0" smtClean="0"/>
              <a:t>где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ij</a:t>
            </a:r>
            <a:r>
              <a:rPr lang="en-US" dirty="0" smtClean="0"/>
              <a:t> – </a:t>
            </a:r>
            <a:r>
              <a:rPr lang="ru-RU" dirty="0" smtClean="0"/>
              <a:t>расстояние между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i="1" dirty="0" err="1" smtClean="0"/>
              <a:t>x</a:t>
            </a:r>
            <a:r>
              <a:rPr lang="en-US" i="1" baseline="-25000" dirty="0" err="1"/>
              <a:t>j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8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Обучение </a:t>
            </a:r>
            <a:r>
              <a:rPr lang="ru-RU" sz="4000" dirty="0" smtClean="0"/>
              <a:t>без учителя</a:t>
            </a:r>
            <a:endParaRPr lang="ru-RU" sz="4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Обучение без учителя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x</a:t>
              </a:r>
              <a:r>
                <a:rPr lang="en-US" i="1" baseline="-25000" dirty="0"/>
                <a:t>i</a:t>
              </a:r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>
                  <a:sym typeface="Symbol" panose="05050102010706020507" pitchFamily="18" charset="2"/>
                </a:rPr>
                <a:t>X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ym typeface="Symbol" panose="05050102010706020507" pitchFamily="18" charset="2"/>
                </a:rPr>
                <a:t>Тип </a:t>
              </a:r>
              <a:r>
                <a:rPr lang="en-US" i="1" dirty="0" smtClean="0">
                  <a:sym typeface="Symbol" panose="05050102010706020507" pitchFamily="18" charset="2"/>
                </a:rPr>
                <a:t>G</a:t>
              </a:r>
              <a:r>
                <a:rPr lang="en-US" dirty="0" smtClean="0">
                  <a:sym typeface="Symbol" panose="05050102010706020507" pitchFamily="18" charset="2"/>
                </a:rPr>
                <a:t>()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G</a:t>
              </a:r>
              <a:r>
                <a:rPr lang="en-US" dirty="0" smtClean="0"/>
                <a:t>()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070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подкреплением.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Автономный агент взаимодействует с внешней средой.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Внешняя среда задается набором состояний.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Агент может выполнять определённые действия.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Агент имеет стратегию: функцию преобразования состояния среды в действие.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ответ на каждое действие агента внешняя среда формирует подкрепление (награду или наказание).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Используя подкрепление, агент модифицирует свою стратегию.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1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подкреплением.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0050"/>
          </a:xfrm>
        </p:spPr>
        <p:txBody>
          <a:bodyPr/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SARSA = </a:t>
            </a:r>
            <a:r>
              <a:rPr lang="ru-RU" altLang="ru-RU" dirty="0" err="1">
                <a:latin typeface="Calibri" panose="020F0502020204030204" pitchFamily="34" charset="0"/>
              </a:rPr>
              <a:t>state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action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reward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state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action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S(t</a:t>
            </a:r>
            <a:r>
              <a:rPr lang="ru-RU" altLang="ru-RU" dirty="0">
                <a:latin typeface="Calibri" panose="020F0502020204030204" pitchFamily="34" charset="0"/>
              </a:rPr>
              <a:t>)    →    a(t)    →    r(t)    →    S(t+1)    →    a(t+1)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2" y="3185099"/>
            <a:ext cx="5400675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8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</a:t>
            </a:r>
            <a:r>
              <a:rPr lang="ru-RU" dirty="0"/>
              <a:t>подкреплением. </a:t>
            </a:r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0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pPr marL="0" indent="0">
              <a:buNone/>
            </a:pPr>
            <a:r>
              <a:rPr lang="ru-RU" dirty="0" smtClean="0"/>
              <a:t>Множество состояний среды </a:t>
            </a:r>
            <a:r>
              <a:rPr lang="en-US" i="1" dirty="0" smtClean="0"/>
              <a:t>S</a:t>
            </a:r>
            <a:r>
              <a:rPr lang="en-US" dirty="0" smtClean="0"/>
              <a:t> = {</a:t>
            </a:r>
            <a:r>
              <a:rPr lang="en-US" i="1" dirty="0" err="1" smtClean="0"/>
              <a:t>s</a:t>
            </a:r>
            <a:r>
              <a:rPr lang="en-US" i="1" baseline="-25000" dirty="0" err="1"/>
              <a:t>i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ru-RU" dirty="0" smtClean="0"/>
              <a:t>Множество действий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err="1" smtClean="0"/>
              <a:t>a</a:t>
            </a:r>
            <a:r>
              <a:rPr lang="en-US" i="1" baseline="-25000" dirty="0" err="1"/>
              <a:t>i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ru-RU" dirty="0" smtClean="0"/>
              <a:t>Функция подкрепления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err="1" smtClean="0"/>
              <a:t>s</a:t>
            </a:r>
            <a:r>
              <a:rPr lang="en-US" i="1" baseline="-25000" dirty="0" err="1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a</a:t>
            </a:r>
            <a:r>
              <a:rPr lang="en-US" i="1" baseline="-25000" dirty="0" err="1"/>
              <a:t>i</a:t>
            </a:r>
            <a:r>
              <a:rPr lang="en-US" dirty="0" smtClean="0"/>
              <a:t>).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Построить стратегию выбора действия в данной ситуации </a:t>
            </a:r>
            <a:r>
              <a:rPr lang="ru-RU" i="1" dirty="0" smtClean="0">
                <a:sym typeface="Symbol" panose="05050102010706020507" pitchFamily="18" charset="2"/>
              </a:rPr>
              <a:t>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  <a:r>
              <a:rPr lang="ru-RU" dirty="0" smtClean="0"/>
              <a:t> так, чтобы суммарное подкрепление агента росло</a:t>
            </a:r>
            <a:r>
              <a:rPr lang="ru-RU" dirty="0">
                <a:sym typeface="Symbol" panose="05050102010706020507" pitchFamily="18" charset="2"/>
              </a:rPr>
              <a:t>:</a:t>
            </a:r>
            <a:endParaRPr lang="ru-RU" dirty="0" smtClean="0"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5" y="5533757"/>
            <a:ext cx="2819404" cy="93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3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Обучение с подкреплением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Обучение с подкреплением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s</a:t>
              </a:r>
              <a:r>
                <a:rPr lang="en-US" i="1" baseline="-25000" dirty="0" err="1" smtClean="0"/>
                <a:t>i</a:t>
              </a:r>
              <a:r>
                <a:rPr lang="en-US" dirty="0" smtClean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 smtClean="0">
                  <a:sym typeface="Symbol" panose="05050102010706020507" pitchFamily="18" charset="2"/>
                </a:rPr>
                <a:t>S, </a:t>
              </a:r>
              <a:r>
                <a:rPr lang="en-US" i="1" dirty="0" err="1" smtClean="0">
                  <a:sym typeface="Symbol" panose="05050102010706020507" pitchFamily="18" charset="2"/>
                </a:rPr>
                <a:t>a</a:t>
              </a:r>
              <a:r>
                <a:rPr lang="en-US" i="1" baseline="-25000" dirty="0" err="1" smtClean="0"/>
                <a:t>i</a:t>
              </a:r>
              <a:r>
                <a:rPr lang="en-US" dirty="0" smtClean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 smtClean="0">
                  <a:sym typeface="Symbol" panose="05050102010706020507" pitchFamily="18" charset="2"/>
                </a:rPr>
                <a:t>A</a:t>
              </a:r>
              <a:endParaRPr lang="ru-RU" i="1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r</a:t>
              </a:r>
              <a:r>
                <a:rPr lang="en-US" dirty="0"/>
                <a:t>(</a:t>
              </a:r>
              <a:r>
                <a:rPr lang="en-US" i="1" dirty="0" err="1"/>
                <a:t>s</a:t>
              </a:r>
              <a:r>
                <a:rPr lang="en-US" i="1" baseline="-25000" dirty="0" err="1"/>
                <a:t>i</a:t>
              </a:r>
              <a:r>
                <a:rPr lang="en-US" dirty="0"/>
                <a:t>, </a:t>
              </a:r>
              <a:r>
                <a:rPr lang="en-US" i="1" dirty="0" err="1"/>
                <a:t>a</a:t>
              </a:r>
              <a:r>
                <a:rPr lang="en-US" i="1" baseline="-25000" dirty="0" err="1"/>
                <a:t>i</a:t>
              </a:r>
              <a:r>
                <a:rPr lang="en-US" dirty="0"/>
                <a:t>)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i="1" dirty="0">
                  <a:sym typeface="Symbol" panose="05050102010706020507" pitchFamily="18" charset="2"/>
                </a:rPr>
                <a:t></a:t>
              </a:r>
              <a:r>
                <a:rPr lang="ru-RU" dirty="0">
                  <a:sym typeface="Symbol" panose="05050102010706020507" pitchFamily="18" charset="2"/>
                </a:rPr>
                <a:t>(</a:t>
              </a:r>
              <a:r>
                <a:rPr lang="en-US" i="1" dirty="0" err="1"/>
                <a:t>s</a:t>
              </a:r>
              <a:r>
                <a:rPr lang="en-US" i="1" baseline="-25000" dirty="0" err="1"/>
                <a:t>i</a:t>
              </a:r>
              <a:r>
                <a:rPr lang="en-US" dirty="0">
                  <a:sym typeface="Symbol" panose="05050102010706020507" pitchFamily="18" charset="2"/>
                </a:rPr>
                <a:t>, </a:t>
              </a:r>
              <a:r>
                <a:rPr lang="en-US" i="1" dirty="0" err="1"/>
                <a:t>a</a:t>
              </a:r>
              <a:r>
                <a:rPr lang="en-US" i="1" baseline="-25000" dirty="0" err="1"/>
                <a:t>i</a:t>
              </a:r>
              <a:r>
                <a:rPr lang="ru-RU" dirty="0">
                  <a:sym typeface="Symbol" panose="05050102010706020507" pitchFamily="18" charset="2"/>
                </a:rPr>
                <a:t>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6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задач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Обучение с учителем:</a:t>
            </a:r>
          </a:p>
          <a:p>
            <a:pPr marL="514350" indent="-514350">
              <a:buAutoNum type="arabicPeriod"/>
            </a:pPr>
            <a:r>
              <a:rPr lang="ru-RU" dirty="0" smtClean="0"/>
              <a:t>Регрессия.</a:t>
            </a:r>
          </a:p>
          <a:p>
            <a:pPr marL="514350" indent="-514350">
              <a:buAutoNum type="arabicPeriod"/>
            </a:pPr>
            <a:r>
              <a:rPr lang="ru-RU" dirty="0" smtClean="0"/>
              <a:t>Классификация.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Обучение без учителя:</a:t>
            </a:r>
          </a:p>
          <a:p>
            <a:pPr marL="514350" indent="-514350">
              <a:buAutoNum type="arabicPeriod"/>
            </a:pPr>
            <a:r>
              <a:rPr lang="ru-RU" dirty="0"/>
              <a:t>Кластеризация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9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Регрессия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)},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ru-RU" dirty="0" smtClean="0"/>
              <a:t> - </a:t>
            </a:r>
            <a:r>
              <a:rPr lang="ru-RU" dirty="0"/>
              <a:t>ч</a:t>
            </a:r>
            <a:r>
              <a:rPr lang="ru-RU" dirty="0" smtClean="0"/>
              <a:t>исло или вектор, состоящий из чисел.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Предполагаем, что существует зависимость, задаваемая </a:t>
            </a:r>
            <a:r>
              <a:rPr lang="en-US" i="1" dirty="0" smtClean="0"/>
              <a:t>F</a:t>
            </a:r>
            <a:r>
              <a:rPr lang="en-US" dirty="0" smtClean="0"/>
              <a:t>()</a:t>
            </a:r>
            <a:r>
              <a:rPr lang="ru-RU" dirty="0" smtClean="0"/>
              <a:t>, и пытаемся найти эту зависимость.</a:t>
            </a:r>
          </a:p>
        </p:txBody>
      </p:sp>
    </p:spTree>
    <p:extLst>
      <p:ext uri="{BB962C8B-B14F-4D97-AF65-F5344CB8AC3E}">
        <p14:creationId xmlns:p14="http://schemas.microsoft.com/office/powerpoint/2010/main" val="10873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Способы машинного обучения.</a:t>
            </a:r>
          </a:p>
          <a:p>
            <a:r>
              <a:rPr lang="ru-RU" dirty="0"/>
              <a:t>Типы задач машинного обучения.</a:t>
            </a:r>
          </a:p>
          <a:p>
            <a:r>
              <a:rPr lang="ru-RU" dirty="0" smtClean="0"/>
              <a:t>Метрики производительности.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Регрессия. Метрики производительности.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Среднеквадратичная ошибка: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значение из данных,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- результат работы модели.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Регрессия. Метрики производительности.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Средняя абсолютная ошибка: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значение из данных,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результат работы модели.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5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)},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.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.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ru-RU" dirty="0"/>
              <a:t> </a:t>
            </a:r>
            <a:r>
              <a:rPr lang="ru-RU" dirty="0" smtClean="0"/>
              <a:t>– метка класса.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Пытаемся найти распределение</a:t>
            </a:r>
            <a:r>
              <a:rPr lang="en-US" i="1" dirty="0"/>
              <a:t> x</a:t>
            </a:r>
            <a:r>
              <a:rPr lang="en-US" i="1" baseline="-25000" dirty="0"/>
              <a:t>i</a:t>
            </a:r>
            <a:r>
              <a:rPr lang="ru-RU" dirty="0" smtClean="0"/>
              <a:t> по классам.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Разделяют бинарную и </a:t>
            </a:r>
            <a:r>
              <a:rPr lang="ru-RU" dirty="0" err="1" smtClean="0"/>
              <a:t>многоклассовую</a:t>
            </a:r>
            <a:r>
              <a:rPr lang="ru-RU" dirty="0" smtClean="0"/>
              <a:t> классификацию.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0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Классификация. </a:t>
            </a:r>
            <a:r>
              <a:rPr lang="ru-RU" dirty="0"/>
              <a:t>Метрики производительности.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Матрица путаницы (ошибок)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14469"/>
              </p:ext>
            </p:extLst>
          </p:nvPr>
        </p:nvGraphicFramePr>
        <p:xfrm>
          <a:off x="939470" y="2512840"/>
          <a:ext cx="6506358" cy="2379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8786"/>
                <a:gridCol w="2168786"/>
                <a:gridCol w="2168786"/>
              </a:tblGrid>
              <a:tr h="7932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= 1 (</a:t>
                      </a:r>
                      <a:r>
                        <a:rPr lang="ru-RU" baseline="0" dirty="0" smtClean="0"/>
                        <a:t>выборка)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2</a:t>
                      </a:r>
                      <a:r>
                        <a:rPr lang="ru-RU" dirty="0" smtClean="0"/>
                        <a:t> (выборка)</a:t>
                      </a:r>
                      <a:endParaRPr lang="ru-RU" dirty="0"/>
                    </a:p>
                  </a:txBody>
                  <a:tcPr/>
                </a:tc>
              </a:tr>
              <a:tr h="793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= 1</a:t>
                      </a:r>
                      <a:r>
                        <a:rPr lang="ru-RU" baseline="0" dirty="0" smtClean="0"/>
                        <a:t> (модель)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TP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FP</a:t>
                      </a:r>
                      <a:endParaRPr lang="ru-RU" sz="3200" dirty="0"/>
                    </a:p>
                  </a:txBody>
                  <a:tcPr/>
                </a:tc>
              </a:tr>
              <a:tr h="793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 = 2</a:t>
                      </a:r>
                      <a:r>
                        <a:rPr lang="ru-RU" dirty="0" smtClean="0"/>
                        <a:t> (модель)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FN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TN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6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Классификация. </a:t>
            </a:r>
            <a:r>
              <a:rPr lang="ru-RU" dirty="0"/>
              <a:t>Метрики производительности.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 smtClean="0"/>
                  <a:t>accuracy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precision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 smtClean="0"/>
                  <a:t>recall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F</a:t>
                </a:r>
                <a:r>
                  <a:rPr lang="en-US" dirty="0" smtClean="0"/>
                  <a:t>1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Классификация. </a:t>
            </a:r>
            <a:r>
              <a:rPr lang="ru-RU" dirty="0"/>
              <a:t>Метрики производительности.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6037"/>
              </p:ext>
            </p:extLst>
          </p:nvPr>
        </p:nvGraphicFramePr>
        <p:xfrm>
          <a:off x="986971" y="1859697"/>
          <a:ext cx="5675086" cy="3329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8182"/>
                <a:gridCol w="1056904"/>
              </a:tblGrid>
              <a:tr h="246176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TP</a:t>
                      </a:r>
                      <a:endParaRPr lang="ru-RU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FP</a:t>
                      </a:r>
                      <a:endParaRPr lang="ru-RU" sz="3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6805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FN</a:t>
                      </a:r>
                      <a:endParaRPr lang="ru-RU" sz="3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TN</a:t>
                      </a:r>
                      <a:endParaRPr lang="ru-RU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" name="Стрелка влево 5"/>
          <p:cNvSpPr/>
          <p:nvPr/>
        </p:nvSpPr>
        <p:spPr>
          <a:xfrm>
            <a:off x="7065819" y="2291938"/>
            <a:ext cx="2909454" cy="14487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precision</a:t>
            </a:r>
            <a:endParaRPr lang="ru-RU" i="1" dirty="0"/>
          </a:p>
        </p:txBody>
      </p:sp>
      <p:sp>
        <p:nvSpPr>
          <p:cNvPr id="7" name="Стрелка вверх 6"/>
          <p:cNvSpPr/>
          <p:nvPr/>
        </p:nvSpPr>
        <p:spPr>
          <a:xfrm>
            <a:off x="1555667" y="5522026"/>
            <a:ext cx="3420094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recall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258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Кластеризация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Пытаемся найти такие подмножества-кластеры для заданной функции похожести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ru-RU" dirty="0" smtClean="0">
                <a:sym typeface="Symbol" panose="05050102010706020507" pitchFamily="18" charset="2"/>
              </a:rPr>
              <a:t>, что элементы в одном кластере более похожи друг на друга, чем элементы из разных кластеров.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22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1. Внешние метрики – есть истинные метки.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2. Внутренние метрики – нет истинных меток:</a:t>
            </a:r>
          </a:p>
          <a:p>
            <a:pPr lvl="1"/>
            <a:r>
              <a:rPr lang="ru-RU" dirty="0"/>
              <a:t>	</a:t>
            </a:r>
            <a:r>
              <a:rPr lang="ru-RU" dirty="0" smtClean="0"/>
              <a:t>Коэффициент силуэта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3. Используем блок обучения с учителем для определения метрики производительности блока обучения без учителя.</a:t>
            </a:r>
          </a:p>
        </p:txBody>
      </p:sp>
    </p:spTree>
    <p:extLst>
      <p:ext uri="{BB962C8B-B14F-4D97-AF65-F5344CB8AC3E}">
        <p14:creationId xmlns:p14="http://schemas.microsoft.com/office/powerpoint/2010/main" val="14362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среднее расстояние между элементами кластера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а среднее расстояние до ближайшего кластера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коэффициент силуэта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равен: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принимает значения из отрезка </a:t>
                </a:r>
                <a:r>
                  <a:rPr lang="en-US" dirty="0" smtClean="0"/>
                  <a:t>[-1, 1]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качестве метрики используем среднее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по всем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348" b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31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ru-RU" sz="4000" dirty="0" smtClean="0"/>
              <a:t>Обучение с учителем.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Обучение без учителя.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Обучение с подкреплением.</a:t>
            </a:r>
          </a:p>
        </p:txBody>
      </p:sp>
    </p:spTree>
    <p:extLst>
      <p:ext uri="{BB962C8B-B14F-4D97-AF65-F5344CB8AC3E}">
        <p14:creationId xmlns:p14="http://schemas.microsoft.com/office/powerpoint/2010/main" val="17077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24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318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31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29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err="1" smtClean="0">
                <a:hlinkClick r:id="rId2"/>
              </a:rPr>
              <a:t>Машинное_обучение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://www.machinelearning.ru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https://vas3k.ru/blog/machine_learning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scikit-learn.org/stable/auto_examples/cluster/plot_kmeans_silhouette_analysis.html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Что </a:t>
            </a:r>
            <a:r>
              <a:rPr lang="ru-RU" dirty="0"/>
              <a:t>из перечисленного не является способом машинного обучения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Обучение без учителя.</a:t>
            </a:r>
          </a:p>
          <a:p>
            <a:pPr lvl="0"/>
            <a:r>
              <a:rPr lang="ru-RU" dirty="0"/>
              <a:t>Обучение с учителем.</a:t>
            </a:r>
          </a:p>
          <a:p>
            <a:pPr lvl="0"/>
            <a:r>
              <a:rPr lang="ru-RU" dirty="0"/>
              <a:t>Обучение без подкрепления.</a:t>
            </a:r>
          </a:p>
          <a:p>
            <a:pPr lvl="0"/>
            <a:r>
              <a:rPr lang="ru-RU" dirty="0"/>
              <a:t>Обучение с подкреплением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561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dirty="0"/>
              <a:t>Какая ключевая особенность данных, используемых в обучении с учителем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Описание объекта содержит значения характеристик объекта.</a:t>
            </a:r>
          </a:p>
          <a:p>
            <a:pPr lvl="0"/>
            <a:r>
              <a:rPr lang="ru-RU" dirty="0"/>
              <a:t>Для каждого описания объекта известен ожидаемый ответ модели.</a:t>
            </a:r>
          </a:p>
          <a:p>
            <a:pPr lvl="0"/>
            <a:r>
              <a:rPr lang="ru-RU" dirty="0"/>
              <a:t>Различные описания объектов не могут иметь одинаковый ожидаемый ответ.</a:t>
            </a:r>
          </a:p>
          <a:p>
            <a:pPr lvl="0"/>
            <a:r>
              <a:rPr lang="ru-RU" dirty="0"/>
              <a:t>Количество различных ожидаемых ответов должно быть значительно меньше количества описаний объектов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439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чём состоит задача, решаемая обучением без учителя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Обнаружить неизвестные зависимости между данными.</a:t>
            </a:r>
          </a:p>
          <a:p>
            <a:pPr lvl="0"/>
            <a:r>
              <a:rPr lang="ru-RU" dirty="0"/>
              <a:t>Оценить качество данных.</a:t>
            </a:r>
          </a:p>
          <a:p>
            <a:pPr lvl="0"/>
            <a:r>
              <a:rPr lang="ru-RU" dirty="0"/>
              <a:t>Предсказать значение некоторой величины для каждого элемента данных.</a:t>
            </a:r>
          </a:p>
          <a:p>
            <a:pPr lvl="0"/>
            <a:r>
              <a:rPr lang="ru-RU" dirty="0"/>
              <a:t>Уменьшить размерность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971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С помощью чего обучается агент при использовании обучения с подкреплением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Заранее известные ожидаемые ответы.</a:t>
            </a:r>
          </a:p>
          <a:p>
            <a:pPr lvl="0"/>
            <a:r>
              <a:rPr lang="ru-RU" dirty="0"/>
              <a:t>Информация о реакции внешней среды на действия агента.</a:t>
            </a:r>
          </a:p>
          <a:p>
            <a:pPr lvl="0"/>
            <a:r>
              <a:rPr lang="ru-RU" dirty="0"/>
              <a:t>Информация о предыдущих действиях агента.</a:t>
            </a:r>
          </a:p>
          <a:p>
            <a:pPr lvl="0"/>
            <a:r>
              <a:rPr lang="ru-RU" dirty="0"/>
              <a:t>Экспертная оценка действий агента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34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Способы машинного обучения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является задачей машинного обучения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Регрессия.</a:t>
            </a:r>
          </a:p>
          <a:p>
            <a:pPr lvl="0"/>
            <a:r>
              <a:rPr lang="ru-RU" dirty="0"/>
              <a:t>Кластеризация.</a:t>
            </a:r>
          </a:p>
          <a:p>
            <a:pPr lvl="0"/>
            <a:r>
              <a:rPr lang="ru-RU" dirty="0"/>
              <a:t>Прогрессия.</a:t>
            </a:r>
          </a:p>
          <a:p>
            <a:pPr lvl="0"/>
            <a:r>
              <a:rPr lang="ru-RU" dirty="0"/>
              <a:t>Классификация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282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представляет собой задача регрессии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Разбивка множества объектов на группы исходя из их похожести.</a:t>
            </a:r>
          </a:p>
          <a:p>
            <a:pPr lvl="0"/>
            <a:r>
              <a:rPr lang="ru-RU" dirty="0"/>
              <a:t>Определение принадлежности объекта к одной из заранее известных групп объектов.</a:t>
            </a:r>
          </a:p>
          <a:p>
            <a:pPr lvl="0"/>
            <a:r>
              <a:rPr lang="ru-RU" dirty="0"/>
              <a:t>Вычисление уникального идентификатора на основании описания объекта. </a:t>
            </a:r>
          </a:p>
          <a:p>
            <a:pPr lvl="0"/>
            <a:r>
              <a:rPr lang="ru-RU" dirty="0"/>
              <a:t>Вычисление числа или числового вектора на основании описания объекта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277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неверно при решении задачи классификации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Все классы должны быть известны заранее.</a:t>
            </a:r>
          </a:p>
          <a:p>
            <a:pPr lvl="0"/>
            <a:r>
              <a:rPr lang="ru-RU" dirty="0"/>
              <a:t>Количество классов может быть бесконечно.</a:t>
            </a:r>
          </a:p>
          <a:p>
            <a:pPr lvl="0"/>
            <a:r>
              <a:rPr lang="ru-RU" dirty="0"/>
              <a:t>Классификация – это задача обучения с учителем.</a:t>
            </a:r>
          </a:p>
          <a:p>
            <a:pPr lvl="0"/>
            <a:r>
              <a:rPr lang="ru-RU" dirty="0"/>
              <a:t>Каждый объект должен относиться хотя бы к одному классу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24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применяется в качестве метрики производительности задачи классификации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 err="1"/>
              <a:t>Precision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dirty="0"/>
              <a:t>Reward.</a:t>
            </a:r>
            <a:endParaRPr lang="ru-RU" dirty="0"/>
          </a:p>
          <a:p>
            <a:pPr lvl="0"/>
            <a:r>
              <a:rPr lang="en-US" dirty="0"/>
              <a:t>Accuracy.</a:t>
            </a:r>
            <a:endParaRPr lang="ru-RU" dirty="0"/>
          </a:p>
          <a:p>
            <a:pPr lvl="0"/>
            <a:r>
              <a:rPr lang="en-US" dirty="0"/>
              <a:t>Recall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151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Что из перечисленного верно при решении задачи кластеризации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Элементы данных должны иметь заранее известные метки.</a:t>
            </a:r>
          </a:p>
          <a:p>
            <a:pPr lvl="0"/>
            <a:r>
              <a:rPr lang="ru-RU" dirty="0"/>
              <a:t>Все метрики основаны на экспертной информации.</a:t>
            </a:r>
          </a:p>
          <a:p>
            <a:pPr lvl="0"/>
            <a:r>
              <a:rPr lang="ru-RU" dirty="0"/>
              <a:t>Количество кластеров определяется в процессе решения задачи.</a:t>
            </a:r>
          </a:p>
          <a:p>
            <a:pPr lvl="0"/>
            <a:r>
              <a:rPr lang="ru-RU" dirty="0"/>
              <a:t>Необходимо задать функцию похожести элементов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75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машинное обучение?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4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</a:t>
            </a:r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 smtClean="0"/>
              <a:t> – </a:t>
            </a:r>
            <a:r>
              <a:rPr lang="ru-RU" dirty="0" smtClean="0"/>
              <a:t>данные, описывающие некий опыт (набор событий),</a:t>
            </a:r>
          </a:p>
          <a:p>
            <a:pPr marL="0" indent="0">
              <a:buNone/>
            </a:pPr>
            <a:r>
              <a:rPr lang="en-US" i="1" dirty="0" smtClean="0"/>
              <a:t>T</a:t>
            </a:r>
            <a:r>
              <a:rPr lang="ru-RU" dirty="0" smtClean="0"/>
              <a:t> – решаемая задача,</a:t>
            </a:r>
          </a:p>
          <a:p>
            <a:pPr marL="0" indent="0">
              <a:buNone/>
            </a:pPr>
            <a:r>
              <a:rPr lang="en-US" i="1" dirty="0" smtClean="0"/>
              <a:t>P</a:t>
            </a:r>
            <a:r>
              <a:rPr lang="ru-RU" dirty="0" smtClean="0"/>
              <a:t> – метрика производительности.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Тогда задача машинного обучения:</a:t>
            </a:r>
          </a:p>
          <a:p>
            <a:pPr marL="0" indent="0">
              <a:buNone/>
            </a:pPr>
            <a:r>
              <a:rPr lang="ru-RU" dirty="0" smtClean="0"/>
              <a:t>С помощью данных </a:t>
            </a:r>
            <a:r>
              <a:rPr lang="en-US" i="1" dirty="0"/>
              <a:t>D</a:t>
            </a:r>
            <a:r>
              <a:rPr lang="ru-RU" dirty="0" smtClean="0"/>
              <a:t> научить компьютер решать задачу </a:t>
            </a:r>
            <a:r>
              <a:rPr lang="en-US" i="1" dirty="0" smtClean="0"/>
              <a:t>T</a:t>
            </a:r>
            <a:r>
              <a:rPr lang="ru-RU" dirty="0" smtClean="0"/>
              <a:t> так, чтобы метрика производительности </a:t>
            </a:r>
            <a:r>
              <a:rPr lang="en-US" i="1" dirty="0" smtClean="0"/>
              <a:t>P</a:t>
            </a:r>
            <a:r>
              <a:rPr lang="ru-RU" dirty="0" smtClean="0"/>
              <a:t> полученного решения улучшалась.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3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1311" y="4413228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53124" y="441322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Метрика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40777" y="141755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9" name="Облако 8"/>
          <p:cNvSpPr/>
          <p:nvPr/>
        </p:nvSpPr>
        <p:spPr>
          <a:xfrm>
            <a:off x="4037611" y="3932279"/>
            <a:ext cx="3253839" cy="21494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2476005" y="4686360"/>
            <a:ext cx="1246909" cy="6412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5248892" y="2915392"/>
            <a:ext cx="593766" cy="86689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Штриховая стрелка вправо 11"/>
          <p:cNvSpPr/>
          <p:nvPr/>
        </p:nvSpPr>
        <p:spPr>
          <a:xfrm rot="16200000">
            <a:off x="9983299" y="3971194"/>
            <a:ext cx="2750685" cy="508444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с вырезом 15"/>
          <p:cNvSpPr/>
          <p:nvPr/>
        </p:nvSpPr>
        <p:spPr>
          <a:xfrm>
            <a:off x="7666620" y="4642050"/>
            <a:ext cx="973777" cy="729886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учителем.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pPr marL="0" indent="0">
              <a:buNone/>
            </a:pPr>
            <a:r>
              <a:rPr lang="ru-RU" dirty="0" smtClean="0"/>
              <a:t>Каждая запись в данных </a:t>
            </a:r>
            <a:r>
              <a:rPr lang="en-US" i="1" dirty="0" smtClean="0"/>
              <a:t>D</a:t>
            </a:r>
            <a:r>
              <a:rPr lang="ru-RU" dirty="0" smtClean="0"/>
              <a:t> имеет вид (описание объекта, ответ):</a:t>
            </a:r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 smtClean="0"/>
              <a:t>)}, </a:t>
            </a:r>
            <a:r>
              <a:rPr lang="ru-RU" dirty="0" smtClean="0"/>
              <a:t>где </a:t>
            </a:r>
            <a:r>
              <a:rPr lang="en-US" i="1" dirty="0" smtClean="0"/>
              <a:t>x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 err="1" smtClean="0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 </a:t>
            </a:r>
            <a:r>
              <a:rPr lang="en-US" i="1" dirty="0" smtClean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Построить модель, которая по описанию объекта возвращает ответ.</a:t>
            </a:r>
          </a:p>
          <a:p>
            <a:pPr marL="0" indent="0"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 smtClean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 smtClean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72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учителем.</a:t>
            </a:r>
            <a:r>
              <a:rPr lang="en-US" dirty="0" smtClean="0"/>
              <a:t> </a:t>
            </a:r>
            <a:r>
              <a:rPr lang="ru-RU" dirty="0" smtClean="0"/>
              <a:t>Варианты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варианты задания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:</a:t>
            </a:r>
          </a:p>
          <a:p>
            <a:r>
              <a:rPr lang="ru-RU" dirty="0" smtClean="0"/>
              <a:t>Вектор характеристик</a:t>
            </a:r>
            <a:r>
              <a:rPr lang="en-US" dirty="0" smtClean="0"/>
              <a:t> </a:t>
            </a:r>
            <a:r>
              <a:rPr lang="ru-RU" dirty="0" smtClean="0"/>
              <a:t>объекта: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i="1" dirty="0" smtClean="0">
                <a:sym typeface="Symbol" panose="05050102010706020507" pitchFamily="18" charset="2"/>
              </a:rPr>
              <a:t>a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iM</a:t>
            </a:r>
            <a:r>
              <a:rPr lang="en-US" dirty="0" smtClean="0">
                <a:sym typeface="Symbol" panose="05050102010706020507" pitchFamily="18" charset="2"/>
              </a:rPr>
              <a:t>},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M</a:t>
            </a:r>
            <a:r>
              <a:rPr lang="en-US" dirty="0" smtClean="0">
                <a:sym typeface="Symbol" panose="05050102010706020507" pitchFamily="18" charset="2"/>
              </a:rPr>
              <a:t> –</a:t>
            </a:r>
            <a:r>
              <a:rPr lang="ru-RU" dirty="0" smtClean="0">
                <a:sym typeface="Symbol" panose="05050102010706020507" pitchFamily="18" charset="2"/>
              </a:rPr>
              <a:t>длина вектора,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>
                <a:sym typeface="Symbol" panose="05050102010706020507" pitchFamily="18" charset="2"/>
              </a:rPr>
              <a:t> – </a:t>
            </a:r>
            <a:r>
              <a:rPr lang="ru-RU" dirty="0" smtClean="0">
                <a:sym typeface="Symbol" panose="05050102010706020507" pitchFamily="18" charset="2"/>
              </a:rPr>
              <a:t>значение </a:t>
            </a:r>
            <a:r>
              <a:rPr lang="en-US" i="1" dirty="0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-</a:t>
            </a:r>
            <a:r>
              <a:rPr lang="ru-RU" dirty="0" smtClean="0">
                <a:sym typeface="Symbol" panose="05050102010706020507" pitchFamily="18" charset="2"/>
              </a:rPr>
              <a:t>й характеристики.</a:t>
            </a:r>
          </a:p>
          <a:p>
            <a:endParaRPr lang="ru-RU" dirty="0" smtClean="0"/>
          </a:p>
          <a:p>
            <a:r>
              <a:rPr lang="ru-RU" dirty="0" smtClean="0"/>
              <a:t>Временной ряд: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>
                <a:sym typeface="Symbol" panose="05050102010706020507" pitchFamily="18" charset="2"/>
              </a:rPr>
              <a:t>= </a:t>
            </a:r>
            <a:r>
              <a:rPr lang="en-US" i="1" dirty="0">
                <a:sym typeface="Symbol" panose="05050102010706020507" pitchFamily="18" charset="2"/>
              </a:rPr>
              <a:t>g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r>
              <a:rPr lang="ru-RU" dirty="0" smtClean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g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i="1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) – </a:t>
            </a:r>
            <a:r>
              <a:rPr lang="ru-RU" dirty="0" smtClean="0">
                <a:sym typeface="Symbol" panose="05050102010706020507" pitchFamily="18" charset="2"/>
              </a:rPr>
              <a:t>измерение некоторой величины в момент </a:t>
            </a:r>
            <a:r>
              <a:rPr lang="en-US" i="1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1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Words>1228</Words>
  <Application>Microsoft Office PowerPoint</Application>
  <PresentationFormat>Широкоэкранный</PresentationFormat>
  <Paragraphs>262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Symbol</vt:lpstr>
      <vt:lpstr>Wingdings</vt:lpstr>
      <vt:lpstr>Тема Office</vt:lpstr>
      <vt:lpstr>Лекция №2</vt:lpstr>
      <vt:lpstr>Содержание</vt:lpstr>
      <vt:lpstr>Способы машинного обучения</vt:lpstr>
      <vt:lpstr>Способы машинного обучения</vt:lpstr>
      <vt:lpstr>Что такое машинное обучение?</vt:lpstr>
      <vt:lpstr>Что такое машинное обучение?</vt:lpstr>
      <vt:lpstr>Что такое машинное обучение?</vt:lpstr>
      <vt:lpstr>Обучение с учителем. Определение</vt:lpstr>
      <vt:lpstr>Обучение с учителем. Варианты данных</vt:lpstr>
      <vt:lpstr>Обучение с учителем</vt:lpstr>
      <vt:lpstr>Обучение без учителя. Определение</vt:lpstr>
      <vt:lpstr>Обучение без учителя. Варианты данных</vt:lpstr>
      <vt:lpstr>Обучение без учителя</vt:lpstr>
      <vt:lpstr>Обучение с подкреплением. Описание</vt:lpstr>
      <vt:lpstr>Обучение с подкреплением. Описание</vt:lpstr>
      <vt:lpstr>Обучение с подкреплением. Определение</vt:lpstr>
      <vt:lpstr>Обучение с подкреплением</vt:lpstr>
      <vt:lpstr>Типы задач машинного обучения</vt:lpstr>
      <vt:lpstr>Регрессия</vt:lpstr>
      <vt:lpstr>Регрессия. Метрики производительности.</vt:lpstr>
      <vt:lpstr>Регрессия. Метрики производительности.</vt:lpstr>
      <vt:lpstr>Классификация</vt:lpstr>
      <vt:lpstr>Классификация. Метрики производительности.</vt:lpstr>
      <vt:lpstr>Классификация. Метрики производительности.</vt:lpstr>
      <vt:lpstr>Классификация. Метрики производительности.</vt:lpstr>
      <vt:lpstr>Кластеризация</vt:lpstr>
      <vt:lpstr>Кластеризация. Метрики производительности.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312</cp:revision>
  <dcterms:created xsi:type="dcterms:W3CDTF">2020-08-10T09:44:31Z</dcterms:created>
  <dcterms:modified xsi:type="dcterms:W3CDTF">2020-09-18T08:25:20Z</dcterms:modified>
</cp:coreProperties>
</file>