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7" r:id="rId4"/>
    <p:sldId id="387" r:id="rId5"/>
    <p:sldId id="378" r:id="rId6"/>
    <p:sldId id="379" r:id="rId7"/>
    <p:sldId id="380" r:id="rId8"/>
    <p:sldId id="388" r:id="rId9"/>
    <p:sldId id="389" r:id="rId10"/>
    <p:sldId id="391" r:id="rId11"/>
    <p:sldId id="381" r:id="rId12"/>
    <p:sldId id="386" r:id="rId13"/>
    <p:sldId id="392" r:id="rId14"/>
    <p:sldId id="393" r:id="rId15"/>
    <p:sldId id="421" r:id="rId16"/>
    <p:sldId id="394" r:id="rId17"/>
    <p:sldId id="395" r:id="rId18"/>
    <p:sldId id="383" r:id="rId19"/>
    <p:sldId id="396" r:id="rId20"/>
    <p:sldId id="397" r:id="rId21"/>
    <p:sldId id="422" r:id="rId22"/>
    <p:sldId id="423" r:id="rId23"/>
    <p:sldId id="424" r:id="rId24"/>
    <p:sldId id="382" r:id="rId25"/>
    <p:sldId id="398" r:id="rId26"/>
    <p:sldId id="384" r:id="rId27"/>
    <p:sldId id="399" r:id="rId28"/>
    <p:sldId id="400" r:id="rId29"/>
    <p:sldId id="401" r:id="rId30"/>
    <p:sldId id="402" r:id="rId31"/>
    <p:sldId id="406" r:id="rId32"/>
    <p:sldId id="404" r:id="rId33"/>
    <p:sldId id="405" r:id="rId34"/>
    <p:sldId id="403" r:id="rId35"/>
    <p:sldId id="407" r:id="rId36"/>
    <p:sldId id="417" r:id="rId37"/>
    <p:sldId id="385" r:id="rId38"/>
    <p:sldId id="412" r:id="rId39"/>
    <p:sldId id="411" r:id="rId40"/>
    <p:sldId id="413" r:id="rId41"/>
    <p:sldId id="414" r:id="rId42"/>
    <p:sldId id="415" r:id="rId43"/>
    <p:sldId id="418" r:id="rId44"/>
    <p:sldId id="419" r:id="rId45"/>
    <p:sldId id="416" r:id="rId46"/>
    <p:sldId id="420" r:id="rId47"/>
    <p:sldId id="317" r:id="rId48"/>
    <p:sldId id="259" r:id="rId49"/>
    <p:sldId id="260" r:id="rId50"/>
    <p:sldId id="347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yakonov.org/2016/11/14/&#1089;&#1083;&#1091;&#1095;&#1072;&#1081;&#1085;&#1099;&#1081;-&#1083;&#1077;&#1089;-random-forest/" TargetMode="External"/><Relationship Id="rId2" Type="http://schemas.openxmlformats.org/officeDocument/2006/relationships/hyperlink" Target="https://neurohive.io/ru/osnovy-data-science/ansamblevye-metody-begging-busting-i-ste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ds/blog/32725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Ансамбли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построению ансамблей:</a:t>
            </a:r>
          </a:p>
          <a:p>
            <a:endParaRPr lang="ru-RU" dirty="0" smtClean="0"/>
          </a:p>
          <a:p>
            <a:r>
              <a:rPr lang="ru-RU" dirty="0" smtClean="0"/>
              <a:t>Бэггинг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Уменьшает разброс</a:t>
            </a:r>
          </a:p>
          <a:p>
            <a:r>
              <a:rPr lang="ru-RU" dirty="0" smtClean="0"/>
              <a:t>Бустинг</a:t>
            </a:r>
          </a:p>
          <a:p>
            <a:pPr marL="457200" lvl="1" indent="0">
              <a:buNone/>
            </a:pPr>
            <a:r>
              <a:rPr lang="ru-RU" dirty="0" smtClean="0"/>
              <a:t>Уменьшает 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2201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Параллельное обучение нескольких «слабых» моделей и агрегация полученных от них результатов.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Бэггинг = </a:t>
            </a:r>
            <a:r>
              <a:rPr lang="en-US" dirty="0" smtClean="0"/>
              <a:t>bagging = bootstrap aggregating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Набор данных: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набора данных формируется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бутстрэп-выборок, каждая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Элементы выбираются случайным образом, с повторениями.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 сделать выборки, а значит и модели, построенные на них как можно более различными.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для набора данных: </a:t>
            </a:r>
            <a:r>
              <a:rPr lang="en-US" dirty="0" smtClean="0"/>
              <a:t>{</a:t>
            </a:r>
            <a:r>
              <a:rPr lang="ru-RU" dirty="0" smtClean="0"/>
              <a:t>1, 2, 3, 4, 5</a:t>
            </a:r>
            <a:r>
              <a:rPr lang="en-US" dirty="0" smtClean="0"/>
              <a:t>}</a:t>
            </a:r>
            <a:r>
              <a:rPr lang="ru-RU" dirty="0" smtClean="0"/>
              <a:t> могут быть сгенерированы следующие 3 бутстрэп-выборки, длиной 4:</a:t>
            </a:r>
          </a:p>
          <a:p>
            <a:pPr marL="0" indent="0">
              <a:buNone/>
            </a:pPr>
            <a:r>
              <a:rPr lang="en-US" dirty="0" smtClean="0"/>
              <a:t>{2, 1, 3, 5}</a:t>
            </a:r>
          </a:p>
          <a:p>
            <a:pPr marL="0" indent="0">
              <a:buNone/>
            </a:pPr>
            <a:r>
              <a:rPr lang="en-US" dirty="0" smtClean="0"/>
              <a:t>{3, 4, 3, 1}</a:t>
            </a:r>
          </a:p>
          <a:p>
            <a:pPr marL="0" indent="0">
              <a:buNone/>
            </a:pPr>
            <a:r>
              <a:rPr lang="en-US" dirty="0" smtClean="0"/>
              <a:t>{2, 5, 5, 1}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3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некоторой точностью можно считать, что бутстрэп-выборки сделаны из того же распределения данных, что и изначальный набор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Репрезентативность – изначальный набор данных хорошо соответствует реальному распределению, т.е.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достаточно велико.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Независимость – бутстрэп-выборки не коррелируют между собой, т.е.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ru-RU" dirty="0" smtClean="0"/>
              <a:t> или даже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28750"/>
            <a:ext cx="9620250" cy="5429250"/>
          </a:xfrm>
        </p:spPr>
      </p:pic>
    </p:spTree>
    <p:extLst>
      <p:ext uri="{BB962C8B-B14F-4D97-AF65-F5344CB8AC3E}">
        <p14:creationId xmlns:p14="http://schemas.microsoft.com/office/powerpoint/2010/main" val="2515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Выбираем алгоритм для построения «слабых» моделей.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 имеющегося набора данных генерируем несколько бутстреп-выборок.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каждой из получившихся выборок строим «слабую»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полученных моделей агрегируем.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«слабые» модели обучаются независимо, т.е. обучение можно проводить параллельно.</a:t>
            </a:r>
          </a:p>
        </p:txBody>
      </p:sp>
    </p:spTree>
    <p:extLst>
      <p:ext uri="{BB962C8B-B14F-4D97-AF65-F5344CB8AC3E}">
        <p14:creationId xmlns:p14="http://schemas.microsoft.com/office/powerpoint/2010/main" val="27236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агрегации результатов работы моделей:</a:t>
            </a:r>
          </a:p>
          <a:p>
            <a:r>
              <a:rPr lang="ru-RU" dirty="0" smtClean="0"/>
              <a:t>Регрессия – вычислить среднее арифметическое.</a:t>
            </a:r>
          </a:p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Мажоритарное голосование – класс выбирается большинством голосов.</a:t>
            </a:r>
          </a:p>
          <a:p>
            <a:pPr lvl="1"/>
            <a:r>
              <a:rPr lang="ru-RU" dirty="0" smtClean="0"/>
              <a:t>Мягкое голосование – выбирается класс с наибольшей средней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1718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Случайный лес – это реализация бэггинга, когда в качестве «слабых» моделей используются деревья принятия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Т.к. бэггинг предполагает, что «слабые» модели имеют большой разброс, но малое смещение, деревья для леса обычно строят без отсечения ветвей.</a:t>
            </a:r>
          </a:p>
        </p:txBody>
      </p:sp>
    </p:spTree>
    <p:extLst>
      <p:ext uri="{BB962C8B-B14F-4D97-AF65-F5344CB8AC3E}">
        <p14:creationId xmlns:p14="http://schemas.microsoft.com/office/powerpoint/2010/main" val="2181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избежать переобучения, к которому склонны деревья принятия решений, при построении случайного леса делается дополнительный шаг – для обучения модели используются не все параметры, представленные в наборе данных, а только некоторое их подмножество.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Обычно, для каждого дерева случайным образом отбирается некоторое заранее выбранное число параметров (одинаковое для всех деревьев).</a:t>
            </a:r>
          </a:p>
        </p:txBody>
      </p:sp>
    </p:spTree>
    <p:extLst>
      <p:ext uri="{BB962C8B-B14F-4D97-AF65-F5344CB8AC3E}">
        <p14:creationId xmlns:p14="http://schemas.microsoft.com/office/powerpoint/2010/main" val="2726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ансамбля</a:t>
            </a:r>
          </a:p>
          <a:p>
            <a:r>
              <a:rPr lang="ru-RU" dirty="0" smtClean="0"/>
              <a:t>Бэггинг</a:t>
            </a:r>
          </a:p>
          <a:p>
            <a:pPr lvl="1"/>
            <a:r>
              <a:rPr lang="ru-RU" dirty="0" smtClean="0"/>
              <a:t>Случайный лес</a:t>
            </a:r>
          </a:p>
          <a:p>
            <a:r>
              <a:rPr lang="ru-RU" dirty="0" smtClean="0"/>
              <a:t>Бустинг</a:t>
            </a:r>
          </a:p>
          <a:p>
            <a:pPr lvl="1"/>
            <a:r>
              <a:rPr lang="ru-RU" dirty="0" smtClean="0"/>
              <a:t>Адабуст</a:t>
            </a:r>
          </a:p>
          <a:p>
            <a:pPr lvl="1"/>
            <a:r>
              <a:rPr lang="ru-RU" dirty="0" smtClean="0"/>
              <a:t>Градиентный бустинг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Например, если каждый элемент набора данных описывается 5 параметрами, то деревья можно строить на подмножествах параметров размером 3:</a:t>
                </a:r>
              </a:p>
              <a:p>
                <a:pPr marL="0" indent="0">
                  <a:buNone/>
                </a:pPr>
                <a:r>
                  <a:rPr lang="ru-RU" dirty="0"/>
                  <a:t>Структура элемента</a:t>
                </a:r>
                <a:r>
                  <a:rPr lang="ru-RU" dirty="0" smtClean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Подмножества параметров для построения деревьев: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690688"/>
            <a:ext cx="7058025" cy="4781550"/>
          </a:xfrm>
        </p:spPr>
      </p:pic>
    </p:spTree>
    <p:extLst>
      <p:ext uri="{BB962C8B-B14F-4D97-AF65-F5344CB8AC3E}">
        <p14:creationId xmlns:p14="http://schemas.microsoft.com/office/powerpoint/2010/main" val="3427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r>
              <a:rPr lang="ru-RU" dirty="0" smtClean="0"/>
              <a:t>предсказания.</a:t>
            </a:r>
          </a:p>
          <a:p>
            <a:r>
              <a:rPr lang="ru-RU" dirty="0" smtClean="0"/>
              <a:t>Практически отсутствует чувствительность к </a:t>
            </a:r>
            <a:r>
              <a:rPr lang="ru-RU" dirty="0"/>
              <a:t>выбросам 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Н</a:t>
            </a:r>
            <a:r>
              <a:rPr lang="ru-RU" dirty="0" smtClean="0"/>
              <a:t>е требуется тщательная настройка гиперпараметров.</a:t>
            </a:r>
          </a:p>
          <a:p>
            <a:r>
              <a:rPr lang="ru-RU" dirty="0" smtClean="0"/>
              <a:t>Устойчивость к переобучению.</a:t>
            </a:r>
          </a:p>
          <a:p>
            <a:r>
              <a:rPr lang="ru-RU" smtClean="0"/>
              <a:t>Возможность </a:t>
            </a:r>
            <a:r>
              <a:rPr lang="ru-RU" dirty="0" smtClean="0"/>
              <a:t>параллельного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Сложная интерпретация (по сравнению с одним деревом).</a:t>
            </a:r>
          </a:p>
          <a:p>
            <a:r>
              <a:rPr lang="ru-RU" dirty="0" smtClean="0"/>
              <a:t>Плохая работа с высокоразреженными данными.</a:t>
            </a:r>
          </a:p>
          <a:p>
            <a:r>
              <a:rPr lang="ru-RU" dirty="0" smtClean="0"/>
              <a:t>Нет возможности экстраполировать.</a:t>
            </a:r>
          </a:p>
          <a:p>
            <a:r>
              <a:rPr lang="ru-RU" dirty="0" smtClean="0"/>
              <a:t>Больший </a:t>
            </a:r>
            <a:r>
              <a:rPr lang="ru-RU" dirty="0"/>
              <a:t>размер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Последовательное обучение «слабых» моделей таким образом, чтобы каждая следующая модель старалась научиться на той части данных, на которой ошибалась предыдущая.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Выбираем алгоритм для построения «слабых» моделей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Устанавливаем одинаковую «сложность» для всех элементов набора данных.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Обучаем «слабую» модел</a:t>
            </a:r>
            <a:r>
              <a:rPr lang="ru-RU" dirty="0"/>
              <a:t>ь</a:t>
            </a:r>
            <a:r>
              <a:rPr lang="ru-RU" dirty="0" smtClean="0"/>
              <a:t> на наборе данных с учётом «сложности» элементов.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Определяем, на каких элементах модель ошибается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Вычисляем новые значения «сложности» для всех элементов набора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критерий остановки не достигнут, возвращаемся к шагу 3.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«Слабые</a:t>
            </a:r>
            <a:r>
              <a:rPr lang="ru-RU" dirty="0"/>
              <a:t>» модели обучаются </a:t>
            </a:r>
            <a:r>
              <a:rPr lang="ru-RU" dirty="0" smtClean="0"/>
              <a:t>последовательно, поэтому полезно выбирать алгоритмы с низкой вычислительной сложностью.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Адабуст = адаптивный бустинг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«Слабые»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Итоговая модель: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Вместо аналитического решения применяется пошаговая оптимизация: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выбираются 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б</a:t>
                </a:r>
                <a:r>
                  <a:rPr lang="ru-RU" dirty="0" smtClean="0"/>
                  <a:t>ыла как можно точнее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набор данных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ошибки, то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вес каждого элемента в наборе данных равным </a:t>
            </a:r>
            <a:r>
              <a:rPr lang="en-US" dirty="0" smtClean="0"/>
              <a:t>1/</a:t>
            </a:r>
            <a:r>
              <a:rPr lang="en-US" i="1" dirty="0" smtClean="0"/>
              <a:t>N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размер набора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/>
              <a:t>наилучшую возможную </a:t>
            </a:r>
            <a:r>
              <a:rPr lang="ru-RU" dirty="0" smtClean="0"/>
              <a:t>«слабую» </a:t>
            </a:r>
            <a:r>
              <a:rPr lang="ru-RU" dirty="0"/>
              <a:t>модель с текущими весами </a:t>
            </a:r>
            <a:r>
              <a:rPr lang="ru-RU" dirty="0" smtClean="0"/>
              <a:t>элементов.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значение коэффициента </a:t>
            </a:r>
            <a:r>
              <a:rPr lang="ru-RU" dirty="0" smtClean="0"/>
              <a:t>обновления, который </a:t>
            </a:r>
            <a:r>
              <a:rPr lang="ru-RU" dirty="0"/>
              <a:t>показывает, насколько должен быть учтен </a:t>
            </a:r>
            <a:r>
              <a:rPr lang="ru-RU" dirty="0" smtClean="0"/>
              <a:t>вклад «слабой» модели.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Обновить общую модель, </a:t>
            </a:r>
            <a:r>
              <a:rPr lang="ru-RU" dirty="0"/>
              <a:t>добавив </a:t>
            </a:r>
            <a:r>
              <a:rPr lang="ru-RU" dirty="0" smtClean="0"/>
              <a:t>нову</a:t>
            </a:r>
            <a:r>
              <a:rPr lang="ru-RU" dirty="0"/>
              <a:t>ю</a:t>
            </a:r>
            <a:r>
              <a:rPr lang="ru-RU" dirty="0" smtClean="0"/>
              <a:t> «слабую» модель, умноженну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её </a:t>
            </a:r>
            <a:r>
              <a:rPr lang="ru-RU" dirty="0"/>
              <a:t>коэффициент </a:t>
            </a:r>
            <a:r>
              <a:rPr lang="ru-RU" dirty="0" smtClean="0"/>
              <a:t>обновления.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новые веса </a:t>
            </a:r>
            <a:r>
              <a:rPr lang="ru-RU" dirty="0" smtClean="0"/>
              <a:t>элементов, </a:t>
            </a:r>
            <a:r>
              <a:rPr lang="ru-RU" dirty="0"/>
              <a:t>которые показывают, на каких наблюдениях мы хотели бы сосредоточиться на </a:t>
            </a:r>
            <a:r>
              <a:rPr lang="ru-RU" dirty="0" smtClean="0"/>
              <a:t>следующем шаге (</a:t>
            </a:r>
            <a:r>
              <a:rPr lang="ru-RU" dirty="0"/>
              <a:t>веса ошибочно прогнозируемых объектов </a:t>
            </a:r>
            <a:r>
              <a:rPr lang="ru-RU" dirty="0" smtClean="0"/>
              <a:t>увеличиваются, </a:t>
            </a:r>
            <a:r>
              <a:rPr lang="ru-RU" dirty="0"/>
              <a:t>а веса правильно предсказанных объектов — уменьшаются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Пункты 2-5 повторяются столько раз, сколько «слабых» моделей мы хотим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Ансамбль – это модель машинного обучения, которая включает в себя набор более «слабых» моделей.</a:t>
            </a:r>
          </a:p>
          <a:p>
            <a:pPr marL="0" indent="0">
              <a:buNone/>
            </a:pPr>
            <a:r>
              <a:rPr lang="ru-RU" dirty="0" smtClean="0"/>
              <a:t>Задача, которую отдельные «слабые» модели решают плохо, </a:t>
            </a:r>
            <a:r>
              <a:rPr lang="ru-RU" dirty="0" smtClean="0"/>
              <a:t>то есть </a:t>
            </a:r>
            <a:r>
              <a:rPr lang="ru-RU" dirty="0" smtClean="0"/>
              <a:t>с низкими значениями метрики производительности, в совокупности ансамбль решает хорошо.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2" b="71724"/>
          <a:stretch/>
        </p:blipFill>
        <p:spPr>
          <a:xfrm>
            <a:off x="3247263" y="1317625"/>
            <a:ext cx="5697474" cy="5386578"/>
          </a:xfrm>
        </p:spPr>
      </p:pic>
    </p:spTree>
    <p:extLst>
      <p:ext uri="{BB962C8B-B14F-4D97-AF65-F5344CB8AC3E}">
        <p14:creationId xmlns:p14="http://schemas.microsoft.com/office/powerpoint/2010/main" val="366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b="70741"/>
          <a:stretch/>
        </p:blipFill>
        <p:spPr>
          <a:xfrm>
            <a:off x="-112110" y="1284160"/>
            <a:ext cx="12416219" cy="5573840"/>
          </a:xfrm>
        </p:spPr>
      </p:pic>
    </p:spTree>
    <p:extLst>
      <p:ext uri="{BB962C8B-B14F-4D97-AF65-F5344CB8AC3E}">
        <p14:creationId xmlns:p14="http://schemas.microsoft.com/office/powerpoint/2010/main" val="102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32373" b="37662"/>
          <a:stretch/>
        </p:blipFill>
        <p:spPr>
          <a:xfrm>
            <a:off x="-112110" y="1161699"/>
            <a:ext cx="12416219" cy="5708333"/>
          </a:xfrm>
        </p:spPr>
      </p:pic>
    </p:spTree>
    <p:extLst>
      <p:ext uri="{BB962C8B-B14F-4D97-AF65-F5344CB8AC3E}">
        <p14:creationId xmlns:p14="http://schemas.microsoft.com/office/powerpoint/2010/main" val="504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65840" b="4585"/>
          <a:stretch/>
        </p:blipFill>
        <p:spPr>
          <a:xfrm>
            <a:off x="-112110" y="1223962"/>
            <a:ext cx="12416219" cy="5634038"/>
          </a:xfrm>
        </p:spPr>
      </p:pic>
    </p:spTree>
    <p:extLst>
      <p:ext uri="{BB962C8B-B14F-4D97-AF65-F5344CB8AC3E}">
        <p14:creationId xmlns:p14="http://schemas.microsoft.com/office/powerpoint/2010/main" val="3329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7" y="1453619"/>
            <a:ext cx="8452485" cy="5205889"/>
          </a:xfrm>
        </p:spPr>
      </p:pic>
    </p:spTree>
    <p:extLst>
      <p:ext uri="{BB962C8B-B14F-4D97-AF65-F5344CB8AC3E}">
        <p14:creationId xmlns:p14="http://schemas.microsoft.com/office/powerpoint/2010/main" val="1140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Простота реализации.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</a:t>
            </a:r>
            <a:r>
              <a:rPr lang="ru-RU" dirty="0"/>
              <a:t>обобщающая </a:t>
            </a:r>
            <a:r>
              <a:rPr lang="ru-RU" dirty="0" smtClean="0"/>
              <a:t>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построения </a:t>
            </a:r>
            <a:r>
              <a:rPr lang="ru-RU" dirty="0" smtClean="0"/>
              <a:t>ансамбля </a:t>
            </a:r>
            <a:r>
              <a:rPr lang="ru-RU" dirty="0"/>
              <a:t>практически полностью определяется временем обучения базовых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</a:t>
            </a:r>
            <a:r>
              <a:rPr lang="ru-RU" dirty="0"/>
              <a:t>идентифицировать выбросы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Склонен </a:t>
            </a:r>
            <a:r>
              <a:rPr lang="ru-RU" dirty="0"/>
              <a:t>к переобучению при наличии </a:t>
            </a:r>
            <a:r>
              <a:rPr lang="ru-RU" dirty="0" smtClean="0"/>
              <a:t>шума </a:t>
            </a:r>
            <a:r>
              <a:rPr lang="ru-RU" dirty="0"/>
              <a:t>в </a:t>
            </a:r>
            <a:r>
              <a:rPr lang="ru-RU" dirty="0" smtClean="0"/>
              <a:t>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Требует </a:t>
            </a:r>
            <a:r>
              <a:rPr lang="ru-RU" dirty="0"/>
              <a:t>достаточно длинных обучающих выборок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Невозможно вернуться к уже добавленным «слабым» моделям и их коэффициентам и адаптировать их («жадный» подход).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 для интерпретации.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Аналогично адабусту, «слабые</a:t>
                </a:r>
                <a:r>
                  <a:rPr lang="ru-RU" dirty="0"/>
                  <a:t>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Итоговая модель: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мы обучаем очередную «слабую» модель в сторону, противоположную градиенту </a:t>
            </a:r>
            <a:r>
              <a:rPr lang="ru-RU" dirty="0"/>
              <a:t>текущей </a:t>
            </a:r>
            <a:r>
              <a:rPr lang="ru-RU" dirty="0" smtClean="0"/>
              <a:t>ошибки </a:t>
            </a:r>
            <a:r>
              <a:rPr lang="ru-RU" dirty="0"/>
              <a:t>по отношению к текущей </a:t>
            </a:r>
            <a:r>
              <a:rPr lang="ru-RU" dirty="0" smtClean="0"/>
              <a:t>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набор данных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ошибки, то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псевдо-остатки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«Слабая»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обучается на синтетическом наборе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«Слабые» модели двух видов: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смещением и низким разбросом.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разбросом и низким смещением.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Снова аналогично адабусту, пошагово: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подбирается так, чтобы значение ошибки было минимально: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ru-RU" dirty="0" smtClean="0"/>
              <a:t>псевдо-остатки равными элементам набора 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наилучшую возможную «слабую» </a:t>
            </a:r>
            <a:r>
              <a:rPr lang="ru-RU" dirty="0" smtClean="0"/>
              <a:t>модель на псевдо-остатках.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значение коэффициента обновления, который показывает, насколько должен быть учтен вклад «слабой»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общую модель, добавив новую «слабую» модель, умноженную на её коэффициент обновления.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новые </a:t>
            </a:r>
            <a:r>
              <a:rPr lang="ru-RU" dirty="0" smtClean="0"/>
              <a:t>псевдо-остатки, </a:t>
            </a:r>
            <a:r>
              <a:rPr lang="ru-RU" dirty="0"/>
              <a:t>которые показывают, </a:t>
            </a:r>
            <a:r>
              <a:rPr lang="ru-RU" dirty="0" smtClean="0"/>
              <a:t>в каком направлении мы </a:t>
            </a:r>
            <a:r>
              <a:rPr lang="ru-RU" dirty="0"/>
              <a:t>хотели бы </a:t>
            </a:r>
            <a:r>
              <a:rPr lang="ru-RU" dirty="0" smtClean="0"/>
              <a:t>обновить прогнозы модели </a:t>
            </a:r>
            <a:r>
              <a:rPr lang="ru-RU" dirty="0"/>
              <a:t>на следующем </a:t>
            </a:r>
            <a:r>
              <a:rPr lang="ru-RU" dirty="0" smtClean="0"/>
              <a:t>шаге.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Пункты 2-5 повторяются столько раз, сколько «слабых» моделей мы хотим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1690688"/>
            <a:ext cx="8815388" cy="4814888"/>
          </a:xfrm>
        </p:spPr>
      </p:pic>
    </p:spTree>
    <p:extLst>
      <p:ext uri="{BB962C8B-B14F-4D97-AF65-F5344CB8AC3E}">
        <p14:creationId xmlns:p14="http://schemas.microsoft.com/office/powerpoint/2010/main" val="2670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Высокая производительность.</a:t>
            </a:r>
          </a:p>
          <a:p>
            <a:r>
              <a:rPr lang="ru-RU" dirty="0" smtClean="0"/>
              <a:t>Высокая точность.</a:t>
            </a:r>
            <a:endParaRPr lang="en-US" dirty="0"/>
          </a:p>
          <a:p>
            <a:r>
              <a:rPr lang="ru-RU" dirty="0" smtClean="0"/>
              <a:t>Хорошо справляется со сложными, нелинейными задачами.</a:t>
            </a:r>
            <a:endParaRPr lang="en-US" dirty="0"/>
          </a:p>
          <a:p>
            <a:r>
              <a:rPr lang="ru-RU" dirty="0" smtClean="0"/>
              <a:t>Хорошо справляется с несбалансированными данными.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Склонен к переобучению при наличии шума в данных.</a:t>
            </a:r>
          </a:p>
          <a:p>
            <a:r>
              <a:rPr lang="ru-RU" dirty="0" smtClean="0"/>
              <a:t>Медленнее, чем неансамблевые алгоритмы.</a:t>
            </a:r>
            <a:endParaRPr lang="en-US" dirty="0"/>
          </a:p>
          <a:p>
            <a:r>
              <a:rPr lang="ru-RU" dirty="0" smtClean="0"/>
              <a:t>Сложно подобрать гиперпараметры.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Адабуст:</a:t>
            </a:r>
          </a:p>
          <a:p>
            <a:pPr marL="0" indent="0">
              <a:buNone/>
            </a:pPr>
            <a:r>
              <a:rPr lang="ru-RU" dirty="0" smtClean="0"/>
              <a:t>Присваивает коэффициенты элементам набора данных и изменяет их в процессе обучения «слабых» моделей.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Градиентный бустинг:</a:t>
            </a:r>
          </a:p>
          <a:p>
            <a:pPr marL="0" indent="0">
              <a:buNone/>
            </a:pPr>
            <a:r>
              <a:rPr lang="ru-RU" dirty="0" smtClean="0"/>
              <a:t>Заменяет элементы набора данных на псевдо-остатки и изменяет их в процессе обучения «слабых»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Популярные программные реализации: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XGBoost</a:t>
            </a:r>
            <a:r>
              <a:rPr lang="en-US" dirty="0"/>
              <a:t>, 2014, Tianqi Chen, Carnegie Mellon University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LightGBM, 2016,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CatBoost, 2017, </a:t>
            </a:r>
            <a:r>
              <a:rPr lang="ru-RU" dirty="0" smtClean="0"/>
              <a:t>Яндекс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Ансамбли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https://neurohive.io/ru/osnovy-data-science/ansamblevye-metody-begging-busting-i-steking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https://dyakonov.org/2016/11/14/</a:t>
            </a:r>
            <a:r>
              <a:rPr lang="ru-RU" dirty="0">
                <a:hlinkClick r:id="rId3"/>
              </a:rPr>
              <a:t>случайный-лес-</a:t>
            </a:r>
            <a:r>
              <a:rPr lang="en-US" dirty="0">
                <a:hlinkClick r:id="rId3"/>
              </a:rPr>
              <a:t>random-forest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https://habr.com/ru/company/ods/blog/327250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06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ансамблем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Случайный лес.</a:t>
            </a:r>
          </a:p>
          <a:p>
            <a:r>
              <a:rPr lang="ru-RU" dirty="0"/>
              <a:t>Наивный Байесовский классификатор.</a:t>
            </a:r>
          </a:p>
          <a:p>
            <a:r>
              <a:rPr lang="ru-RU" dirty="0"/>
              <a:t>Адабуст.</a:t>
            </a:r>
          </a:p>
          <a:p>
            <a:r>
              <a:rPr lang="ru-RU" dirty="0"/>
              <a:t>Градиентный бустинг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недостатков «слабых» моделей: высокий разброс и высокое смещение – может компенсировать ансамбль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Высокий разброс.</a:t>
            </a:r>
          </a:p>
          <a:p>
            <a:r>
              <a:rPr lang="ru-RU" dirty="0"/>
              <a:t>Высокое смещение.</a:t>
            </a:r>
          </a:p>
          <a:p>
            <a:r>
              <a:rPr lang="ru-RU" dirty="0"/>
              <a:t>И то, и другое.</a:t>
            </a:r>
          </a:p>
          <a:p>
            <a:r>
              <a:rPr lang="ru-RU" dirty="0"/>
              <a:t>Ни то, ни другое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в бэггинге формируются бутстреп-выборки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определения порядка объединения моделей в ансамбль.</a:t>
            </a:r>
          </a:p>
          <a:p>
            <a:r>
              <a:rPr lang="ru-RU" dirty="0"/>
              <a:t>Для предотвращения переобучения.</a:t>
            </a:r>
          </a:p>
          <a:p>
            <a:r>
              <a:rPr lang="ru-RU" dirty="0"/>
              <a:t>Для вычисления коэффициентов, с которыми модели объединяются в ансамбль.</a:t>
            </a:r>
          </a:p>
          <a:p>
            <a:r>
              <a:rPr lang="ru-RU" dirty="0"/>
              <a:t>Для получения нескольких приблизительно независимых наборов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Какие </a:t>
            </a:r>
            <a:r>
              <a:rPr lang="ru-RU" dirty="0"/>
              <a:t>«слабые» модели используются при построении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Деревья принятия решений.</a:t>
            </a:r>
          </a:p>
          <a:p>
            <a:r>
              <a:rPr lang="ru-RU" dirty="0"/>
              <a:t>Искусственные нейронные сети.</a:t>
            </a:r>
          </a:p>
          <a:p>
            <a:r>
              <a:rPr lang="ru-RU" dirty="0"/>
              <a:t>Модели линейной регрессии.</a:t>
            </a:r>
          </a:p>
          <a:p>
            <a:r>
              <a:rPr lang="ru-RU" dirty="0"/>
              <a:t>Наивные Байесовские классификаторы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достоинством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Возможность параллельного обучения.</a:t>
            </a:r>
          </a:p>
          <a:p>
            <a:r>
              <a:rPr lang="ru-RU" dirty="0"/>
              <a:t>Небольшой размер моделей.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Не требуется настройка гиперпараметров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Адабуст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Сложность реализации</a:t>
            </a:r>
            <a:r>
              <a:rPr lang="ru-RU" dirty="0"/>
              <a:t>.</a:t>
            </a:r>
          </a:p>
          <a:p>
            <a:r>
              <a:rPr lang="ru-RU" dirty="0"/>
              <a:t>Склонность к переобучению при наличии шума в данных.</a:t>
            </a:r>
          </a:p>
          <a:p>
            <a:r>
              <a:rPr lang="ru-RU" dirty="0"/>
              <a:t>Требование большой длины обучающей выборки.</a:t>
            </a:r>
          </a:p>
          <a:p>
            <a:r>
              <a:rPr lang="ru-RU" dirty="0"/>
              <a:t>Сложность интерпретации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программной реализацией бустинга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CatBoost.</a:t>
            </a:r>
            <a:endParaRPr lang="ru-RU" dirty="0"/>
          </a:p>
          <a:p>
            <a:r>
              <a:rPr lang="en-US" dirty="0"/>
              <a:t>XGBoost</a:t>
            </a:r>
            <a:r>
              <a:rPr lang="ru-RU" dirty="0"/>
              <a:t>.</a:t>
            </a:r>
          </a:p>
          <a:p>
            <a:r>
              <a:rPr lang="en-US" dirty="0"/>
              <a:t>AdaBoost.</a:t>
            </a:r>
            <a:endParaRPr lang="ru-RU" dirty="0"/>
          </a:p>
          <a:p>
            <a:r>
              <a:rPr lang="en-US" dirty="0"/>
              <a:t>LightGBM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Смещение и разброс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ансамбля:</a:t>
            </a:r>
          </a:p>
          <a:p>
            <a:pPr marL="0" indent="0">
              <a:buNone/>
            </a:pPr>
            <a:r>
              <a:rPr lang="ru-RU" dirty="0" smtClean="0"/>
              <a:t>За счёт дополнительных вычислений компенсировать недостаток «слабых» моделей: большое смещение или большой разброс.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ансамблей:</a:t>
            </a:r>
          </a:p>
          <a:p>
            <a:r>
              <a:rPr lang="ru-RU" dirty="0" smtClean="0"/>
              <a:t>Однородный – для построения всех «слабых» моделей применяется один и тот же алгоритм.</a:t>
            </a:r>
          </a:p>
          <a:p>
            <a:r>
              <a:rPr lang="ru-RU" dirty="0" smtClean="0"/>
              <a:t>Разнородный – для построения «</a:t>
            </a:r>
            <a:r>
              <a:rPr lang="ru-RU" dirty="0" smtClean="0"/>
              <a:t>слабых</a:t>
            </a:r>
            <a:r>
              <a:rPr lang="ru-RU" dirty="0" smtClean="0"/>
              <a:t>»</a:t>
            </a:r>
            <a:r>
              <a:rPr lang="ru-RU" dirty="0" smtClean="0"/>
              <a:t> </a:t>
            </a:r>
            <a:r>
              <a:rPr lang="ru-RU" dirty="0" smtClean="0"/>
              <a:t>моделей применяется более одного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</TotalTime>
  <Words>1536</Words>
  <Application>Microsoft Office PowerPoint</Application>
  <PresentationFormat>Широкоэкранный</PresentationFormat>
  <Paragraphs>313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Тема Office</vt:lpstr>
      <vt:lpstr>Лекция №9</vt:lpstr>
      <vt:lpstr>Содержание</vt:lpstr>
      <vt:lpstr>Ансамбли - определение</vt:lpstr>
      <vt:lpstr>Ансамбли - определение</vt:lpstr>
      <vt:lpstr>Смещение и разброс</vt:lpstr>
      <vt:lpstr>Смещение и разброс</vt:lpstr>
      <vt:lpstr>Смещение и разброс</vt:lpstr>
      <vt:lpstr>Ансамбли - определение</vt:lpstr>
      <vt:lpstr>Ансамбли - определение</vt:lpstr>
      <vt:lpstr>Ансамбли - определение</vt:lpstr>
      <vt:lpstr>Бэггинг</vt:lpstr>
      <vt:lpstr>Бэггинг - бутстрэп</vt:lpstr>
      <vt:lpstr>Бэггинг - бутстрэп</vt:lpstr>
      <vt:lpstr>Бэггинг - бутстрэп</vt:lpstr>
      <vt:lpstr>Бэггинг - бутстрэп</vt:lpstr>
      <vt:lpstr>Бэггинг - алгоритм</vt:lpstr>
      <vt:lpstr>Бэггинг - алгоритм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Бустинг</vt:lpstr>
      <vt:lpstr>Бустинг - алгоритм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</vt:lpstr>
      <vt:lpstr>Бустинг</vt:lpstr>
      <vt:lpstr>Ансамбли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1219</cp:revision>
  <dcterms:created xsi:type="dcterms:W3CDTF">2020-08-10T09:44:31Z</dcterms:created>
  <dcterms:modified xsi:type="dcterms:W3CDTF">2021-03-10T08:41:39Z</dcterms:modified>
</cp:coreProperties>
</file>