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71" r:id="rId6"/>
    <p:sldId id="270" r:id="rId7"/>
    <p:sldId id="267" r:id="rId8"/>
    <p:sldId id="293" r:id="rId9"/>
    <p:sldId id="261" r:id="rId10"/>
    <p:sldId id="278" r:id="rId11"/>
    <p:sldId id="262" r:id="rId12"/>
    <p:sldId id="264" r:id="rId13"/>
    <p:sldId id="266" r:id="rId14"/>
    <p:sldId id="277" r:id="rId15"/>
    <p:sldId id="294" r:id="rId16"/>
    <p:sldId id="275" r:id="rId17"/>
    <p:sldId id="272" r:id="rId18"/>
    <p:sldId id="283" r:id="rId19"/>
    <p:sldId id="273" r:id="rId20"/>
    <p:sldId id="282" r:id="rId21"/>
    <p:sldId id="274" r:id="rId22"/>
    <p:sldId id="281" r:id="rId23"/>
    <p:sldId id="280" r:id="rId24"/>
    <p:sldId id="279" r:id="rId25"/>
    <p:sldId id="284" r:id="rId26"/>
    <p:sldId id="285" r:id="rId27"/>
    <p:sldId id="288" r:id="rId28"/>
    <p:sldId id="287" r:id="rId29"/>
    <p:sldId id="289" r:id="rId30"/>
    <p:sldId id="286" r:id="rId31"/>
    <p:sldId id="290" r:id="rId32"/>
    <p:sldId id="265" r:id="rId33"/>
    <p:sldId id="291" r:id="rId34"/>
    <p:sldId id="292" r:id="rId35"/>
    <p:sldId id="259" r:id="rId36"/>
    <p:sldId id="260" r:id="rId3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Олег" initials="О" lastIdx="1" clrIdx="0">
    <p:extLst>
      <p:ext uri="{19B8F6BF-5375-455C-9EA6-DF929625EA0E}">
        <p15:presenceInfo xmlns:p15="http://schemas.microsoft.com/office/powerpoint/2012/main" userId="Олег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02T14:51:05.220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83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23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66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9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22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02.09.2020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35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02.09.2020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19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02.09.2020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60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02.09.2020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841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02.09.2020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83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02.09.2020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62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DF3D0-C105-404D-A43B-7CBA1B97B744}" type="datetimeFigureOut">
              <a:rPr lang="ru-RU" smtClean="0"/>
              <a:t>02.09.2020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53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neerc.ifmo.ru/wiki/index.php?title=&#1055;&#1077;&#1088;&#1077;&#1086;&#1073;&#1091;&#1095;&#1077;&#1085;&#1080;&#1077;" TargetMode="External"/><Relationship Id="rId2" Type="http://schemas.openxmlformats.org/officeDocument/2006/relationships/hyperlink" Target="https://ru.wikipedia.org/wiki/&#1052;&#1072;&#1096;&#1080;&#1085;&#1085;&#1086;&#1077;_&#1086;&#1073;&#1091;&#1095;&#1077;&#1085;&#1080;&#1077;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br.com/ru/company/otus/blog/464695/" TargetMode="External"/><Relationship Id="rId5" Type="http://schemas.openxmlformats.org/officeDocument/2006/relationships/hyperlink" Target="http://www.machinelearning.ru/wiki/index.php?title=&#1048;&#1085;&#1090;&#1077;&#1088;&#1087;&#1088;&#1077;&#1090;&#1080;&#1088;&#1091;&#1077;&#1084;&#1072;&#1103;_&#1084;&#1086;&#1076;&#1077;&#1083;&#1100;_&#1084;&#1072;&#1096;&#1080;&#1085;&#1085;&#1086;&#1075;&#1086;_&#1086;&#1073;&#1091;&#1095;&#1077;&#1085;&#1080;&#1103;" TargetMode="External"/><Relationship Id="rId4" Type="http://schemas.openxmlformats.org/officeDocument/2006/relationships/hyperlink" Target="https://neerc.ifmo.ru/wiki/index.php?title=&#1050;&#1088;&#1086;&#1089;&#1089;-&#1074;&#1072;&#1083;&#1080;&#1076;&#1072;&#1094;&#1080;&#1103;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700642"/>
            <a:ext cx="9144000" cy="1087397"/>
          </a:xfrm>
        </p:spPr>
        <p:txBody>
          <a:bodyPr/>
          <a:lstStyle/>
          <a:p>
            <a:r>
              <a:rPr lang="ru-RU" dirty="0" smtClean="0"/>
              <a:t>Лекция №1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363190"/>
            <a:ext cx="9144000" cy="4037610"/>
          </a:xfrm>
        </p:spPr>
        <p:txBody>
          <a:bodyPr>
            <a:normAutofit lnSpcReduction="10000"/>
          </a:bodyPr>
          <a:lstStyle/>
          <a:p>
            <a:r>
              <a:rPr lang="ru-RU" sz="4000" dirty="0" smtClean="0"/>
              <a:t>Машинное обучение.</a:t>
            </a:r>
          </a:p>
          <a:p>
            <a:r>
              <a:rPr lang="ru-RU" sz="4000" dirty="0" smtClean="0"/>
              <a:t>Общая постановка задачи.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Технологический Университет</a:t>
            </a:r>
            <a:endParaRPr lang="ru-RU" dirty="0"/>
          </a:p>
          <a:p>
            <a:r>
              <a:rPr lang="ru-RU" dirty="0" smtClean="0"/>
              <a:t>Королёв, 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028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 машинное обучение?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Параметры модели:</a:t>
            </a:r>
          </a:p>
          <a:p>
            <a:pPr marL="0" indent="0">
              <a:buNone/>
            </a:pPr>
            <a:r>
              <a:rPr lang="ru-RU" dirty="0" smtClean="0"/>
              <a:t>Величины, описывающие устройство и работу модели, вычисляются в процессе обучения.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err="1" smtClean="0"/>
              <a:t>Гиперпараметры</a:t>
            </a:r>
            <a:r>
              <a:rPr lang="ru-RU" dirty="0" smtClean="0"/>
              <a:t> модели:</a:t>
            </a:r>
          </a:p>
          <a:p>
            <a:pPr marL="0" indent="0">
              <a:buNone/>
            </a:pPr>
            <a:r>
              <a:rPr lang="ru-RU" dirty="0" smtClean="0"/>
              <a:t>Величины, описывающие устройство и работу алгоритма построения модели, задаются до начала обучения.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691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работает машинное обучение?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Анализ данных.</a:t>
            </a:r>
          </a:p>
          <a:p>
            <a:r>
              <a:rPr lang="ru-RU" dirty="0" smtClean="0"/>
              <a:t>Поиск статистических закономерностей в данных.</a:t>
            </a:r>
          </a:p>
          <a:p>
            <a:r>
              <a:rPr lang="ru-RU" dirty="0" smtClean="0"/>
              <a:t>Построение математической модели на основе найденных закономерностей.</a:t>
            </a:r>
          </a:p>
          <a:p>
            <a:r>
              <a:rPr lang="ru-RU" dirty="0" smtClean="0"/>
              <a:t>Использование полученной математической модели на новых данных.</a:t>
            </a:r>
          </a:p>
          <a:p>
            <a:r>
              <a:rPr lang="ru-RU" dirty="0" smtClean="0"/>
              <a:t>Принятие решений на основании полученных результатов.</a:t>
            </a:r>
          </a:p>
        </p:txBody>
      </p:sp>
    </p:spTree>
    <p:extLst>
      <p:ext uri="{BB962C8B-B14F-4D97-AF65-F5344CB8AC3E}">
        <p14:creationId xmlns:p14="http://schemas.microsoft.com/office/powerpoint/2010/main" val="108733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работает машинное обучение?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38200" y="2689977"/>
            <a:ext cx="1508166" cy="961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Данные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838200" y="4953989"/>
            <a:ext cx="1508166" cy="961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Алгоритмы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9662556" y="3821983"/>
            <a:ext cx="1508166" cy="961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Решения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798625" y="1709382"/>
            <a:ext cx="1508166" cy="961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Новые</a:t>
            </a:r>
          </a:p>
          <a:p>
            <a:pPr algn="ctr"/>
            <a:r>
              <a:rPr lang="ru-RU" dirty="0" smtClean="0"/>
              <a:t>данные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946566" y="3821982"/>
            <a:ext cx="1508166" cy="961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Модели</a:t>
            </a:r>
            <a:endParaRPr lang="ru-RU" dirty="0"/>
          </a:p>
        </p:txBody>
      </p:sp>
      <p:cxnSp>
        <p:nvCxnSpPr>
          <p:cNvPr id="14" name="Соединительная линия уступом 13"/>
          <p:cNvCxnSpPr>
            <a:stCxn id="8" idx="3"/>
            <a:endCxn id="12" idx="0"/>
          </p:cNvCxnSpPr>
          <p:nvPr/>
        </p:nvCxnSpPr>
        <p:spPr>
          <a:xfrm>
            <a:off x="2346366" y="3170928"/>
            <a:ext cx="2354283" cy="6510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ная линия уступом 17"/>
          <p:cNvCxnSpPr>
            <a:stCxn id="9" idx="3"/>
            <a:endCxn id="12" idx="2"/>
          </p:cNvCxnSpPr>
          <p:nvPr/>
        </p:nvCxnSpPr>
        <p:spPr>
          <a:xfrm flipV="1">
            <a:off x="2346366" y="4783883"/>
            <a:ext cx="2354283" cy="6510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ная линия уступом 21"/>
          <p:cNvCxnSpPr>
            <a:stCxn id="12" idx="3"/>
            <a:endCxn id="10" idx="1"/>
          </p:cNvCxnSpPr>
          <p:nvPr/>
        </p:nvCxnSpPr>
        <p:spPr>
          <a:xfrm>
            <a:off x="5454732" y="4302933"/>
            <a:ext cx="420782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оединительная линия уступом 23"/>
          <p:cNvCxnSpPr>
            <a:stCxn id="11" idx="3"/>
            <a:endCxn id="10" idx="0"/>
          </p:cNvCxnSpPr>
          <p:nvPr/>
        </p:nvCxnSpPr>
        <p:spPr>
          <a:xfrm>
            <a:off x="8306791" y="2190333"/>
            <a:ext cx="2109848" cy="16316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21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работает машинное обучение?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Данные:</a:t>
            </a:r>
          </a:p>
          <a:p>
            <a:r>
              <a:rPr lang="ru-RU" dirty="0" smtClean="0"/>
              <a:t>Сбор данных.</a:t>
            </a:r>
          </a:p>
          <a:p>
            <a:r>
              <a:rPr lang="ru-RU" dirty="0" smtClean="0"/>
              <a:t>Структурирование и оцифровка данных.</a:t>
            </a:r>
          </a:p>
          <a:p>
            <a:r>
              <a:rPr lang="ru-RU" dirty="0" smtClean="0"/>
              <a:t>Очистка и исправление данных.</a:t>
            </a:r>
          </a:p>
          <a:p>
            <a:r>
              <a:rPr lang="ru-RU" dirty="0" smtClean="0"/>
              <a:t>Обогащение данных.</a:t>
            </a:r>
          </a:p>
          <a:p>
            <a:r>
              <a:rPr lang="ru-RU" dirty="0" smtClean="0"/>
              <a:t>Формирование обучающей, </a:t>
            </a:r>
            <a:r>
              <a:rPr lang="ru-RU" dirty="0" err="1"/>
              <a:t>в</a:t>
            </a:r>
            <a:r>
              <a:rPr lang="ru-RU" dirty="0" err="1" smtClean="0"/>
              <a:t>алидационной</a:t>
            </a:r>
            <a:r>
              <a:rPr lang="ru-RU" dirty="0" smtClean="0"/>
              <a:t> и тестовой выборок.</a:t>
            </a:r>
          </a:p>
        </p:txBody>
      </p:sp>
    </p:spTree>
    <p:extLst>
      <p:ext uri="{BB962C8B-B14F-4D97-AF65-F5344CB8AC3E}">
        <p14:creationId xmlns:p14="http://schemas.microsoft.com/office/powerpoint/2010/main" val="75237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 машинное обучение?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Типы выборок: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Обучающая (60%) – используется для построения модели.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err="1" smtClean="0"/>
              <a:t>Валидационная</a:t>
            </a:r>
            <a:r>
              <a:rPr lang="ru-RU" dirty="0" smtClean="0"/>
              <a:t> (20%) – используется для настройки </a:t>
            </a:r>
            <a:r>
              <a:rPr lang="ru-RU" dirty="0" err="1" smtClean="0"/>
              <a:t>гиперпараметров</a:t>
            </a:r>
            <a:r>
              <a:rPr lang="ru-RU" dirty="0" smtClean="0"/>
              <a:t> модели.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Тестовая (20%) – используется для определения метрик производительности модели.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314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 машинное обучение?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1690688"/>
            <a:ext cx="10003971" cy="10287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Данные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38200" y="3016251"/>
            <a:ext cx="7593282" cy="1028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Обучающая выборка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431482" y="4341814"/>
            <a:ext cx="1235032" cy="10287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Тестовая выборка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9666514" y="5615321"/>
            <a:ext cx="1175657" cy="10287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Валидационная</a:t>
            </a:r>
            <a:r>
              <a:rPr lang="ru-RU" dirty="0" smtClean="0"/>
              <a:t> выборка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05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 машинное обучение?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Алгоритмы:</a:t>
            </a:r>
          </a:p>
          <a:p>
            <a:r>
              <a:rPr lang="ru-RU" dirty="0" smtClean="0"/>
              <a:t>Подбор алгоритмов, подходящих для решения задачи.</a:t>
            </a:r>
          </a:p>
          <a:p>
            <a:r>
              <a:rPr lang="ru-RU" dirty="0" smtClean="0"/>
              <a:t>Повторение шагов:</a:t>
            </a:r>
          </a:p>
          <a:p>
            <a:pPr lvl="1"/>
            <a:r>
              <a:rPr lang="ru-RU" dirty="0" smtClean="0"/>
              <a:t>Задание значений </a:t>
            </a:r>
            <a:r>
              <a:rPr lang="ru-RU" dirty="0" err="1" smtClean="0"/>
              <a:t>гиперпараметров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Использование части или всей обучающей выборки для настройки параметров модели.</a:t>
            </a:r>
          </a:p>
          <a:p>
            <a:pPr lvl="1"/>
            <a:r>
              <a:rPr lang="ru-RU" dirty="0" smtClean="0"/>
              <a:t>Анализ получающегося результата.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114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работает машинное обучение?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Модели:</a:t>
            </a:r>
          </a:p>
          <a:p>
            <a:r>
              <a:rPr lang="ru-RU" dirty="0" smtClean="0"/>
              <a:t>Построение моделей (определение значений параметров моделей).</a:t>
            </a:r>
          </a:p>
          <a:p>
            <a:r>
              <a:rPr lang="ru-RU" dirty="0" smtClean="0"/>
              <a:t>Оценка моделей.</a:t>
            </a:r>
          </a:p>
          <a:p>
            <a:r>
              <a:rPr lang="ru-RU" dirty="0" smtClean="0"/>
              <a:t>Сравнение моделей.</a:t>
            </a:r>
          </a:p>
          <a:p>
            <a:r>
              <a:rPr lang="ru-RU" dirty="0" smtClean="0"/>
              <a:t>Выбор итоговой модели.</a:t>
            </a:r>
          </a:p>
          <a:p>
            <a:r>
              <a:rPr lang="ru-RU" dirty="0" smtClean="0"/>
              <a:t>Использование итоговой модели.</a:t>
            </a:r>
          </a:p>
        </p:txBody>
      </p:sp>
    </p:spTree>
    <p:extLst>
      <p:ext uri="{BB962C8B-B14F-4D97-AF65-F5344CB8AC3E}">
        <p14:creationId xmlns:p14="http://schemas.microsoft.com/office/powerpoint/2010/main" val="58842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 машинное обучение?</a:t>
            </a:r>
          </a:p>
        </p:txBody>
      </p:sp>
      <p:sp>
        <p:nvSpPr>
          <p:cNvPr id="4" name="Стрелка вправо 3"/>
          <p:cNvSpPr/>
          <p:nvPr/>
        </p:nvSpPr>
        <p:spPr>
          <a:xfrm>
            <a:off x="838200" y="5628904"/>
            <a:ext cx="10515599" cy="92401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dirty="0" smtClean="0"/>
              <a:t>Время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30827" y="3122022"/>
            <a:ext cx="1121229" cy="950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Данные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873828" y="3146602"/>
            <a:ext cx="142503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Алгоритм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120639" y="3139835"/>
            <a:ext cx="184542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Гиперпараметры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7787836" y="3141023"/>
            <a:ext cx="11804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Обучение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9790016" y="3139835"/>
            <a:ext cx="146303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Модель и её параметры</a:t>
            </a:r>
            <a:endParaRPr lang="ru-RU" dirty="0"/>
          </a:p>
        </p:txBody>
      </p:sp>
      <p:cxnSp>
        <p:nvCxnSpPr>
          <p:cNvPr id="16" name="Прямая со стрелкой 15"/>
          <p:cNvCxnSpPr>
            <a:stCxn id="5" idx="3"/>
            <a:endCxn id="7" idx="1"/>
          </p:cNvCxnSpPr>
          <p:nvPr/>
        </p:nvCxnSpPr>
        <p:spPr>
          <a:xfrm>
            <a:off x="2052056" y="3597035"/>
            <a:ext cx="821772" cy="6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7" idx="3"/>
            <a:endCxn id="10" idx="1"/>
          </p:cNvCxnSpPr>
          <p:nvPr/>
        </p:nvCxnSpPr>
        <p:spPr>
          <a:xfrm flipV="1">
            <a:off x="4298867" y="3597035"/>
            <a:ext cx="821772" cy="6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0" idx="3"/>
            <a:endCxn id="11" idx="1"/>
          </p:cNvCxnSpPr>
          <p:nvPr/>
        </p:nvCxnSpPr>
        <p:spPr>
          <a:xfrm>
            <a:off x="6966064" y="3597035"/>
            <a:ext cx="821772" cy="1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1" idx="3"/>
            <a:endCxn id="12" idx="1"/>
          </p:cNvCxnSpPr>
          <p:nvPr/>
        </p:nvCxnSpPr>
        <p:spPr>
          <a:xfrm flipV="1">
            <a:off x="8968244" y="3597035"/>
            <a:ext cx="821772" cy="1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92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Переобучение модели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Данные = «полезные» данные  + шум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Переобученная модель не отличает шум от полезных данных.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Метрики производительности модели на обучающей выборке будут иметь хорошие значения, однако на </a:t>
            </a:r>
            <a:r>
              <a:rPr lang="ru-RU" dirty="0" err="1" smtClean="0"/>
              <a:t>валидационной</a:t>
            </a:r>
            <a:r>
              <a:rPr lang="ru-RU" dirty="0" smtClean="0"/>
              <a:t> и тестовой выборках – плохие.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393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Машинное обучение. Общая постановка задачи.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ru-RU" dirty="0"/>
              <a:t>м</a:t>
            </a:r>
            <a:r>
              <a:rPr lang="ru-RU" dirty="0" smtClean="0"/>
              <a:t>ашинное обучение?</a:t>
            </a:r>
          </a:p>
          <a:p>
            <a:r>
              <a:rPr lang="ru-RU" dirty="0" smtClean="0"/>
              <a:t>Как работает машинное обучение?</a:t>
            </a:r>
          </a:p>
          <a:p>
            <a:r>
              <a:rPr lang="ru-RU" dirty="0" smtClean="0"/>
              <a:t>Переобучение модели.</a:t>
            </a:r>
          </a:p>
          <a:p>
            <a:r>
              <a:rPr lang="ru-RU" dirty="0" err="1" smtClean="0"/>
              <a:t>Недообучение</a:t>
            </a:r>
            <a:r>
              <a:rPr lang="ru-RU" dirty="0" smtClean="0"/>
              <a:t> модели.</a:t>
            </a:r>
          </a:p>
          <a:p>
            <a:r>
              <a:rPr lang="ru-RU" dirty="0" smtClean="0"/>
              <a:t>Кросс-</a:t>
            </a:r>
            <a:r>
              <a:rPr lang="ru-RU" dirty="0" err="1" smtClean="0"/>
              <a:t>валидация</a:t>
            </a:r>
            <a:r>
              <a:rPr lang="ru-RU" dirty="0" smtClean="0"/>
              <a:t> </a:t>
            </a:r>
            <a:r>
              <a:rPr lang="ru-RU" dirty="0" smtClean="0"/>
              <a:t>модели.</a:t>
            </a:r>
            <a:endParaRPr lang="ru-RU" dirty="0" smtClean="0"/>
          </a:p>
          <a:p>
            <a:r>
              <a:rPr lang="ru-RU" dirty="0"/>
              <a:t>Интерпретация моделей машинного обучения</a:t>
            </a:r>
            <a:r>
              <a:rPr lang="ru-RU" dirty="0" smtClean="0"/>
              <a:t>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4115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Переобучение модели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Методы противодействия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 smtClean="0"/>
              <a:t>Увеличение количества данных.</a:t>
            </a:r>
          </a:p>
          <a:p>
            <a:r>
              <a:rPr lang="ru-RU" dirty="0" smtClean="0"/>
              <a:t>Упрощение модели.</a:t>
            </a:r>
          </a:p>
          <a:p>
            <a:r>
              <a:rPr lang="ru-RU" dirty="0" smtClean="0"/>
              <a:t>Уменьшение времени обучения.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85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Недообучение</a:t>
            </a:r>
            <a:r>
              <a:rPr lang="ru-RU" dirty="0" smtClean="0"/>
              <a:t> модели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 smtClean="0"/>
              <a:t>Недообученная</a:t>
            </a:r>
            <a:r>
              <a:rPr lang="ru-RU" dirty="0" smtClean="0"/>
              <a:t> модель не может обобщить информацию из обучающей выборки.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Метрики производительности модели будут плохими на всех выборках: обучающей, </a:t>
            </a:r>
            <a:r>
              <a:rPr lang="ru-RU" dirty="0" err="1" smtClean="0"/>
              <a:t>валидационной</a:t>
            </a:r>
            <a:r>
              <a:rPr lang="ru-RU" dirty="0" smtClean="0"/>
              <a:t>, тестовой.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106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Недообучение</a:t>
            </a:r>
            <a:r>
              <a:rPr lang="ru-RU" dirty="0" smtClean="0"/>
              <a:t> модели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Методы противодействия: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Усложнение модели.</a:t>
            </a:r>
          </a:p>
          <a:p>
            <a:r>
              <a:rPr lang="ru-RU" dirty="0" smtClean="0"/>
              <a:t>Увеличение размерности данных.</a:t>
            </a:r>
          </a:p>
          <a:p>
            <a:r>
              <a:rPr lang="ru-RU" dirty="0" smtClean="0"/>
              <a:t>Уменьшение шума в данных.</a:t>
            </a:r>
          </a:p>
          <a:p>
            <a:r>
              <a:rPr lang="ru-RU" dirty="0" smtClean="0"/>
              <a:t>Увеличение времени обучения.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06846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Оптимальная настройка модели</a:t>
            </a:r>
            <a:endParaRPr lang="ru-RU" dirty="0"/>
          </a:p>
        </p:txBody>
      </p:sp>
      <p:sp>
        <p:nvSpPr>
          <p:cNvPr id="11" name="Полилиния 10"/>
          <p:cNvSpPr/>
          <p:nvPr/>
        </p:nvSpPr>
        <p:spPr>
          <a:xfrm>
            <a:off x="1294410" y="2066305"/>
            <a:ext cx="8478982" cy="4180115"/>
          </a:xfrm>
          <a:custGeom>
            <a:avLst/>
            <a:gdLst>
              <a:gd name="connsiteX0" fmla="*/ 0 w 1935678"/>
              <a:gd name="connsiteY0" fmla="*/ 0 h 2576946"/>
              <a:gd name="connsiteX1" fmla="*/ 1935678 w 1935678"/>
              <a:gd name="connsiteY1" fmla="*/ 2576946 h 2576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35678" h="2576946">
                <a:moveTo>
                  <a:pt x="0" y="0"/>
                </a:moveTo>
                <a:cubicBezTo>
                  <a:pt x="286987" y="978725"/>
                  <a:pt x="573974" y="1957450"/>
                  <a:pt x="1935678" y="2576946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олилиния 11"/>
          <p:cNvSpPr/>
          <p:nvPr/>
        </p:nvSpPr>
        <p:spPr>
          <a:xfrm>
            <a:off x="1365662" y="1377538"/>
            <a:ext cx="8336478" cy="3942613"/>
          </a:xfrm>
          <a:custGeom>
            <a:avLst/>
            <a:gdLst>
              <a:gd name="connsiteX0" fmla="*/ 0 w 8336478"/>
              <a:gd name="connsiteY0" fmla="*/ 0 h 3942613"/>
              <a:gd name="connsiteX1" fmla="*/ 3040083 w 8336478"/>
              <a:gd name="connsiteY1" fmla="*/ 2850078 h 3942613"/>
              <a:gd name="connsiteX2" fmla="*/ 5723907 w 8336478"/>
              <a:gd name="connsiteY2" fmla="*/ 3942607 h 3942613"/>
              <a:gd name="connsiteX3" fmla="*/ 8336478 w 8336478"/>
              <a:gd name="connsiteY3" fmla="*/ 2838202 h 394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36478" h="3942613">
                <a:moveTo>
                  <a:pt x="0" y="0"/>
                </a:moveTo>
                <a:cubicBezTo>
                  <a:pt x="1043049" y="1096488"/>
                  <a:pt x="2086099" y="2192977"/>
                  <a:pt x="3040083" y="2850078"/>
                </a:cubicBezTo>
                <a:cubicBezTo>
                  <a:pt x="3994067" y="3507179"/>
                  <a:pt x="4841175" y="3944586"/>
                  <a:pt x="5723907" y="3942607"/>
                </a:cubicBezTo>
                <a:cubicBezTo>
                  <a:pt x="6606639" y="3940628"/>
                  <a:pt x="7861465" y="3087584"/>
                  <a:pt x="8336478" y="2838202"/>
                </a:cubicBezTo>
              </a:path>
            </a:pathLst>
          </a:cu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13" name="Стрелка вниз 12"/>
          <p:cNvSpPr/>
          <p:nvPr/>
        </p:nvSpPr>
        <p:spPr>
          <a:xfrm>
            <a:off x="5628904" y="3028208"/>
            <a:ext cx="1674421" cy="19713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469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Кросс-</a:t>
            </a:r>
            <a:r>
              <a:rPr lang="ru-RU" dirty="0" err="1" smtClean="0"/>
              <a:t>валидация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Или «кросс-проверка»,</a:t>
            </a:r>
          </a:p>
          <a:p>
            <a:pPr marL="0" indent="0">
              <a:buNone/>
            </a:pPr>
            <a:r>
              <a:rPr lang="ru-RU" dirty="0" smtClean="0"/>
              <a:t>Или «перекрёстная проверка»,</a:t>
            </a:r>
          </a:p>
          <a:p>
            <a:pPr marL="0" indent="0">
              <a:buNone/>
            </a:pPr>
            <a:r>
              <a:rPr lang="ru-RU" dirty="0" smtClean="0"/>
              <a:t>Или «скользящий контроль».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Метод оценки применимости модели.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Для любой задачи можно найти множество различных алгоритмов, которые могут сформировать множество различных моделей. В таком случае нужен критерий для сравнения этих алгоритмов и моделей.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175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Кросс-</a:t>
            </a:r>
            <a:r>
              <a:rPr lang="ru-RU" dirty="0" err="1" smtClean="0"/>
              <a:t>валидация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Основная проблема – деление данных на обучающую, тестовую и </a:t>
            </a:r>
            <a:r>
              <a:rPr lang="ru-RU" dirty="0" err="1" smtClean="0"/>
              <a:t>валидационную</a:t>
            </a:r>
            <a:r>
              <a:rPr lang="ru-RU" dirty="0" smtClean="0"/>
              <a:t> выборки может быть хорошим для одних алгоритмов, но плохим для других.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Метод сравнения должен использовать весь набор данных.</a:t>
            </a:r>
          </a:p>
          <a:p>
            <a:pPr marL="0" indent="0">
              <a:buNone/>
            </a:pPr>
            <a:r>
              <a:rPr lang="ru-RU" dirty="0" smtClean="0"/>
              <a:t>Рассмотрим три способа реализации кросс-</a:t>
            </a:r>
            <a:r>
              <a:rPr lang="ru-RU" dirty="0" err="1" smtClean="0"/>
              <a:t>валидации</a:t>
            </a:r>
            <a:r>
              <a:rPr lang="ru-RU" dirty="0" smtClean="0"/>
              <a:t>:</a:t>
            </a:r>
          </a:p>
          <a:p>
            <a:pPr marL="514350" indent="-514350">
              <a:buAutoNum type="arabicPeriod"/>
            </a:pPr>
            <a:r>
              <a:rPr lang="ru-RU" dirty="0" err="1" smtClean="0"/>
              <a:t>Валидация</a:t>
            </a:r>
            <a:r>
              <a:rPr lang="ru-RU" dirty="0" smtClean="0"/>
              <a:t> на отложенных данных.</a:t>
            </a:r>
          </a:p>
          <a:p>
            <a:pPr marL="514350" indent="-514350">
              <a:buAutoNum type="arabicPeriod"/>
            </a:pPr>
            <a:r>
              <a:rPr lang="ru-RU" dirty="0" smtClean="0"/>
              <a:t>Полная кросс-</a:t>
            </a:r>
            <a:r>
              <a:rPr lang="ru-RU" dirty="0" err="1" smtClean="0"/>
              <a:t>валидация</a:t>
            </a:r>
            <a:r>
              <a:rPr lang="ru-RU" dirty="0" smtClean="0"/>
              <a:t>.</a:t>
            </a:r>
          </a:p>
          <a:p>
            <a:pPr marL="514350" indent="-514350">
              <a:buAutoNum type="arabicPeriod"/>
            </a:pPr>
            <a:r>
              <a:rPr lang="en-US" dirty="0"/>
              <a:t>K</a:t>
            </a:r>
            <a:r>
              <a:rPr lang="ru-RU" dirty="0"/>
              <a:t>-частная (</a:t>
            </a:r>
            <a:r>
              <a:rPr lang="en-US" dirty="0"/>
              <a:t>k-fold)</a:t>
            </a:r>
            <a:r>
              <a:rPr lang="en-US" dirty="0" smtClean="0"/>
              <a:t> </a:t>
            </a:r>
            <a:r>
              <a:rPr lang="ru-RU" dirty="0" smtClean="0"/>
              <a:t>кросс-</a:t>
            </a:r>
            <a:r>
              <a:rPr lang="ru-RU" dirty="0" err="1" smtClean="0"/>
              <a:t>валидация</a:t>
            </a:r>
            <a:r>
              <a:rPr lang="ru-RU" dirty="0" smtClean="0"/>
              <a:t>.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920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Кросс-</a:t>
            </a:r>
            <a:r>
              <a:rPr lang="ru-RU" dirty="0" err="1" smtClean="0"/>
              <a:t>валидация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 smtClean="0"/>
              <a:t>Валидация</a:t>
            </a:r>
            <a:r>
              <a:rPr lang="ru-RU" dirty="0" smtClean="0"/>
              <a:t> на отложенных данных.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Из данных </a:t>
            </a:r>
            <a:r>
              <a:rPr lang="en-US" dirty="0" smtClean="0"/>
              <a:t>D </a:t>
            </a:r>
            <a:r>
              <a:rPr lang="ru-RU" dirty="0" smtClean="0"/>
              <a:t>формируем две выборки: </a:t>
            </a:r>
            <a:r>
              <a:rPr lang="en-US" dirty="0" smtClean="0"/>
              <a:t>d1 </a:t>
            </a:r>
            <a:r>
              <a:rPr lang="ru-RU" dirty="0" smtClean="0"/>
              <a:t>и</a:t>
            </a:r>
            <a:r>
              <a:rPr lang="en-US" dirty="0" smtClean="0"/>
              <a:t> d2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Каждый элемент из </a:t>
            </a:r>
            <a:r>
              <a:rPr lang="en-US" dirty="0" smtClean="0"/>
              <a:t>D </a:t>
            </a:r>
            <a:r>
              <a:rPr lang="ru-RU" dirty="0" smtClean="0"/>
              <a:t>случайным образом помещается либо в </a:t>
            </a:r>
            <a:r>
              <a:rPr lang="en-US" dirty="0" smtClean="0"/>
              <a:t>d1</a:t>
            </a:r>
            <a:r>
              <a:rPr lang="ru-RU" dirty="0" smtClean="0"/>
              <a:t>, либо в </a:t>
            </a:r>
            <a:r>
              <a:rPr lang="en-US" dirty="0" smtClean="0"/>
              <a:t>d2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Обучаем модель на выборке </a:t>
            </a:r>
            <a:r>
              <a:rPr lang="en-US" dirty="0" smtClean="0"/>
              <a:t>d1</a:t>
            </a:r>
            <a:r>
              <a:rPr lang="ru-RU" dirty="0" smtClean="0"/>
              <a:t>, вычисляем ошибку на выборке </a:t>
            </a:r>
            <a:r>
              <a:rPr lang="en-US" dirty="0" smtClean="0"/>
              <a:t>d2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Иногда для увеличения точности разбиение </a:t>
            </a:r>
            <a:r>
              <a:rPr lang="en-US" dirty="0" smtClean="0"/>
              <a:t>D </a:t>
            </a:r>
            <a:r>
              <a:rPr lang="ru-RU" dirty="0" smtClean="0"/>
              <a:t>на </a:t>
            </a:r>
            <a:r>
              <a:rPr lang="en-US" dirty="0" smtClean="0"/>
              <a:t>d1 </a:t>
            </a:r>
            <a:r>
              <a:rPr lang="ru-RU" dirty="0" smtClean="0"/>
              <a:t>и </a:t>
            </a:r>
            <a:r>
              <a:rPr lang="en-US" dirty="0" smtClean="0"/>
              <a:t>d2 </a:t>
            </a:r>
            <a:r>
              <a:rPr lang="ru-RU" dirty="0" smtClean="0"/>
              <a:t>повторяется несколько раз и ошибка усредняется.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61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Кросс-</a:t>
            </a:r>
            <a:r>
              <a:rPr lang="ru-RU" dirty="0" err="1" smtClean="0"/>
              <a:t>валидация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9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 smtClean="0"/>
              <a:t>Валидация</a:t>
            </a:r>
            <a:r>
              <a:rPr lang="ru-RU" dirty="0" smtClean="0"/>
              <a:t> на отложенных данных.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752603" y="3218213"/>
            <a:ext cx="4085112" cy="4750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752603" y="4536374"/>
            <a:ext cx="2317667" cy="4750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070270" y="5460670"/>
            <a:ext cx="1767445" cy="4750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673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Кросс-</a:t>
            </a:r>
            <a:r>
              <a:rPr lang="ru-RU" dirty="0" err="1" smtClean="0"/>
              <a:t>валидация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Полная кросс-</a:t>
            </a:r>
            <a:r>
              <a:rPr lang="ru-RU" dirty="0" err="1" smtClean="0"/>
              <a:t>валидация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Выбираем значение </a:t>
            </a:r>
            <a:r>
              <a:rPr lang="en-US" dirty="0" smtClean="0"/>
              <a:t>t – </a:t>
            </a:r>
            <a:r>
              <a:rPr lang="ru-RU" dirty="0" smtClean="0"/>
              <a:t>размер выборки </a:t>
            </a:r>
            <a:r>
              <a:rPr lang="en-US" dirty="0" smtClean="0"/>
              <a:t>d1</a:t>
            </a:r>
            <a:r>
              <a:rPr lang="ru-RU" dirty="0" smtClean="0"/>
              <a:t> (или </a:t>
            </a:r>
            <a:r>
              <a:rPr lang="en-US" dirty="0" smtClean="0"/>
              <a:t>d</a:t>
            </a:r>
            <a:r>
              <a:rPr lang="ru-RU" dirty="0" smtClean="0"/>
              <a:t>2).</a:t>
            </a:r>
          </a:p>
          <a:p>
            <a:pPr marL="0" indent="0">
              <a:buNone/>
            </a:pPr>
            <a:r>
              <a:rPr lang="ru-RU" dirty="0" smtClean="0"/>
              <a:t>Из </a:t>
            </a:r>
            <a:r>
              <a:rPr lang="ru-RU" dirty="0"/>
              <a:t>данных </a:t>
            </a:r>
            <a:r>
              <a:rPr lang="en-US" dirty="0"/>
              <a:t>D </a:t>
            </a:r>
            <a:r>
              <a:rPr lang="ru-RU" dirty="0"/>
              <a:t>формируем </a:t>
            </a:r>
            <a:r>
              <a:rPr lang="ru-RU" dirty="0" smtClean="0"/>
              <a:t>все возможные пары выборок </a:t>
            </a:r>
            <a:r>
              <a:rPr lang="en-US" dirty="0" smtClean="0"/>
              <a:t>d1 </a:t>
            </a:r>
            <a:r>
              <a:rPr lang="ru-RU" dirty="0"/>
              <a:t>и</a:t>
            </a:r>
            <a:r>
              <a:rPr lang="en-US" dirty="0"/>
              <a:t> d2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 smtClean="0"/>
              <a:t>Для каждой получившейся пары </a:t>
            </a:r>
            <a:r>
              <a:rPr lang="en-US" dirty="0" smtClean="0"/>
              <a:t>(d1, d2)</a:t>
            </a:r>
            <a:r>
              <a:rPr lang="ru-RU" dirty="0" smtClean="0"/>
              <a:t> обучаем </a:t>
            </a:r>
            <a:r>
              <a:rPr lang="ru-RU" dirty="0"/>
              <a:t>модель на выборке </a:t>
            </a:r>
            <a:r>
              <a:rPr lang="en-US" dirty="0"/>
              <a:t>d1</a:t>
            </a:r>
            <a:r>
              <a:rPr lang="ru-RU" dirty="0"/>
              <a:t>, вычисляем ошибку на выборке </a:t>
            </a:r>
            <a:r>
              <a:rPr lang="en-US" dirty="0"/>
              <a:t>d2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 smtClean="0"/>
              <a:t>Вычисляем среднее арифметическое величины ошибки на </a:t>
            </a:r>
            <a:r>
              <a:rPr lang="en-US" dirty="0" smtClean="0"/>
              <a:t>d2 </a:t>
            </a:r>
            <a:r>
              <a:rPr lang="ru-RU" dirty="0" smtClean="0"/>
              <a:t>по всем парам </a:t>
            </a:r>
            <a:r>
              <a:rPr lang="en-US" dirty="0" smtClean="0"/>
              <a:t>(d1, d2)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403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Кросс-</a:t>
            </a:r>
            <a:r>
              <a:rPr lang="ru-RU" dirty="0" err="1" smtClean="0"/>
              <a:t>валидация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9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Полная кросс-</a:t>
            </a:r>
            <a:r>
              <a:rPr lang="ru-RU" dirty="0" err="1"/>
              <a:t>валидация</a:t>
            </a:r>
            <a:r>
              <a:rPr lang="ru-RU" dirty="0"/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752603" y="2470067"/>
            <a:ext cx="4085112" cy="4750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533903" y="3230090"/>
            <a:ext cx="2317667" cy="354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766458" y="3230090"/>
            <a:ext cx="1767445" cy="3542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d2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752603" y="3869383"/>
            <a:ext cx="534389" cy="354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298867" y="3869382"/>
            <a:ext cx="1767445" cy="3542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d2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752603" y="4508675"/>
            <a:ext cx="1092529" cy="354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845132" y="4517587"/>
            <a:ext cx="1767445" cy="3542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d2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726873" y="5147966"/>
            <a:ext cx="1807030" cy="354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535882" y="5156880"/>
            <a:ext cx="1767445" cy="3453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d2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726873" y="5787259"/>
            <a:ext cx="2317667" cy="354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6058395" y="5787259"/>
            <a:ext cx="1767445" cy="3542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d2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6078187" y="3869382"/>
            <a:ext cx="1773383" cy="354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6612577" y="4508674"/>
            <a:ext cx="1238993" cy="354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7315203" y="5147966"/>
            <a:ext cx="536368" cy="354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431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машинное обучение?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 smtClean="0"/>
              <a:t>Машинное обучение – это составная часть (ветвь, область и т.д.) искусственного интеллекта.</a:t>
            </a:r>
          </a:p>
        </p:txBody>
      </p:sp>
    </p:spTree>
    <p:extLst>
      <p:ext uri="{BB962C8B-B14F-4D97-AF65-F5344CB8AC3E}">
        <p14:creationId xmlns:p14="http://schemas.microsoft.com/office/powerpoint/2010/main" val="170777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Кросс-</a:t>
            </a:r>
            <a:r>
              <a:rPr lang="ru-RU" dirty="0" err="1" smtClean="0"/>
              <a:t>валидация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K</a:t>
            </a:r>
            <a:r>
              <a:rPr lang="ru-RU" dirty="0" smtClean="0"/>
              <a:t>-частная (</a:t>
            </a:r>
            <a:r>
              <a:rPr lang="en-US" dirty="0" smtClean="0"/>
              <a:t>k-fold) </a:t>
            </a:r>
            <a:r>
              <a:rPr lang="ru-RU" dirty="0" smtClean="0"/>
              <a:t>кросс-</a:t>
            </a:r>
            <a:r>
              <a:rPr lang="ru-RU" dirty="0" err="1" smtClean="0"/>
              <a:t>валидация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Выбираем значение </a:t>
            </a:r>
            <a:r>
              <a:rPr lang="en-US" dirty="0" smtClean="0"/>
              <a:t>k </a:t>
            </a:r>
            <a:r>
              <a:rPr lang="en-US" dirty="0"/>
              <a:t>– </a:t>
            </a:r>
            <a:r>
              <a:rPr lang="ru-RU" dirty="0" smtClean="0"/>
              <a:t>количество частей, на которые будут разделены данные </a:t>
            </a:r>
            <a:r>
              <a:rPr lang="en-US" dirty="0" smtClean="0"/>
              <a:t>D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Для каждой из </a:t>
            </a:r>
            <a:r>
              <a:rPr lang="en-US" dirty="0" smtClean="0"/>
              <a:t>k </a:t>
            </a:r>
            <a:r>
              <a:rPr lang="ru-RU" dirty="0" smtClean="0"/>
              <a:t>частей формируем пару (</a:t>
            </a:r>
            <a:r>
              <a:rPr lang="en-US" dirty="0" smtClean="0"/>
              <a:t>d1, d2)</a:t>
            </a:r>
            <a:r>
              <a:rPr lang="ru-RU" dirty="0" smtClean="0"/>
              <a:t>:</a:t>
            </a:r>
          </a:p>
          <a:p>
            <a:r>
              <a:rPr lang="en-US" dirty="0" smtClean="0"/>
              <a:t>d1 </a:t>
            </a:r>
            <a:r>
              <a:rPr lang="ru-RU" dirty="0" smtClean="0"/>
              <a:t>состоит из остальных </a:t>
            </a:r>
            <a:r>
              <a:rPr lang="en-US" dirty="0" smtClean="0"/>
              <a:t>k-1</a:t>
            </a:r>
            <a:r>
              <a:rPr lang="ru-RU" dirty="0" smtClean="0"/>
              <a:t> частей,</a:t>
            </a:r>
          </a:p>
          <a:p>
            <a:r>
              <a:rPr lang="en-US" dirty="0"/>
              <a:t>d</a:t>
            </a:r>
            <a:r>
              <a:rPr lang="en-US" dirty="0" smtClean="0"/>
              <a:t>2 </a:t>
            </a:r>
            <a:r>
              <a:rPr lang="ru-RU" dirty="0" smtClean="0"/>
              <a:t>совпадает с рассматриваемой частью.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Для </a:t>
            </a:r>
            <a:r>
              <a:rPr lang="ru-RU" dirty="0"/>
              <a:t>каждой получившейся пары </a:t>
            </a:r>
            <a:r>
              <a:rPr lang="en-US" dirty="0"/>
              <a:t>(d1, d2)</a:t>
            </a:r>
            <a:r>
              <a:rPr lang="ru-RU" dirty="0"/>
              <a:t> обучаем модель на выборке </a:t>
            </a:r>
            <a:r>
              <a:rPr lang="en-US" dirty="0"/>
              <a:t>d1</a:t>
            </a:r>
            <a:r>
              <a:rPr lang="ru-RU" dirty="0"/>
              <a:t>, вычисляем ошибку на выборке </a:t>
            </a:r>
            <a:r>
              <a:rPr lang="en-US" dirty="0"/>
              <a:t>d2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Вычисляем среднее арифметическое величины ошибки на </a:t>
            </a:r>
            <a:r>
              <a:rPr lang="en-US" dirty="0"/>
              <a:t>d2 </a:t>
            </a:r>
            <a:r>
              <a:rPr lang="ru-RU" dirty="0"/>
              <a:t>по всем </a:t>
            </a:r>
            <a:r>
              <a:rPr lang="en-US" dirty="0" smtClean="0"/>
              <a:t>k </a:t>
            </a:r>
            <a:r>
              <a:rPr lang="ru-RU" dirty="0" smtClean="0"/>
              <a:t>парам </a:t>
            </a:r>
            <a:r>
              <a:rPr lang="en-US" dirty="0"/>
              <a:t>(d1, d2)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687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Кросс-</a:t>
            </a:r>
            <a:r>
              <a:rPr lang="ru-RU" dirty="0" err="1" smtClean="0"/>
              <a:t>валидация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9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</a:t>
            </a:r>
            <a:r>
              <a:rPr lang="ru-RU" dirty="0"/>
              <a:t>-частная (</a:t>
            </a:r>
            <a:r>
              <a:rPr lang="en-US" dirty="0"/>
              <a:t>k-fold) </a:t>
            </a:r>
            <a:r>
              <a:rPr lang="ru-RU" dirty="0"/>
              <a:t>кросс-</a:t>
            </a:r>
            <a:r>
              <a:rPr lang="ru-RU" dirty="0" err="1"/>
              <a:t>валидация</a:t>
            </a:r>
            <a:r>
              <a:rPr lang="ru-RU" dirty="0" smtClean="0"/>
              <a:t>.</a:t>
            </a:r>
            <a:r>
              <a:rPr lang="en-US" dirty="0" smtClean="0"/>
              <a:t> K = 4.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871847" y="2470067"/>
            <a:ext cx="3864927" cy="4750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761016" y="3431968"/>
            <a:ext cx="975758" cy="354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871848" y="3431968"/>
            <a:ext cx="959921" cy="3542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d2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4832265" y="3431970"/>
            <a:ext cx="961902" cy="354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5794167" y="3431968"/>
            <a:ext cx="961903" cy="354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6761016" y="4273137"/>
            <a:ext cx="975758" cy="354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4821875" y="4273137"/>
            <a:ext cx="959921" cy="3542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d2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3863439" y="4273137"/>
            <a:ext cx="961902" cy="354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5794167" y="4273137"/>
            <a:ext cx="961903" cy="354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6756070" y="5114304"/>
            <a:ext cx="975758" cy="354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5804310" y="5114304"/>
            <a:ext cx="959921" cy="3542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d2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4827319" y="5114306"/>
            <a:ext cx="961902" cy="354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3853541" y="5114300"/>
            <a:ext cx="961903" cy="354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3839686" y="5955469"/>
            <a:ext cx="975758" cy="354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6761016" y="5955469"/>
            <a:ext cx="959921" cy="3542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d2</a:t>
            </a:r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4822373" y="5955471"/>
            <a:ext cx="961902" cy="354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ru-RU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5784275" y="5955469"/>
            <a:ext cx="961903" cy="354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911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Интерпретация моделей машинного </a:t>
            </a:r>
            <a:r>
              <a:rPr lang="ru-RU" sz="4000" dirty="0" smtClean="0"/>
              <a:t>обучения</a:t>
            </a:r>
            <a:endParaRPr lang="ru-RU" sz="4000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2503716" y="2681842"/>
            <a:ext cx="7030192" cy="2347358"/>
            <a:chOff x="2503716" y="4035631"/>
            <a:chExt cx="7030192" cy="1571622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4522522" y="4130636"/>
              <a:ext cx="2956956" cy="13775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Машинное обучение</a:t>
              </a:r>
              <a:endParaRPr lang="ru-RU" dirty="0"/>
            </a:p>
          </p:txBody>
        </p:sp>
        <p:sp>
          <p:nvSpPr>
            <p:cNvPr id="8" name="Стрелка вправо 7"/>
            <p:cNvSpPr/>
            <p:nvPr/>
          </p:nvSpPr>
          <p:spPr>
            <a:xfrm>
              <a:off x="2503716" y="4035631"/>
              <a:ext cx="1828800" cy="676894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Входные</a:t>
              </a:r>
            </a:p>
            <a:p>
              <a:pPr algn="ctr"/>
              <a:r>
                <a:rPr lang="ru-RU" dirty="0" smtClean="0"/>
                <a:t>данные</a:t>
              </a:r>
              <a:endParaRPr lang="ru-RU" dirty="0"/>
            </a:p>
          </p:txBody>
        </p:sp>
        <p:sp>
          <p:nvSpPr>
            <p:cNvPr id="9" name="Стрелка вправо 8"/>
            <p:cNvSpPr/>
            <p:nvPr/>
          </p:nvSpPr>
          <p:spPr>
            <a:xfrm>
              <a:off x="2503716" y="4930359"/>
              <a:ext cx="1828800" cy="676894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Выходные</a:t>
              </a:r>
            </a:p>
            <a:p>
              <a:pPr algn="ctr"/>
              <a:r>
                <a:rPr lang="ru-RU" dirty="0" smtClean="0"/>
                <a:t>данные</a:t>
              </a:r>
              <a:endParaRPr lang="ru-RU" dirty="0"/>
            </a:p>
          </p:txBody>
        </p:sp>
        <p:sp>
          <p:nvSpPr>
            <p:cNvPr id="10" name="Стрелка вправо 9"/>
            <p:cNvSpPr/>
            <p:nvPr/>
          </p:nvSpPr>
          <p:spPr>
            <a:xfrm>
              <a:off x="7705108" y="4480958"/>
              <a:ext cx="1828800" cy="676894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Логика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89477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Интерпретация моделей машинного обучения.</a:t>
            </a:r>
            <a:endParaRPr lang="ru-RU" sz="4000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838200" y="2706510"/>
            <a:ext cx="2885704" cy="2743200"/>
            <a:chOff x="4653148" y="3217149"/>
            <a:chExt cx="2885704" cy="2743200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4653148" y="3217149"/>
              <a:ext cx="2885704" cy="27432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Стрелка вправо 10"/>
            <p:cNvSpPr/>
            <p:nvPr/>
          </p:nvSpPr>
          <p:spPr>
            <a:xfrm>
              <a:off x="5181600" y="4083248"/>
              <a:ext cx="1828800" cy="1011002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Логика</a:t>
              </a:r>
              <a:endParaRPr lang="ru-RU" dirty="0"/>
            </a:p>
          </p:txBody>
        </p:sp>
      </p:grpSp>
      <p:sp>
        <p:nvSpPr>
          <p:cNvPr id="12" name="Прямоугольник 11"/>
          <p:cNvSpPr/>
          <p:nvPr/>
        </p:nvSpPr>
        <p:spPr>
          <a:xfrm>
            <a:off x="5735782" y="1425039"/>
            <a:ext cx="3455719" cy="16150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5735782" y="3550458"/>
            <a:ext cx="3455719" cy="16150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Соединительная линия уступом 14"/>
          <p:cNvCxnSpPr>
            <a:stCxn id="3" idx="0"/>
            <a:endCxn id="12" idx="1"/>
          </p:cNvCxnSpPr>
          <p:nvPr/>
        </p:nvCxnSpPr>
        <p:spPr>
          <a:xfrm rot="5400000" flipH="1" flipV="1">
            <a:off x="3771443" y="742171"/>
            <a:ext cx="473949" cy="34547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3" idx="3"/>
            <a:endCxn id="13" idx="1"/>
          </p:cNvCxnSpPr>
          <p:nvPr/>
        </p:nvCxnSpPr>
        <p:spPr>
          <a:xfrm>
            <a:off x="3723904" y="4078110"/>
            <a:ext cx="2011878" cy="2798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5735782" y="5755367"/>
            <a:ext cx="1101931" cy="4987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 т.д.</a:t>
            </a:r>
            <a:endParaRPr lang="ru-RU" dirty="0"/>
          </a:p>
        </p:txBody>
      </p:sp>
      <p:cxnSp>
        <p:nvCxnSpPr>
          <p:cNvPr id="24" name="Соединительная линия уступом 23"/>
          <p:cNvCxnSpPr>
            <a:stCxn id="3" idx="2"/>
            <a:endCxn id="20" idx="1"/>
          </p:cNvCxnSpPr>
          <p:nvPr/>
        </p:nvCxnSpPr>
        <p:spPr>
          <a:xfrm rot="16200000" flipH="1">
            <a:off x="3730898" y="3999864"/>
            <a:ext cx="555039" cy="34547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6250379" y="1690688"/>
            <a:ext cx="589808" cy="305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6840187" y="1691837"/>
            <a:ext cx="589808" cy="3056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7429995" y="1689539"/>
            <a:ext cx="589808" cy="305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>
            <a:off x="8019803" y="1690688"/>
            <a:ext cx="589808" cy="3056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/>
          <p:cNvSpPr/>
          <p:nvPr/>
        </p:nvSpPr>
        <p:spPr>
          <a:xfrm>
            <a:off x="6242462" y="2048234"/>
            <a:ext cx="589808" cy="3056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44"/>
          <p:cNvSpPr/>
          <p:nvPr/>
        </p:nvSpPr>
        <p:spPr>
          <a:xfrm>
            <a:off x="6832270" y="2047085"/>
            <a:ext cx="589808" cy="307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7422078" y="2047085"/>
            <a:ext cx="589808" cy="3056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 46"/>
          <p:cNvSpPr/>
          <p:nvPr/>
        </p:nvSpPr>
        <p:spPr>
          <a:xfrm>
            <a:off x="8011886" y="2048234"/>
            <a:ext cx="589808" cy="305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6242462" y="2394203"/>
            <a:ext cx="589808" cy="305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>
            <a:off x="6832270" y="2395352"/>
            <a:ext cx="589808" cy="3056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49"/>
          <p:cNvSpPr/>
          <p:nvPr/>
        </p:nvSpPr>
        <p:spPr>
          <a:xfrm>
            <a:off x="7422078" y="2393054"/>
            <a:ext cx="589808" cy="305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Прямоугольник 50"/>
          <p:cNvSpPr/>
          <p:nvPr/>
        </p:nvSpPr>
        <p:spPr>
          <a:xfrm>
            <a:off x="8011886" y="2394203"/>
            <a:ext cx="589808" cy="3056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Ромб 51"/>
          <p:cNvSpPr/>
          <p:nvPr/>
        </p:nvSpPr>
        <p:spPr>
          <a:xfrm>
            <a:off x="7249885" y="3760486"/>
            <a:ext cx="427511" cy="28500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Ромб 52"/>
          <p:cNvSpPr/>
          <p:nvPr/>
        </p:nvSpPr>
        <p:spPr>
          <a:xfrm>
            <a:off x="6521532" y="4214053"/>
            <a:ext cx="427511" cy="28500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 53"/>
          <p:cNvSpPr/>
          <p:nvPr/>
        </p:nvSpPr>
        <p:spPr>
          <a:xfrm>
            <a:off x="6096000" y="4651489"/>
            <a:ext cx="292925" cy="15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7071757" y="4651489"/>
            <a:ext cx="292925" cy="15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8023761" y="4335680"/>
            <a:ext cx="292925" cy="15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8" name="Соединительная линия уступом 57"/>
          <p:cNvCxnSpPr>
            <a:stCxn id="52" idx="1"/>
            <a:endCxn id="53" idx="0"/>
          </p:cNvCxnSpPr>
          <p:nvPr/>
        </p:nvCxnSpPr>
        <p:spPr>
          <a:xfrm rot="10800000" flipV="1">
            <a:off x="6735289" y="3902989"/>
            <a:ext cx="514597" cy="3110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Соединительная линия уступом 59"/>
          <p:cNvCxnSpPr>
            <a:stCxn id="52" idx="3"/>
            <a:endCxn id="56" idx="0"/>
          </p:cNvCxnSpPr>
          <p:nvPr/>
        </p:nvCxnSpPr>
        <p:spPr>
          <a:xfrm>
            <a:off x="7677396" y="3902990"/>
            <a:ext cx="492828" cy="432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Соединительная линия уступом 63"/>
          <p:cNvCxnSpPr>
            <a:stCxn id="53" idx="1"/>
            <a:endCxn id="54" idx="0"/>
          </p:cNvCxnSpPr>
          <p:nvPr/>
        </p:nvCxnSpPr>
        <p:spPr>
          <a:xfrm rot="10800000" flipV="1">
            <a:off x="6242464" y="4356557"/>
            <a:ext cx="279069" cy="2949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Соединительная линия уступом 65"/>
          <p:cNvCxnSpPr>
            <a:stCxn id="53" idx="3"/>
            <a:endCxn id="55" idx="0"/>
          </p:cNvCxnSpPr>
          <p:nvPr/>
        </p:nvCxnSpPr>
        <p:spPr>
          <a:xfrm>
            <a:off x="6949043" y="4356557"/>
            <a:ext cx="269177" cy="2949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85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Интерпретация моделей машинного </a:t>
            </a:r>
            <a:r>
              <a:rPr lang="ru-RU" sz="4000" dirty="0" smtClean="0"/>
              <a:t>обучения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Требования к интерпретации:</a:t>
            </a:r>
          </a:p>
          <a:p>
            <a:r>
              <a:rPr lang="ru-RU" dirty="0" smtClean="0"/>
              <a:t>Сохранение контента / области знаний по отношению к данным.</a:t>
            </a:r>
          </a:p>
          <a:p>
            <a:r>
              <a:rPr lang="ru-RU" dirty="0" smtClean="0"/>
              <a:t>Краткость выводов.</a:t>
            </a:r>
          </a:p>
          <a:p>
            <a:r>
              <a:rPr lang="ru-RU" dirty="0" smtClean="0"/>
              <a:t>Возможность сравнения результатов работы модели для разных данных.</a:t>
            </a:r>
          </a:p>
          <a:p>
            <a:r>
              <a:rPr lang="ru-RU" dirty="0" smtClean="0"/>
              <a:t>Соответствие экспертным ожиданиям.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696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https://ru.wikipedia.org/wiki/</a:t>
            </a:r>
            <a:r>
              <a:rPr lang="ru-RU" dirty="0" err="1" smtClean="0">
                <a:hlinkClick r:id="rId2"/>
              </a:rPr>
              <a:t>Машинное_обучение</a:t>
            </a:r>
            <a:endParaRPr lang="ru-RU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neerc.ifmo.ru/wiki/index.php?title=</a:t>
            </a:r>
            <a:r>
              <a:rPr lang="ru-RU" dirty="0" smtClean="0">
                <a:hlinkClick r:id="rId3"/>
              </a:rPr>
              <a:t>Переобучение</a:t>
            </a:r>
            <a:endParaRPr lang="ru-RU" dirty="0" smtClean="0"/>
          </a:p>
          <a:p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://neerc.ifmo.ru/wiki/index.php?title=</a:t>
            </a:r>
            <a:r>
              <a:rPr lang="ru-RU" dirty="0" smtClean="0">
                <a:hlinkClick r:id="rId4"/>
              </a:rPr>
              <a:t>Кросс-</a:t>
            </a:r>
            <a:r>
              <a:rPr lang="ru-RU" dirty="0" err="1" smtClean="0">
                <a:hlinkClick r:id="rId4"/>
              </a:rPr>
              <a:t>валидация</a:t>
            </a:r>
            <a:endParaRPr lang="en-US" dirty="0" smtClean="0"/>
          </a:p>
          <a:p>
            <a:r>
              <a:rPr lang="en-US" dirty="0">
                <a:hlinkClick r:id="rId5"/>
              </a:rPr>
              <a:t>http://www.machinelearning.ru/wiki/index.php?title=</a:t>
            </a:r>
            <a:r>
              <a:rPr lang="ru-RU" dirty="0" err="1" smtClean="0">
                <a:hlinkClick r:id="rId5"/>
              </a:rPr>
              <a:t>Интерпретируемая_модель_машинного_обучения</a:t>
            </a:r>
            <a:endParaRPr lang="ru-RU" dirty="0" smtClean="0"/>
          </a:p>
          <a:p>
            <a:r>
              <a:rPr lang="en-US" dirty="0">
                <a:hlinkClick r:id="rId6"/>
              </a:rPr>
              <a:t>https://habr.com/ru/company/otus/blog/464695</a:t>
            </a:r>
            <a:r>
              <a:rPr lang="en-US" dirty="0" smtClean="0">
                <a:hlinkClick r:id="rId6"/>
              </a:rPr>
              <a:t>/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3662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858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Спасибо за внимание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28743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Что такое машинное обучение?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85008" y="1781299"/>
            <a:ext cx="11578441" cy="4845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u-RU" dirty="0" smtClean="0"/>
              <a:t>Искусственный интеллект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38200" y="2543695"/>
            <a:ext cx="10849495" cy="39568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Машинное обучение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788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машинное обучение?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 точки зрения программирования:</a:t>
            </a:r>
          </a:p>
          <a:p>
            <a:pPr marL="0" indent="0">
              <a:buNone/>
            </a:pPr>
            <a:r>
              <a:rPr lang="ru-RU" dirty="0" smtClean="0"/>
              <a:t>Машинное обучение – это область информатики, которая позволяет компьютерам обучаться без использования явных алгоритмов.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 точки зрения обработки данных:</a:t>
            </a:r>
          </a:p>
          <a:p>
            <a:pPr marL="0" indent="0">
              <a:buNone/>
            </a:pPr>
            <a:r>
              <a:rPr lang="ru-RU" dirty="0" smtClean="0"/>
              <a:t>Машинное обучение – это область информатики, цель которой - на основании имеющихся данных строить модели, позволяющие автоматизировать процесс принятия решений.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726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Что такое машинное обучение?</a:t>
            </a:r>
          </a:p>
        </p:txBody>
      </p:sp>
      <p:grpSp>
        <p:nvGrpSpPr>
          <p:cNvPr id="17" name="Группа 16"/>
          <p:cNvGrpSpPr/>
          <p:nvPr/>
        </p:nvGrpSpPr>
        <p:grpSpPr>
          <a:xfrm>
            <a:off x="2493816" y="1460669"/>
            <a:ext cx="7030192" cy="2357134"/>
            <a:chOff x="2493816" y="1816922"/>
            <a:chExt cx="7030192" cy="1571622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4512622" y="1911927"/>
              <a:ext cx="2956956" cy="13775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Обычное программирование</a:t>
              </a:r>
              <a:endParaRPr lang="ru-RU" dirty="0"/>
            </a:p>
          </p:txBody>
        </p:sp>
        <p:sp>
          <p:nvSpPr>
            <p:cNvPr id="9" name="Стрелка вправо 8"/>
            <p:cNvSpPr/>
            <p:nvPr/>
          </p:nvSpPr>
          <p:spPr>
            <a:xfrm>
              <a:off x="2493816" y="1816922"/>
              <a:ext cx="1828800" cy="676894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Входные данные</a:t>
              </a:r>
              <a:endParaRPr lang="ru-RU" dirty="0"/>
            </a:p>
          </p:txBody>
        </p:sp>
        <p:sp>
          <p:nvSpPr>
            <p:cNvPr id="11" name="Стрелка вправо 10"/>
            <p:cNvSpPr/>
            <p:nvPr/>
          </p:nvSpPr>
          <p:spPr>
            <a:xfrm>
              <a:off x="2493816" y="2711650"/>
              <a:ext cx="1828800" cy="676894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Логика</a:t>
              </a:r>
              <a:endParaRPr lang="ru-RU" dirty="0"/>
            </a:p>
          </p:txBody>
        </p:sp>
        <p:sp>
          <p:nvSpPr>
            <p:cNvPr id="12" name="Стрелка вправо 11"/>
            <p:cNvSpPr/>
            <p:nvPr/>
          </p:nvSpPr>
          <p:spPr>
            <a:xfrm>
              <a:off x="7695208" y="2262249"/>
              <a:ext cx="1828800" cy="676894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Выходные</a:t>
              </a:r>
            </a:p>
            <a:p>
              <a:pPr algn="ctr"/>
              <a:r>
                <a:rPr lang="ru-RU" dirty="0" smtClean="0"/>
                <a:t>данные</a:t>
              </a:r>
              <a:endParaRPr lang="ru-RU" dirty="0"/>
            </a:p>
          </p:txBody>
        </p:sp>
      </p:grpSp>
      <p:grpSp>
        <p:nvGrpSpPr>
          <p:cNvPr id="18" name="Группа 17"/>
          <p:cNvGrpSpPr/>
          <p:nvPr/>
        </p:nvGrpSpPr>
        <p:grpSpPr>
          <a:xfrm>
            <a:off x="2503716" y="4344387"/>
            <a:ext cx="7030192" cy="2347358"/>
            <a:chOff x="2503716" y="4035631"/>
            <a:chExt cx="7030192" cy="1571622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4522522" y="4130636"/>
              <a:ext cx="2956956" cy="13775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Машинное обучение</a:t>
              </a:r>
              <a:endParaRPr lang="ru-RU" dirty="0"/>
            </a:p>
          </p:txBody>
        </p:sp>
        <p:sp>
          <p:nvSpPr>
            <p:cNvPr id="14" name="Стрелка вправо 13"/>
            <p:cNvSpPr/>
            <p:nvPr/>
          </p:nvSpPr>
          <p:spPr>
            <a:xfrm>
              <a:off x="2503716" y="4035631"/>
              <a:ext cx="1828800" cy="676894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Входные</a:t>
              </a:r>
            </a:p>
            <a:p>
              <a:pPr algn="ctr"/>
              <a:r>
                <a:rPr lang="ru-RU" dirty="0" smtClean="0"/>
                <a:t>данные</a:t>
              </a:r>
              <a:endParaRPr lang="ru-RU" dirty="0"/>
            </a:p>
          </p:txBody>
        </p:sp>
        <p:sp>
          <p:nvSpPr>
            <p:cNvPr id="15" name="Стрелка вправо 14"/>
            <p:cNvSpPr/>
            <p:nvPr/>
          </p:nvSpPr>
          <p:spPr>
            <a:xfrm>
              <a:off x="2503716" y="4930359"/>
              <a:ext cx="1828800" cy="676894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Выходные</a:t>
              </a:r>
            </a:p>
            <a:p>
              <a:pPr algn="ctr"/>
              <a:r>
                <a:rPr lang="ru-RU" dirty="0" smtClean="0"/>
                <a:t>данные</a:t>
              </a:r>
              <a:endParaRPr lang="ru-RU" dirty="0"/>
            </a:p>
          </p:txBody>
        </p:sp>
        <p:sp>
          <p:nvSpPr>
            <p:cNvPr id="16" name="Стрелка вправо 15"/>
            <p:cNvSpPr/>
            <p:nvPr/>
          </p:nvSpPr>
          <p:spPr>
            <a:xfrm>
              <a:off x="7705108" y="4480958"/>
              <a:ext cx="1828800" cy="676894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Логика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418354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машинное обучение?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Пусть</a:t>
            </a:r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данные, описывающие некий опыт (набор событий),</a:t>
            </a:r>
          </a:p>
          <a:p>
            <a:pPr marL="0" indent="0">
              <a:buNone/>
            </a:pPr>
            <a:r>
              <a:rPr lang="en-US" dirty="0" smtClean="0"/>
              <a:t>T</a:t>
            </a:r>
            <a:r>
              <a:rPr lang="ru-RU" dirty="0" smtClean="0"/>
              <a:t> – решаемая задача,</a:t>
            </a:r>
          </a:p>
          <a:p>
            <a:pPr marL="0" indent="0">
              <a:buNone/>
            </a:pPr>
            <a:r>
              <a:rPr lang="en-US" dirty="0" smtClean="0"/>
              <a:t>P</a:t>
            </a:r>
            <a:r>
              <a:rPr lang="ru-RU" dirty="0" smtClean="0"/>
              <a:t> – метрика производительности.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Тогда задача машинного обучения:</a:t>
            </a:r>
          </a:p>
          <a:p>
            <a:pPr marL="0" indent="0">
              <a:buNone/>
            </a:pPr>
            <a:r>
              <a:rPr lang="ru-RU" dirty="0" smtClean="0"/>
              <a:t>С помощью данных </a:t>
            </a:r>
            <a:r>
              <a:rPr lang="en-US" dirty="0"/>
              <a:t>D</a:t>
            </a:r>
            <a:r>
              <a:rPr lang="ru-RU" dirty="0" smtClean="0"/>
              <a:t> </a:t>
            </a:r>
            <a:r>
              <a:rPr lang="ru-RU" dirty="0" smtClean="0"/>
              <a:t>научить компьютер решать задачу </a:t>
            </a:r>
            <a:r>
              <a:rPr lang="en-US" dirty="0" smtClean="0"/>
              <a:t>T</a:t>
            </a:r>
            <a:r>
              <a:rPr lang="ru-RU" dirty="0" smtClean="0"/>
              <a:t> так, чтобы метрика производительности </a:t>
            </a:r>
            <a:r>
              <a:rPr lang="en-US" dirty="0" smtClean="0"/>
              <a:t>P</a:t>
            </a:r>
            <a:r>
              <a:rPr lang="ru-RU" dirty="0" smtClean="0"/>
              <a:t> полученного решения улучшалась.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933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машинное обучение?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51311" y="4413228"/>
            <a:ext cx="1809997" cy="1187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Данные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153124" y="4413226"/>
            <a:ext cx="1809997" cy="1187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Метрика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640777" y="1417556"/>
            <a:ext cx="1809997" cy="1187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9" name="Облако 8"/>
          <p:cNvSpPr/>
          <p:nvPr/>
        </p:nvSpPr>
        <p:spPr>
          <a:xfrm>
            <a:off x="4037611" y="3932279"/>
            <a:ext cx="3253839" cy="214943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Решение</a:t>
            </a:r>
            <a:endParaRPr lang="ru-RU" dirty="0"/>
          </a:p>
        </p:txBody>
      </p:sp>
      <p:sp>
        <p:nvSpPr>
          <p:cNvPr id="10" name="Стрелка вправо 9"/>
          <p:cNvSpPr/>
          <p:nvPr/>
        </p:nvSpPr>
        <p:spPr>
          <a:xfrm>
            <a:off x="2476005" y="4686360"/>
            <a:ext cx="1246909" cy="64126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низ 10"/>
          <p:cNvSpPr/>
          <p:nvPr/>
        </p:nvSpPr>
        <p:spPr>
          <a:xfrm>
            <a:off x="5248892" y="2915392"/>
            <a:ext cx="593766" cy="866899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Штриховая стрелка вправо 11"/>
          <p:cNvSpPr/>
          <p:nvPr/>
        </p:nvSpPr>
        <p:spPr>
          <a:xfrm rot="16200000">
            <a:off x="9983299" y="3971194"/>
            <a:ext cx="2750685" cy="508444"/>
          </a:xfrm>
          <a:prstGeom prst="strip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право с вырезом 15"/>
          <p:cNvSpPr/>
          <p:nvPr/>
        </p:nvSpPr>
        <p:spPr>
          <a:xfrm>
            <a:off x="7666620" y="4642050"/>
            <a:ext cx="973777" cy="729886"/>
          </a:xfrm>
          <a:prstGeom prst="notch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854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 машинное обучение?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Основные определения:</a:t>
            </a:r>
          </a:p>
          <a:p>
            <a:r>
              <a:rPr lang="ru-RU" dirty="0" smtClean="0"/>
              <a:t>Данные – оцифрованная информация, которая может содержать ошибки, пустые значения и т.п. </a:t>
            </a:r>
          </a:p>
          <a:p>
            <a:r>
              <a:rPr lang="ru-RU" dirty="0" smtClean="0"/>
              <a:t>(Математическая) модель – математически сформулированная зависимость между частями данных.</a:t>
            </a:r>
          </a:p>
          <a:p>
            <a:r>
              <a:rPr lang="ru-RU" dirty="0" smtClean="0"/>
              <a:t>Алгоритм – последовательность действий, позволяющая на основании данных строить модели определенного типа.</a:t>
            </a:r>
          </a:p>
        </p:txBody>
      </p:sp>
    </p:spTree>
    <p:extLst>
      <p:ext uri="{BB962C8B-B14F-4D97-AF65-F5344CB8AC3E}">
        <p14:creationId xmlns:p14="http://schemas.microsoft.com/office/powerpoint/2010/main" val="219157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1064</Words>
  <Application>Microsoft Office PowerPoint</Application>
  <PresentationFormat>Широкоэкранный</PresentationFormat>
  <Paragraphs>245</Paragraphs>
  <Slides>36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Тема Office</vt:lpstr>
      <vt:lpstr>Лекция №1</vt:lpstr>
      <vt:lpstr>Машинное обучение. Общая постановка задачи.</vt:lpstr>
      <vt:lpstr>Что такое машинное обучение?</vt:lpstr>
      <vt:lpstr>Что такое машинное обучение?</vt:lpstr>
      <vt:lpstr>Что такое машинное обучение?</vt:lpstr>
      <vt:lpstr>Что такое машинное обучение?</vt:lpstr>
      <vt:lpstr>Что такое машинное обучение?</vt:lpstr>
      <vt:lpstr>Что такое машинное обучение?</vt:lpstr>
      <vt:lpstr>Как работает машинное обучение?</vt:lpstr>
      <vt:lpstr>Как работает машинное обучение?</vt:lpstr>
      <vt:lpstr>Как работает машинное обучение?</vt:lpstr>
      <vt:lpstr>Как работает машинное обучение?</vt:lpstr>
      <vt:lpstr>Как работает машинное обучение?</vt:lpstr>
      <vt:lpstr>Как работает машинное обучение?</vt:lpstr>
      <vt:lpstr>Как работает машинное обучение?</vt:lpstr>
      <vt:lpstr>Как работает машинное обучение?</vt:lpstr>
      <vt:lpstr>Как работает машинное обучение?</vt:lpstr>
      <vt:lpstr>Как работает машинное обучение?</vt:lpstr>
      <vt:lpstr>Переобучение модели</vt:lpstr>
      <vt:lpstr>Переобучение модели</vt:lpstr>
      <vt:lpstr>Недообучение модели</vt:lpstr>
      <vt:lpstr>Недообучение модели</vt:lpstr>
      <vt:lpstr>Оптимальная настройка модели</vt:lpstr>
      <vt:lpstr>Кросс-валидация</vt:lpstr>
      <vt:lpstr>Кросс-валидация</vt:lpstr>
      <vt:lpstr>Кросс-валидация</vt:lpstr>
      <vt:lpstr>Кросс-валидация</vt:lpstr>
      <vt:lpstr>Кросс-валидация</vt:lpstr>
      <vt:lpstr>Кросс-валидация</vt:lpstr>
      <vt:lpstr>Кросс-валидация</vt:lpstr>
      <vt:lpstr>Кросс-валидация</vt:lpstr>
      <vt:lpstr>Интерпретация моделей машинного обучения</vt:lpstr>
      <vt:lpstr>Интерпретация моделей машинного обучения.</vt:lpstr>
      <vt:lpstr>Интерпретация моделей машинного обучения</vt:lpstr>
      <vt:lpstr>Ссылки</vt:lpstr>
      <vt:lpstr>Спасибо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№1</dc:title>
  <dc:creator>Олег</dc:creator>
  <cp:lastModifiedBy>Олег</cp:lastModifiedBy>
  <cp:revision>157</cp:revision>
  <dcterms:created xsi:type="dcterms:W3CDTF">2020-08-10T09:44:31Z</dcterms:created>
  <dcterms:modified xsi:type="dcterms:W3CDTF">2020-09-02T12:23:13Z</dcterms:modified>
</cp:coreProperties>
</file>