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0" r:id="rId7"/>
    <p:sldId id="267" r:id="rId8"/>
    <p:sldId id="261" r:id="rId9"/>
    <p:sldId id="278" r:id="rId10"/>
    <p:sldId id="262" r:id="rId11"/>
    <p:sldId id="264" r:id="rId12"/>
    <p:sldId id="266" r:id="rId13"/>
    <p:sldId id="277" r:id="rId14"/>
    <p:sldId id="275" r:id="rId15"/>
    <p:sldId id="272" r:id="rId16"/>
    <p:sldId id="273" r:id="rId17"/>
    <p:sldId id="282" r:id="rId18"/>
    <p:sldId id="274" r:id="rId19"/>
    <p:sldId id="281" r:id="rId20"/>
    <p:sldId id="280" r:id="rId21"/>
    <p:sldId id="279" r:id="rId22"/>
    <p:sldId id="265" r:id="rId23"/>
    <p:sldId id="276" r:id="rId24"/>
    <p:sldId id="259" r:id="rId25"/>
    <p:sldId id="26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11.08.2020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2;&#1072;&#1096;&#1080;&#1085;&#1085;&#1086;&#1077;_&#1086;&#1073;&#1091;&#1095;&#1077;&#1085;&#1080;&#1077;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Машинное обучение.</a:t>
            </a:r>
          </a:p>
          <a:p>
            <a:r>
              <a:rPr lang="ru-RU" sz="4000" dirty="0" smtClean="0"/>
              <a:t>Общая постановка задачи.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данных.</a:t>
            </a:r>
          </a:p>
          <a:p>
            <a:r>
              <a:rPr lang="ru-RU" dirty="0" smtClean="0"/>
              <a:t>Поиск статистических закономерностей в данных.</a:t>
            </a:r>
          </a:p>
          <a:p>
            <a:r>
              <a:rPr lang="ru-RU" dirty="0" smtClean="0"/>
              <a:t>Построение математической модели на основе найденных закономерностей.</a:t>
            </a:r>
          </a:p>
          <a:p>
            <a:r>
              <a:rPr lang="ru-RU" dirty="0" smtClean="0"/>
              <a:t>Использование полученной математической модели на новых данных.</a:t>
            </a:r>
          </a:p>
          <a:p>
            <a:r>
              <a:rPr lang="ru-RU" dirty="0" smtClean="0"/>
              <a:t>Принятие решений на основании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108733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2689977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4953989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662556" y="3821983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798625" y="17093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Новые</a:t>
            </a:r>
          </a:p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46566" y="3821982"/>
            <a:ext cx="1508166" cy="961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8" idx="3"/>
            <a:endCxn id="12" idx="0"/>
          </p:cNvCxnSpPr>
          <p:nvPr/>
        </p:nvCxnSpPr>
        <p:spPr>
          <a:xfrm>
            <a:off x="2346366" y="3170928"/>
            <a:ext cx="2354283" cy="651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9" idx="3"/>
            <a:endCxn id="12" idx="2"/>
          </p:cNvCxnSpPr>
          <p:nvPr/>
        </p:nvCxnSpPr>
        <p:spPr>
          <a:xfrm flipV="1">
            <a:off x="2346366" y="4783883"/>
            <a:ext cx="2354283" cy="65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2" idx="3"/>
            <a:endCxn id="10" idx="1"/>
          </p:cNvCxnSpPr>
          <p:nvPr/>
        </p:nvCxnSpPr>
        <p:spPr>
          <a:xfrm>
            <a:off x="5454732" y="4302933"/>
            <a:ext cx="42078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1" idx="3"/>
            <a:endCxn id="10" idx="0"/>
          </p:cNvCxnSpPr>
          <p:nvPr/>
        </p:nvCxnSpPr>
        <p:spPr>
          <a:xfrm>
            <a:off x="8306791" y="2190333"/>
            <a:ext cx="2109848" cy="1631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1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</a:t>
            </a:r>
          </a:p>
          <a:p>
            <a:r>
              <a:rPr lang="ru-RU" dirty="0" smtClean="0"/>
              <a:t>Сбор данных.</a:t>
            </a:r>
          </a:p>
          <a:p>
            <a:r>
              <a:rPr lang="ru-RU" dirty="0" smtClean="0"/>
              <a:t>Структурирование и оцифровка данных.</a:t>
            </a:r>
            <a:endParaRPr lang="ru-RU" dirty="0" smtClean="0"/>
          </a:p>
          <a:p>
            <a:r>
              <a:rPr lang="ru-RU" dirty="0" smtClean="0"/>
              <a:t>Очистка и исправление данных.</a:t>
            </a:r>
          </a:p>
          <a:p>
            <a:r>
              <a:rPr lang="ru-RU" dirty="0" smtClean="0"/>
              <a:t>Обогащение данных.</a:t>
            </a:r>
            <a:endParaRPr lang="ru-RU" dirty="0" smtClean="0"/>
          </a:p>
          <a:p>
            <a:r>
              <a:rPr lang="ru-RU" dirty="0" smtClean="0"/>
              <a:t>Формирование обучающей, </a:t>
            </a:r>
            <a:r>
              <a:rPr lang="ru-RU" dirty="0" err="1"/>
              <a:t>в</a:t>
            </a:r>
            <a:r>
              <a:rPr lang="ru-RU" dirty="0" err="1" smtClean="0"/>
              <a:t>алидационной</a:t>
            </a:r>
            <a:r>
              <a:rPr lang="ru-RU" dirty="0" smtClean="0"/>
              <a:t> и тестовой </a:t>
            </a:r>
            <a:r>
              <a:rPr lang="ru-RU" dirty="0" smtClean="0"/>
              <a:t>выборок.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5237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выборок: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Обучающая (60%) – используется для построения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Валидационная</a:t>
            </a:r>
            <a:r>
              <a:rPr lang="ru-RU" dirty="0" smtClean="0"/>
              <a:t> (20%) – используется для настройки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модели.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Тестовая (20%) – используется для определения метрик производительности 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14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Алгоритмы:</a:t>
            </a:r>
          </a:p>
          <a:p>
            <a:r>
              <a:rPr lang="ru-RU" dirty="0" smtClean="0"/>
              <a:t>Подбор алгоритмов, подходящих для решения задачи.</a:t>
            </a:r>
          </a:p>
          <a:p>
            <a:r>
              <a:rPr lang="ru-RU" dirty="0" smtClean="0"/>
              <a:t>Повторение шагов:</a:t>
            </a:r>
          </a:p>
          <a:p>
            <a:pPr lvl="1"/>
            <a:r>
              <a:rPr lang="ru-RU" dirty="0" smtClean="0"/>
              <a:t>Использование части или всей обучающей выборки для настройки параметров модели.</a:t>
            </a:r>
          </a:p>
          <a:p>
            <a:pPr lvl="1"/>
            <a:r>
              <a:rPr lang="ru-RU" dirty="0" smtClean="0"/>
              <a:t>Анализ получающегося результата.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14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Модели:</a:t>
            </a:r>
          </a:p>
          <a:p>
            <a:r>
              <a:rPr lang="ru-RU" dirty="0" smtClean="0"/>
              <a:t>Построение моделей.</a:t>
            </a:r>
          </a:p>
          <a:p>
            <a:r>
              <a:rPr lang="ru-RU" dirty="0" smtClean="0"/>
              <a:t>Оценка моделей.</a:t>
            </a:r>
          </a:p>
          <a:p>
            <a:r>
              <a:rPr lang="ru-RU" dirty="0" smtClean="0"/>
              <a:t>Сравнение моделей.</a:t>
            </a:r>
            <a:endParaRPr lang="ru-RU" dirty="0" smtClean="0"/>
          </a:p>
          <a:p>
            <a:r>
              <a:rPr lang="ru-RU" dirty="0" smtClean="0"/>
              <a:t>Настройка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Выбор итоговой модели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Использование итоговой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58842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= «полезные» данные  + шум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Переобученная модель не отличает шум от полезных данных.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на обучающей выборке будут иметь хорошие значения, однако на </a:t>
            </a:r>
            <a:r>
              <a:rPr lang="ru-RU" dirty="0" err="1" smtClean="0"/>
              <a:t>валидационной</a:t>
            </a:r>
            <a:r>
              <a:rPr lang="ru-RU" dirty="0" smtClean="0"/>
              <a:t> и тестовой выборках – плохие.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93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Переобучение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противодействия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Увеличение количества данных.</a:t>
            </a:r>
          </a:p>
          <a:p>
            <a:r>
              <a:rPr lang="ru-RU" dirty="0" smtClean="0"/>
              <a:t>Упрощение модели.</a:t>
            </a:r>
          </a:p>
          <a:p>
            <a:r>
              <a:rPr lang="ru-RU" dirty="0" smtClean="0"/>
              <a:t>Уменьшение времени обучения.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5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Недообученная</a:t>
            </a:r>
            <a:r>
              <a:rPr lang="ru-RU" dirty="0" smtClean="0"/>
              <a:t> модель не может обобщить информацию из обучающей выборки.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Метрики производительности модели будут плохими на всех выборках: обучающей, </a:t>
            </a:r>
            <a:r>
              <a:rPr lang="ru-RU" dirty="0" err="1" smtClean="0"/>
              <a:t>валидационной</a:t>
            </a:r>
            <a:r>
              <a:rPr lang="ru-RU" dirty="0" smtClean="0"/>
              <a:t>, тестовой.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6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Методы противодействия: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Усложнение модели.</a:t>
            </a:r>
          </a:p>
          <a:p>
            <a:r>
              <a:rPr lang="ru-RU" dirty="0" smtClean="0"/>
              <a:t>Увеличение размерности данных.</a:t>
            </a:r>
          </a:p>
          <a:p>
            <a:r>
              <a:rPr lang="ru-RU" dirty="0" smtClean="0"/>
              <a:t>Уменьшение шума в данных.</a:t>
            </a:r>
          </a:p>
          <a:p>
            <a:r>
              <a:rPr lang="ru-RU" dirty="0" smtClean="0"/>
              <a:t>Увеличение времени обучения.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846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Машинное обучение. Общая постановка задачи.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/>
              <a:t>м</a:t>
            </a:r>
            <a:r>
              <a:rPr lang="ru-RU" dirty="0" smtClean="0"/>
              <a:t>ашинное обучение?</a:t>
            </a:r>
          </a:p>
          <a:p>
            <a:r>
              <a:rPr lang="ru-RU" dirty="0" smtClean="0"/>
              <a:t>Как работает машинное обучение?</a:t>
            </a:r>
          </a:p>
          <a:p>
            <a:r>
              <a:rPr lang="ru-RU" dirty="0" smtClean="0"/>
              <a:t>Переобучение модели.</a:t>
            </a:r>
          </a:p>
          <a:p>
            <a:r>
              <a:rPr lang="ru-RU" dirty="0" err="1" smtClean="0"/>
              <a:t>Недообучение</a:t>
            </a:r>
            <a:r>
              <a:rPr lang="ru-RU" dirty="0" smtClean="0"/>
              <a:t> модели.</a:t>
            </a:r>
            <a:endParaRPr lang="ru-RU" dirty="0" smtClean="0"/>
          </a:p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 (перекрестная проверка</a:t>
            </a:r>
            <a:r>
              <a:rPr lang="ru-RU" dirty="0" smtClean="0"/>
              <a:t>).</a:t>
            </a:r>
          </a:p>
          <a:p>
            <a:r>
              <a:rPr lang="ru-RU" dirty="0"/>
              <a:t>Интерпретация моделей машинного обучения</a:t>
            </a:r>
            <a:r>
              <a:rPr lang="ru-RU" dirty="0" smtClean="0"/>
              <a:t>.</a:t>
            </a:r>
          </a:p>
          <a:p>
            <a:r>
              <a:rPr lang="ru-RU" dirty="0"/>
              <a:t>Требования к модели машинного </a:t>
            </a:r>
            <a:r>
              <a:rPr lang="ru-RU" dirty="0" smtClean="0"/>
              <a:t>обучения.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Оптимальная настройка модели</a:t>
            </a:r>
            <a:endParaRPr lang="ru-RU" dirty="0"/>
          </a:p>
        </p:txBody>
      </p:sp>
      <p:sp>
        <p:nvSpPr>
          <p:cNvPr id="11" name="Полилиния 10"/>
          <p:cNvSpPr/>
          <p:nvPr/>
        </p:nvSpPr>
        <p:spPr>
          <a:xfrm>
            <a:off x="1294410" y="2066305"/>
            <a:ext cx="8478982" cy="4180115"/>
          </a:xfrm>
          <a:custGeom>
            <a:avLst/>
            <a:gdLst>
              <a:gd name="connsiteX0" fmla="*/ 0 w 1935678"/>
              <a:gd name="connsiteY0" fmla="*/ 0 h 2576946"/>
              <a:gd name="connsiteX1" fmla="*/ 1935678 w 1935678"/>
              <a:gd name="connsiteY1" fmla="*/ 2576946 h 257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5678" h="2576946">
                <a:moveTo>
                  <a:pt x="0" y="0"/>
                </a:moveTo>
                <a:cubicBezTo>
                  <a:pt x="286987" y="978725"/>
                  <a:pt x="573974" y="1957450"/>
                  <a:pt x="1935678" y="2576946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1365662" y="1377538"/>
            <a:ext cx="8336478" cy="3942613"/>
          </a:xfrm>
          <a:custGeom>
            <a:avLst/>
            <a:gdLst>
              <a:gd name="connsiteX0" fmla="*/ 0 w 8336478"/>
              <a:gd name="connsiteY0" fmla="*/ 0 h 3942613"/>
              <a:gd name="connsiteX1" fmla="*/ 3040083 w 8336478"/>
              <a:gd name="connsiteY1" fmla="*/ 2850078 h 3942613"/>
              <a:gd name="connsiteX2" fmla="*/ 5723907 w 8336478"/>
              <a:gd name="connsiteY2" fmla="*/ 3942607 h 3942613"/>
              <a:gd name="connsiteX3" fmla="*/ 8336478 w 8336478"/>
              <a:gd name="connsiteY3" fmla="*/ 2838202 h 394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36478" h="3942613">
                <a:moveTo>
                  <a:pt x="0" y="0"/>
                </a:moveTo>
                <a:cubicBezTo>
                  <a:pt x="1043049" y="1096488"/>
                  <a:pt x="2086099" y="2192977"/>
                  <a:pt x="3040083" y="2850078"/>
                </a:cubicBezTo>
                <a:cubicBezTo>
                  <a:pt x="3994067" y="3507179"/>
                  <a:pt x="4841175" y="3944586"/>
                  <a:pt x="5723907" y="3942607"/>
                </a:cubicBezTo>
                <a:cubicBezTo>
                  <a:pt x="6606639" y="3940628"/>
                  <a:pt x="7861465" y="3087584"/>
                  <a:pt x="8336478" y="2838202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5628904" y="3028208"/>
            <a:ext cx="1674421" cy="1971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9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r>
              <a:rPr lang="ru-RU" dirty="0" smtClean="0"/>
              <a:t> (перекрёстная проверка)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752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Интерпретация моделей машинного обучения.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77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 машинного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Способность к обобщению.</a:t>
            </a:r>
          </a:p>
          <a:p>
            <a:r>
              <a:rPr lang="ru-RU" dirty="0" smtClean="0"/>
              <a:t>Интерпретируемость логики работы.</a:t>
            </a:r>
          </a:p>
          <a:p>
            <a:r>
              <a:rPr lang="ru-RU" dirty="0" smtClean="0"/>
              <a:t>Отсутствие переобучения и </a:t>
            </a:r>
            <a:r>
              <a:rPr lang="ru-RU" dirty="0" err="1" smtClean="0"/>
              <a:t>недообучения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411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https://ru.wikipedia.org/wiki/</a:t>
            </a:r>
            <a:r>
              <a:rPr lang="ru-RU" dirty="0" err="1" smtClean="0">
                <a:hlinkClick r:id="rId2"/>
              </a:rPr>
              <a:t>Машинное_обучение</a:t>
            </a:r>
            <a:endParaRPr lang="ru-RU" dirty="0" smtClean="0"/>
          </a:p>
          <a:p>
            <a:r>
              <a:rPr lang="ru-RU" dirty="0" smtClean="0"/>
              <a:t>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Машинное обучение – это составная часть (ветвь</a:t>
            </a:r>
            <a:r>
              <a:rPr lang="ru-RU" sz="4000" dirty="0" smtClean="0"/>
              <a:t>, область и т.д.</a:t>
            </a:r>
            <a:r>
              <a:rPr lang="ru-RU" sz="4000" dirty="0" smtClean="0"/>
              <a:t>) искусственного интеллекта.</a:t>
            </a:r>
          </a:p>
        </p:txBody>
      </p:sp>
    </p:spTree>
    <p:extLst>
      <p:ext uri="{BB962C8B-B14F-4D97-AF65-F5344CB8AC3E}">
        <p14:creationId xmlns:p14="http://schemas.microsoft.com/office/powerpoint/2010/main" val="17077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Машинное 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8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 точки зрения программирования:</a:t>
            </a:r>
          </a:p>
          <a:p>
            <a:pPr marL="0" indent="0">
              <a:buNone/>
            </a:pPr>
            <a:r>
              <a:rPr lang="ru-RU" dirty="0" smtClean="0"/>
              <a:t>Машинное </a:t>
            </a:r>
            <a:r>
              <a:rPr lang="ru-RU" dirty="0" smtClean="0"/>
              <a:t>обучение – это область </a:t>
            </a:r>
            <a:r>
              <a:rPr lang="ru-RU" dirty="0" smtClean="0"/>
              <a:t>информатики, </a:t>
            </a:r>
            <a:r>
              <a:rPr lang="ru-RU" dirty="0" smtClean="0"/>
              <a:t>которая позволяет компьютерам обучаться без </a:t>
            </a:r>
            <a:r>
              <a:rPr lang="ru-RU" dirty="0" smtClean="0"/>
              <a:t>использования явных алгоритмов.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точки зрения обработки данных: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Машинное обучение – это область информатики, цель которой - на основании имеющихся данных строить модели, позволяющие автоматизировать процесс принятия решений.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26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машинное обучение?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2493816" y="1460669"/>
            <a:ext cx="7030192" cy="2357134"/>
            <a:chOff x="2493816" y="1816922"/>
            <a:chExt cx="7030192" cy="157162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512622" y="1911927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Обычное программирование</a:t>
              </a:r>
              <a:endParaRPr lang="ru-RU" dirty="0"/>
            </a:p>
          </p:txBody>
        </p:sp>
        <p:sp>
          <p:nvSpPr>
            <p:cNvPr id="9" name="Стрелка вправо 8"/>
            <p:cNvSpPr/>
            <p:nvPr/>
          </p:nvSpPr>
          <p:spPr>
            <a:xfrm>
              <a:off x="2493816" y="1816922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 данные</a:t>
              </a:r>
              <a:endParaRPr lang="ru-RU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2493816" y="2711650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7695208" y="226224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2503716" y="4344387"/>
            <a:ext cx="7030192" cy="2347358"/>
            <a:chOff x="2503716" y="4035631"/>
            <a:chExt cx="7030192" cy="1571622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4522522" y="4130636"/>
              <a:ext cx="2956956" cy="1377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Машинное обучение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2503716" y="4035631"/>
              <a:ext cx="1828800" cy="67689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2503716" y="4930359"/>
              <a:ext cx="1828800" cy="67689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Выходные</a:t>
              </a:r>
            </a:p>
            <a:p>
              <a:pPr algn="ctr"/>
              <a:r>
                <a:rPr lang="ru-RU" dirty="0" smtClean="0"/>
                <a:t>данные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7705108" y="4480958"/>
              <a:ext cx="1828800" cy="67689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54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</a:t>
            </a:r>
          </a:p>
          <a:p>
            <a:pPr marL="0" indent="0">
              <a:buNone/>
            </a:pPr>
            <a:r>
              <a:rPr lang="en-US" dirty="0" smtClean="0"/>
              <a:t>E – </a:t>
            </a:r>
            <a:r>
              <a:rPr lang="ru-RU" dirty="0" smtClean="0"/>
              <a:t>данные, описывающие некий опыт (набор событий),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ru-RU" dirty="0" smtClean="0"/>
              <a:t> – решаемая задача,</a:t>
            </a:r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ru-RU" dirty="0" smtClean="0"/>
              <a:t> – метрика производительности.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Тогда задача машинного обучения:</a:t>
            </a:r>
          </a:p>
          <a:p>
            <a:pPr marL="0" indent="0">
              <a:buNone/>
            </a:pPr>
            <a:r>
              <a:rPr lang="ru-RU" dirty="0" smtClean="0"/>
              <a:t>С помощью данных </a:t>
            </a:r>
            <a:r>
              <a:rPr lang="en-US" dirty="0" smtClean="0"/>
              <a:t>E</a:t>
            </a:r>
            <a:r>
              <a:rPr lang="ru-RU" dirty="0"/>
              <a:t> </a:t>
            </a:r>
            <a:r>
              <a:rPr lang="ru-RU" dirty="0" smtClean="0"/>
              <a:t>научить компьютер решать задачу </a:t>
            </a:r>
            <a:r>
              <a:rPr lang="en-US" dirty="0" smtClean="0"/>
              <a:t>T</a:t>
            </a:r>
            <a:r>
              <a:rPr lang="ru-RU" dirty="0" smtClean="0"/>
              <a:t> так, чтобы метрика производительности </a:t>
            </a:r>
            <a:r>
              <a:rPr lang="en-US" dirty="0" smtClean="0"/>
              <a:t>P</a:t>
            </a:r>
            <a:r>
              <a:rPr lang="ru-RU" dirty="0" smtClean="0"/>
              <a:t> полученного решения улучшалась.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33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определения:</a:t>
            </a:r>
          </a:p>
          <a:p>
            <a:r>
              <a:rPr lang="ru-RU" dirty="0" smtClean="0"/>
              <a:t>Данные – оцифрованная информация, которая может содержать ошибки, пустые значения и т.п. </a:t>
            </a:r>
            <a:endParaRPr lang="ru-RU" dirty="0" smtClean="0"/>
          </a:p>
          <a:p>
            <a:r>
              <a:rPr lang="ru-RU" dirty="0" smtClean="0"/>
              <a:t>(Математическая) модель – математически сформулированная зависимость между частями данных.</a:t>
            </a:r>
            <a:endParaRPr lang="ru-RU" dirty="0" smtClean="0"/>
          </a:p>
          <a:p>
            <a:r>
              <a:rPr lang="ru-RU" dirty="0" smtClean="0"/>
              <a:t>Алгоритм – последовательность действий, позволяющая на основании данных строить модели определенного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19157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машинное обучение?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Параметры модели: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Гиперпараметры</a:t>
            </a:r>
            <a:r>
              <a:rPr lang="ru-RU" dirty="0" smtClean="0"/>
              <a:t> модели: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912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592</Words>
  <Application>Microsoft Office PowerPoint</Application>
  <PresentationFormat>Широкоэкранный</PresentationFormat>
  <Paragraphs>134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Лекция №1</vt:lpstr>
      <vt:lpstr>Машинное обучение. Общая постановка задачи.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Что такое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Как работает машинное обучение?</vt:lpstr>
      <vt:lpstr>Переобучение модели</vt:lpstr>
      <vt:lpstr>Переобучение модели</vt:lpstr>
      <vt:lpstr>Недообучение модели</vt:lpstr>
      <vt:lpstr>Недообучение модели</vt:lpstr>
      <vt:lpstr>Оптимальная настройка модели</vt:lpstr>
      <vt:lpstr>Кросс-валидация (перекрёстная проверка)</vt:lpstr>
      <vt:lpstr>Интерпретация моделей машинного обучения.</vt:lpstr>
      <vt:lpstr>Требования к модели машинного обучения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97</cp:revision>
  <dcterms:created xsi:type="dcterms:W3CDTF">2020-08-10T09:44:31Z</dcterms:created>
  <dcterms:modified xsi:type="dcterms:W3CDTF">2020-08-11T17:14:27Z</dcterms:modified>
</cp:coreProperties>
</file>