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53" r:id="rId4"/>
    <p:sldId id="351" r:id="rId5"/>
    <p:sldId id="357" r:id="rId6"/>
    <p:sldId id="377" r:id="rId7"/>
    <p:sldId id="348" r:id="rId8"/>
    <p:sldId id="365" r:id="rId9"/>
    <p:sldId id="376" r:id="rId10"/>
    <p:sldId id="378" r:id="rId11"/>
    <p:sldId id="375" r:id="rId12"/>
    <p:sldId id="349" r:id="rId13"/>
    <p:sldId id="364" r:id="rId14"/>
    <p:sldId id="366" r:id="rId15"/>
    <p:sldId id="367" r:id="rId16"/>
    <p:sldId id="355" r:id="rId17"/>
    <p:sldId id="359" r:id="rId18"/>
    <p:sldId id="371" r:id="rId19"/>
    <p:sldId id="379" r:id="rId20"/>
    <p:sldId id="381" r:id="rId21"/>
    <p:sldId id="380" r:id="rId22"/>
    <p:sldId id="382" r:id="rId23"/>
    <p:sldId id="383" r:id="rId24"/>
    <p:sldId id="369" r:id="rId25"/>
    <p:sldId id="354" r:id="rId26"/>
    <p:sldId id="370" r:id="rId27"/>
    <p:sldId id="372" r:id="rId28"/>
    <p:sldId id="384" r:id="rId29"/>
    <p:sldId id="385" r:id="rId30"/>
    <p:sldId id="386" r:id="rId31"/>
    <p:sldId id="387" r:id="rId32"/>
    <p:sldId id="373" r:id="rId33"/>
    <p:sldId id="389" r:id="rId34"/>
    <p:sldId id="388" r:id="rId35"/>
    <p:sldId id="390" r:id="rId36"/>
    <p:sldId id="374" r:id="rId37"/>
    <p:sldId id="391" r:id="rId38"/>
    <p:sldId id="392" r:id="rId39"/>
    <p:sldId id="259" r:id="rId40"/>
    <p:sldId id="260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465" autoAdjust="0"/>
  </p:normalViewPr>
  <p:slideViewPr>
    <p:cSldViewPr snapToGrid="0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10.05.2022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altLang="ru-RU" sz="4000" dirty="0">
                <a:latin typeface="Calibri" panose="020F0502020204030204" pitchFamily="34" charset="0"/>
              </a:rPr>
              <a:t>Эволюционные </a:t>
            </a:r>
            <a:r>
              <a:rPr lang="ru-RU" altLang="ru-RU" sz="4000" dirty="0" smtClean="0">
                <a:latin typeface="Calibri" panose="020F0502020204030204" pitchFamily="34" charset="0"/>
              </a:rPr>
              <a:t>методы</a:t>
            </a:r>
            <a:endParaRPr lang="en-US" altLang="ru-RU" sz="4000" dirty="0" smtClean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Критерий остановки: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Достигнута необходимая точность.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Сделано заранее выбранное количество итераций.</a:t>
            </a:r>
          </a:p>
          <a:p>
            <a:pPr>
              <a:spcAft>
                <a:spcPct val="0"/>
              </a:spcAft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Прошло заранее выбранное время.</a:t>
            </a:r>
          </a:p>
          <a:p>
            <a:pPr>
              <a:spcAft>
                <a:spcPct val="0"/>
              </a:spcAft>
              <a:buSzPct val="4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dirty="0"/>
              <a:t>Способ машинного </a:t>
            </a:r>
            <a:r>
              <a:rPr lang="ru-RU" dirty="0" smtClean="0"/>
              <a:t>обучения </a:t>
            </a:r>
            <a:r>
              <a:rPr lang="ru-RU" altLang="ru-RU" dirty="0">
                <a:latin typeface="Calibri" panose="020F0502020204030204" pitchFamily="34" charset="0"/>
              </a:rPr>
              <a:t>– </a:t>
            </a:r>
            <a:r>
              <a:rPr lang="ru-RU" altLang="ru-RU" dirty="0" smtClean="0">
                <a:latin typeface="Calibri" panose="020F0502020204030204" pitchFamily="34" charset="0"/>
              </a:rPr>
              <a:t>обучение без учителя.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Тип задачи машинного обучения – оптимизация функции.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Есть множество </a:t>
            </a:r>
            <a:r>
              <a:rPr lang="en-US" altLang="ru-RU" i="1" dirty="0" smtClean="0">
                <a:latin typeface="Calibri" panose="020F0502020204030204" pitchFamily="34" charset="0"/>
              </a:rPr>
              <a:t>X</a:t>
            </a:r>
            <a:r>
              <a:rPr lang="ru-RU" altLang="ru-RU" dirty="0" smtClean="0">
                <a:latin typeface="Calibri" panose="020F0502020204030204" pitchFamily="34" charset="0"/>
              </a:rPr>
              <a:t>, на котором задана функция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Задача: найти глобальный экстремум функции </a:t>
            </a:r>
            <a:r>
              <a:rPr lang="en-US" altLang="ru-RU" i="1" dirty="0" smtClean="0">
                <a:latin typeface="Calibri" panose="020F0502020204030204" pitchFamily="34" charset="0"/>
              </a:rPr>
              <a:t>fit</a:t>
            </a:r>
            <a:r>
              <a:rPr lang="ru-RU" altLang="ru-RU" dirty="0">
                <a:latin typeface="Calibri" panose="020F0502020204030204" pitchFamily="34" charset="0"/>
              </a:rPr>
              <a:t>.</a:t>
            </a:r>
            <a:endParaRPr lang="ru-RU" altLang="ru-RU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{0, 1}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приспособленности: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Соответствует действительной ценности объектов.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Имеет «неплоский» вид.</a:t>
                </a:r>
              </a:p>
              <a:p>
                <a:pPr marL="523875" indent="-514350">
                  <a:buAutoNum type="arabicPeriod"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Быстро вычисляется.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 начальной популяции из 4 объектов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N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= 8</a:t>
                </a:r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:</a:t>
                </a: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0,0,0,0,1,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0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1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>
                    <a:latin typeface="Calibri" panose="020F0502020204030204" pitchFamily="34" charset="0"/>
                  </a:rPr>
                  <a:t>5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(0,1,0,1,0,1,0,1),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2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4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(0,0,0,0,0,0,0,0),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3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8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 = (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1,1,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,0,0,0,1,1</a:t>
                </a:r>
                <a:r>
                  <a:rPr lang="ru-RU" altLang="ru-RU" dirty="0">
                    <a:latin typeface="Calibri" panose="020F0502020204030204" pitchFamily="34" charset="0"/>
                  </a:rPr>
                  <a:t>),			</a:t>
                </a:r>
                <a:r>
                  <a:rPr lang="ru-RU" altLang="ru-RU" i="1" dirty="0">
                    <a:latin typeface="Calibri" panose="020F0502020204030204" pitchFamily="34" charset="0"/>
                  </a:rPr>
                  <a:t>f</a:t>
                </a:r>
                <a:r>
                  <a:rPr lang="ru-RU" altLang="ru-RU" dirty="0">
                    <a:latin typeface="Calibri" panose="020F0502020204030204" pitchFamily="34" charset="0"/>
                  </a:rPr>
                  <a:t>(</a:t>
                </a:r>
                <a:r>
                  <a:rPr lang="ru-RU" altLang="ru-RU" i="1" dirty="0" err="1">
                    <a:latin typeface="Calibri" panose="020F0502020204030204" pitchFamily="34" charset="0"/>
                  </a:rPr>
                  <a:t>X</a:t>
                </a:r>
                <a:r>
                  <a:rPr lang="ru-RU" altLang="ru-RU" baseline="-33000" dirty="0" err="1">
                    <a:latin typeface="Calibri" panose="020F0502020204030204" pitchFamily="34" charset="0"/>
                  </a:rPr>
                  <a:t>4</a:t>
                </a:r>
                <a:r>
                  <a:rPr lang="ru-RU" altLang="ru-RU" dirty="0">
                    <a:latin typeface="Calibri" panose="020F0502020204030204" pitchFamily="34" charset="0"/>
                  </a:rPr>
                  <a:t>) =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3</a:t>
                </a: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>
                    <a:latin typeface="Calibri" panose="020F0502020204030204" pitchFamily="34" charset="0"/>
                  </a:rPr>
                  <a:t>= (1,1,1,1,1,1,1,1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)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9525" indent="0">
                  <a:buNone/>
                  <a:tabLst>
                    <a:tab pos="558800" algn="l"/>
                    <a:tab pos="663575" algn="l"/>
                    <a:tab pos="1112838" algn="l"/>
                    <a:tab pos="1562100" algn="l"/>
                    <a:tab pos="2011363" algn="l"/>
                    <a:tab pos="2460625" algn="l"/>
                    <a:tab pos="2909888" algn="l"/>
                    <a:tab pos="3359150" algn="l"/>
                    <a:tab pos="3808413" algn="l"/>
                    <a:tab pos="4257675" algn="l"/>
                    <a:tab pos="4706938" algn="l"/>
                    <a:tab pos="5156200" algn="l"/>
                    <a:tab pos="5605463" algn="l"/>
                    <a:tab pos="6054725" algn="l"/>
                    <a:tab pos="6503988" algn="l"/>
                    <a:tab pos="6953250" algn="l"/>
                    <a:tab pos="7402513" algn="l"/>
                    <a:tab pos="7851775" algn="l"/>
                    <a:tab pos="8301038" algn="l"/>
                    <a:tab pos="8750300" algn="l"/>
                    <a:tab pos="91995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8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Отбор: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(0,0,0,0,1,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,1,1),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  <a:endParaRPr lang="ru-RU" altLang="ru-RU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(0,1,0,1,0,1,0,1),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2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4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 = (0,0,0,0,0,0,0,0),			</a:t>
            </a:r>
            <a:r>
              <a:rPr lang="ru-RU" altLang="ru-RU" i="1" dirty="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ru-RU" altLang="ru-RU" dirty="0">
                <a:solidFill>
                  <a:srgbClr val="FF0000"/>
                </a:solidFill>
                <a:latin typeface="Calibri" panose="020F0502020204030204" pitchFamily="34" charset="0"/>
              </a:rPr>
              <a:t>) = 8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 = (1,1,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1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,0,0,0,1,1),			</a:t>
            </a:r>
            <a:r>
              <a:rPr lang="ru-RU" altLang="ru-RU" i="1" dirty="0">
                <a:solidFill>
                  <a:schemeClr val="accent6"/>
                </a:solidFill>
                <a:latin typeface="Calibri" panose="020F0502020204030204" pitchFamily="34" charset="0"/>
              </a:rPr>
              <a:t>f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(</a:t>
            </a:r>
            <a:r>
              <a:rPr lang="ru-RU" altLang="ru-RU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chemeClr val="accent6"/>
                </a:solidFill>
                <a:latin typeface="Calibri" panose="020F0502020204030204" pitchFamily="34" charset="0"/>
              </a:rPr>
              <a:t>4</a:t>
            </a:r>
            <a:r>
              <a:rPr lang="ru-RU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) = </a:t>
            </a:r>
            <a:r>
              <a:rPr lang="en-US" altLang="ru-RU" dirty="0">
                <a:solidFill>
                  <a:schemeClr val="accent6"/>
                </a:solidFill>
                <a:latin typeface="Calibri" panose="020F0502020204030204" pitchFamily="34" charset="0"/>
              </a:rPr>
              <a:t>3</a:t>
            </a:r>
            <a:endParaRPr lang="ru-RU" altLang="ru-RU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Скрещивание: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Возможные </a:t>
            </a:r>
            <a:r>
              <a:rPr lang="ru-RU" altLang="ru-RU" dirty="0">
                <a:latin typeface="Calibri" panose="020F0502020204030204" pitchFamily="34" charset="0"/>
              </a:rPr>
              <a:t>пары: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2</a:t>
            </a:r>
            <a:r>
              <a:rPr lang="en-US" altLang="ru-RU" dirty="0" smtClean="0">
                <a:latin typeface="Calibri" panose="020F0502020204030204" pitchFamily="34" charset="0"/>
              </a:rPr>
              <a:t>},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en-US" altLang="ru-RU" dirty="0" smtClean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2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en-US" altLang="ru-RU" dirty="0">
                <a:latin typeface="Calibri" panose="020F0502020204030204" pitchFamily="34" charset="0"/>
              </a:rPr>
              <a:t>}, {</a:t>
            </a:r>
            <a:r>
              <a:rPr lang="ru-RU" altLang="ru-RU" i="1" dirty="0">
                <a:latin typeface="Calibri" panose="020F0502020204030204" pitchFamily="34" charset="0"/>
              </a:rPr>
              <a:t>X</a:t>
            </a:r>
            <a:r>
              <a:rPr lang="en-US" altLang="ru-RU" baseline="-33000" dirty="0">
                <a:latin typeface="Calibri" panose="020F0502020204030204" pitchFamily="34" charset="0"/>
              </a:rPr>
              <a:t>2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},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3</a:t>
            </a:r>
            <a:r>
              <a:rPr lang="ru-RU" altLang="ru-RU" dirty="0" smtClean="0">
                <a:latin typeface="Calibri" panose="020F0502020204030204" pitchFamily="34" charset="0"/>
              </a:rPr>
              <a:t>, </a:t>
            </a:r>
            <a:r>
              <a:rPr lang="ru-RU" altLang="ru-RU" i="1" dirty="0" smtClean="0">
                <a:latin typeface="Calibri" panose="020F0502020204030204" pitchFamily="34" charset="0"/>
              </a:rPr>
              <a:t>X</a:t>
            </a:r>
            <a:r>
              <a:rPr lang="en-US" altLang="ru-RU" baseline="-33000" dirty="0" smtClean="0">
                <a:latin typeface="Calibri" panose="020F0502020204030204" pitchFamily="34" charset="0"/>
              </a:rPr>
              <a:t>4</a:t>
            </a:r>
            <a:r>
              <a:rPr lang="en-US" altLang="ru-RU" dirty="0" smtClean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При выборе </a:t>
            </a:r>
            <a:r>
              <a:rPr lang="ru-RU" altLang="ru-RU" dirty="0">
                <a:latin typeface="Calibri" panose="020F0502020204030204" pitchFamily="34" charset="0"/>
              </a:rPr>
              <a:t>пары </a:t>
            </a:r>
            <a:r>
              <a:rPr lang="en-US" altLang="ru-RU" dirty="0">
                <a:latin typeface="Calibri" panose="020F0502020204030204" pitchFamily="34" charset="0"/>
              </a:rPr>
              <a:t>{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1</a:t>
            </a:r>
            <a:r>
              <a:rPr lang="ru-RU" altLang="ru-RU" dirty="0">
                <a:latin typeface="Calibri" panose="020F0502020204030204" pitchFamily="34" charset="0"/>
              </a:rPr>
              <a:t>, </a:t>
            </a:r>
            <a:r>
              <a:rPr lang="ru-RU" altLang="ru-RU" i="1" dirty="0" err="1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latin typeface="Calibri" panose="020F0502020204030204" pitchFamily="34" charset="0"/>
              </a:rPr>
              <a:t>2</a:t>
            </a:r>
            <a:r>
              <a:rPr lang="en-US" altLang="ru-RU" dirty="0">
                <a:latin typeface="Calibri" panose="020F0502020204030204" pitchFamily="34" charset="0"/>
              </a:rPr>
              <a:t>}</a:t>
            </a:r>
            <a:r>
              <a:rPr lang="ru-RU" altLang="ru-RU" dirty="0" smtClean="0">
                <a:latin typeface="Calibri" panose="020F0502020204030204" pitchFamily="34" charset="0"/>
              </a:rPr>
              <a:t>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0,1,0,1,1,0,0,1)</a:t>
            </a:r>
            <a:endParaRPr lang="ru-RU" altLang="ru-RU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11303"/>
              </p:ext>
            </p:extLst>
          </p:nvPr>
        </p:nvGraphicFramePr>
        <p:xfrm>
          <a:off x="939800" y="4021666"/>
          <a:ext cx="4076704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  <a:gridCol w="509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6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Мутации: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Берем </a:t>
            </a:r>
            <a:r>
              <a:rPr lang="ru-RU" altLang="ru-RU" dirty="0">
                <a:latin typeface="Calibri" panose="020F0502020204030204" pitchFamily="34" charset="0"/>
              </a:rPr>
              <a:t>получившийся объект: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(0,1,0,1,1,0,0,1)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Случайным </a:t>
            </a:r>
            <a:r>
              <a:rPr lang="ru-RU" altLang="ru-RU" dirty="0">
                <a:latin typeface="Calibri" panose="020F0502020204030204" pitchFamily="34" charset="0"/>
              </a:rPr>
              <a:t>образом выбираем небольшое количество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Изменяем </a:t>
            </a:r>
            <a:r>
              <a:rPr lang="ru-RU" altLang="ru-RU" dirty="0">
                <a:latin typeface="Calibri" panose="020F0502020204030204" pitchFamily="34" charset="0"/>
              </a:rPr>
              <a:t>значения выбранных элементов:</a:t>
            </a:r>
          </a:p>
          <a:p>
            <a:pPr marL="9525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ru-RU" altLang="ru-RU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ru-RU" altLang="ru-RU" baseline="-33000" dirty="0" err="1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 = (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0,1,</a:t>
            </a:r>
            <a:r>
              <a:rPr lang="ru-RU" altLang="ru-RU" dirty="0" smtClean="0">
                <a:latin typeface="Calibri" panose="020F0502020204030204" pitchFamily="34" charset="0"/>
              </a:rPr>
              <a:t>1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,1,1,0,0,1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i="1" dirty="0" smtClean="0">
                <a:latin typeface="Calibri" panose="020F0502020204030204" pitchFamily="34" charset="0"/>
              </a:rPr>
              <a:t>f</a:t>
            </a:r>
            <a:r>
              <a:rPr lang="ru-RU" altLang="ru-RU" dirty="0" smtClean="0">
                <a:latin typeface="Calibri" panose="020F0502020204030204" pitchFamily="34" charset="0"/>
              </a:rPr>
              <a:t>(</a:t>
            </a:r>
            <a:r>
              <a:rPr lang="ru-RU" altLang="ru-RU" i="1" dirty="0" err="1" smtClean="0">
                <a:latin typeface="Calibri" panose="020F0502020204030204" pitchFamily="34" charset="0"/>
              </a:rPr>
              <a:t>X</a:t>
            </a:r>
            <a:r>
              <a:rPr lang="ru-RU" altLang="ru-RU" baseline="-33000" dirty="0" err="1" smtClean="0">
                <a:latin typeface="Calibri" panose="020F0502020204030204" pitchFamily="34" charset="0"/>
              </a:rPr>
              <a:t>5</a:t>
            </a:r>
            <a:r>
              <a:rPr lang="ru-RU" altLang="ru-RU" dirty="0">
                <a:latin typeface="Calibri" panose="020F0502020204030204" pitchFamily="34" charset="0"/>
              </a:rPr>
              <a:t>) = </a:t>
            </a:r>
            <a:r>
              <a:rPr lang="en-US" altLang="ru-RU" dirty="0">
                <a:latin typeface="Calibri" panose="020F0502020204030204" pitchFamily="34" charset="0"/>
              </a:rPr>
              <a:t>3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Преимущества: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Хорошо распараллеливается.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Быстро сходится.</a:t>
            </a: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558800" indent="-549275">
              <a:buSzPct val="45000"/>
              <a:buNone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Недостатки: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Часто сходится к локальному экстремуму.</a:t>
            </a:r>
          </a:p>
          <a:p>
            <a:pPr marL="774700" indent="-765175">
              <a:buSzPct val="45000"/>
              <a:buFont typeface="Wingdings" panose="05000000000000000000" pitchFamily="2" charset="2"/>
              <a:buChar char=""/>
              <a:tabLst>
                <a:tab pos="5588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Много настроечных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30672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Объекты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33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Функция приспособленности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Параметры алгоритма: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Размер популяции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скрещивания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514350" indent="-514350">
                  <a:buSzPct val="100000"/>
                  <a:buAutoNum type="arabicPeriod"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Дифференциальный вес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Для каждого объекта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вычисляется проверочный вектор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A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B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</a:t>
                </a:r>
                <a:r>
                  <a:rPr lang="ru-RU" altLang="ru-RU" dirty="0" smtClean="0">
                    <a:latin typeface="Calibri" panose="020F0502020204030204" pitchFamily="34" charset="0"/>
                    <a:sym typeface="Symbol" panose="05050102010706020507" pitchFamily="18" charset="2"/>
                  </a:rPr>
                  <a:t> взаимно различные объекты.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то в популяции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 вероятностью 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1-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p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просто сохраняется в популяции.</a:t>
                </a:r>
                <a:endParaRPr lang="ru-RU" altLang="ru-RU" i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Эволюционное моделирование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Генетический алгоритм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Нейроэволюция</a:t>
            </a:r>
            <a:endParaRPr lang="en-US" altLang="ru-RU" dirty="0" smtClean="0">
              <a:latin typeface="Calibri" panose="020F0502020204030204" pitchFamily="34" charset="0"/>
            </a:endParaRP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 smtClean="0">
                <a:latin typeface="Calibri" panose="020F0502020204030204" pitchFamily="34" charset="0"/>
              </a:rPr>
              <a:t>Дифференциальная эволюция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Генетическое </a:t>
            </a:r>
            <a:r>
              <a:rPr lang="ru-RU" dirty="0" smtClean="0"/>
              <a:t>программирование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Самомодифицирующийся </a:t>
            </a:r>
            <a:r>
              <a:rPr lang="ru-RU" dirty="0" smtClean="0"/>
              <a:t>код</a:t>
            </a:r>
          </a:p>
          <a:p>
            <a:pPr marL="409575" indent="-304800">
              <a:buSzPct val="45000"/>
              <a:buFont typeface="Wingdings" panose="05000000000000000000" pitchFamily="2" charset="2"/>
              <a:buChar char="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dirty="0"/>
              <a:t>Роевой интеллект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Пример: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i="1" dirty="0" err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i="1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=2+2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altLang="ru-RU" dirty="0" smtClean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3−4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9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			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 равно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alt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,</a:t>
                </a:r>
                <a:r>
                  <a:rPr lang="en-US" altLang="ru-RU" dirty="0">
                    <a:latin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.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altLang="ru-RU" dirty="0"/>
                  <a:t> лучше 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ru-RU" alt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alt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заменяется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alt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Дифференциальная эволюция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Итого, старая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Новая популяция: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		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	</a:t>
                </a:r>
                <a:r>
                  <a:rPr lang="en-US" altLang="ru-RU" dirty="0"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</a:t>
                </a: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ru-RU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, 			</a:t>
                </a:r>
                <a14:m>
                  <m:oMath xmlns:m="http://schemas.openxmlformats.org/officeDocument/2006/math">
                    <m:r>
                      <a:rPr lang="en-US" alt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ru-RU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ru-RU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Генетический алгоритм или дифференциальная эволюция </a:t>
            </a:r>
            <a:r>
              <a:rPr lang="ru-RU" dirty="0"/>
              <a:t>могут быть применены к подбору параметров нейронной сети.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Это может быть удобно в ситуации, когда входные данные не размечены (как в обучении с учителем), но мы можем тем или иным образом вычислить приспособленность. В таком случае это один из видов обучения без учителя.</a:t>
            </a:r>
          </a:p>
        </p:txBody>
      </p:sp>
    </p:spTree>
    <p:extLst>
      <p:ext uri="{BB962C8B-B14F-4D97-AF65-F5344CB8AC3E}">
        <p14:creationId xmlns:p14="http://schemas.microsoft.com/office/powerpoint/2010/main" val="19379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параметров: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используются веса связей между нейронами.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Кодирование структуры: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качестве элементов объекта в популяции используется информация о количестве слоев и нейронов, об активационных функциях и т.д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Нейроэволюция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о весах или настройках сети.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Непрямое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(косвенное) </a:t>
            </a:r>
            <a:r>
              <a:rPr lang="ru-RU" altLang="ru-RU" dirty="0">
                <a:latin typeface="Calibri" panose="020F0502020204030204" pitchFamily="34" charset="0"/>
              </a:rPr>
              <a:t>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алгоритма формирования сети.</a:t>
            </a:r>
          </a:p>
        </p:txBody>
      </p:sp>
    </p:spTree>
    <p:extLst>
      <p:ext uri="{BB962C8B-B14F-4D97-AF65-F5344CB8AC3E}">
        <p14:creationId xmlns:p14="http://schemas.microsoft.com/office/powerpoint/2010/main" val="11011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dirty="0"/>
              <a:t>Генетический алгоритм или дифференциальная эволюция могут быть применены </a:t>
            </a:r>
            <a:r>
              <a:rPr lang="ru-RU" dirty="0" smtClean="0"/>
              <a:t>не только к </a:t>
            </a:r>
            <a:r>
              <a:rPr lang="ru-RU" altLang="ru-RU" dirty="0" smtClean="0">
                <a:latin typeface="Calibri" panose="020F0502020204030204" pitchFamily="34" charset="0"/>
              </a:rPr>
              <a:t>нейронным сетям, но и к другим сущностям с внутренней структурой, например </a:t>
            </a:r>
            <a:r>
              <a:rPr lang="ru-RU" altLang="ru-RU" dirty="0" smtClean="0">
                <a:latin typeface="Calibri" panose="020F0502020204030204" pitchFamily="34" charset="0"/>
                <a:sym typeface="Symbol" panose="05050102010706020507" pitchFamily="18" charset="2"/>
              </a:rPr>
              <a:t> к программному коду.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Прямое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находится непосредственно информация </a:t>
            </a:r>
            <a:r>
              <a:rPr lang="ru-RU" altLang="ru-RU" dirty="0" smtClean="0">
                <a:latin typeface="Calibri" panose="020F0502020204030204" pitchFamily="34" charset="0"/>
              </a:rPr>
              <a:t>об оптимизируемом программном коде.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Непрямое</a:t>
            </a:r>
            <a:r>
              <a:rPr lang="en-US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(косвенное) кодирование: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В параметрах объекта находятся информация о настройках </a:t>
            </a:r>
            <a:r>
              <a:rPr lang="ru-RU" altLang="ru-RU" dirty="0" smtClean="0">
                <a:latin typeface="Calibri" panose="020F0502020204030204" pitchFamily="34" charset="0"/>
              </a:rPr>
              <a:t>алгоритма, который генерирует программный код.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SzPct val="10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Примеры: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Основанное на деревьях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Основанное на стеках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Линейное</a:t>
            </a:r>
            <a:endParaRPr lang="en-US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Грамматическая эволюция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Рассматривается популяция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Цель </a:t>
            </a:r>
            <a:r>
              <a:rPr lang="ru-RU" altLang="ru-RU" dirty="0" smtClean="0">
                <a:latin typeface="Calibri" panose="020F0502020204030204" pitchFamily="34" charset="0"/>
              </a:rPr>
              <a:t>популяции: </a:t>
            </a:r>
            <a:r>
              <a:rPr lang="ru-RU" altLang="ru-RU" dirty="0">
                <a:latin typeface="Calibri" panose="020F0502020204030204" pitchFamily="34" charset="0"/>
              </a:rPr>
              <a:t>оптимизация особой величины – приспособленности объектов.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По некоторым правилам происходит обновление популяции: часть объектов исключается, новые добавляются.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Новые объекты строятся путем изменения </a:t>
            </a:r>
          </a:p>
          <a:p>
            <a:pPr marL="0" indent="0" algn="just">
              <a:spcAft>
                <a:spcPct val="0"/>
              </a:spcAft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>
                <a:latin typeface="Calibri" panose="020F0502020204030204" pitchFamily="34" charset="0"/>
              </a:rPr>
              <a:t>старых объектов с максимальной приспособленностью.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24982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666" y="2005794"/>
            <a:ext cx="4228667" cy="4512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693" y="1528740"/>
            <a:ext cx="487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Основанное на деревьях - </a:t>
            </a:r>
            <a:r>
              <a:rPr lang="en-US" sz="2800" dirty="0" smtClean="0"/>
              <a:t>LISP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64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198" y="1512560"/>
            <a:ext cx="4885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 dirty="0"/>
              <a:t>Основанное на </a:t>
            </a:r>
            <a:r>
              <a:rPr lang="ru-RU" altLang="ru-RU" sz="2800" dirty="0" smtClean="0"/>
              <a:t>стеках - </a:t>
            </a:r>
            <a:r>
              <a:rPr lang="en-US" altLang="ru-RU" sz="2800" dirty="0" smtClean="0"/>
              <a:t>FORTH</a:t>
            </a:r>
            <a:endParaRPr lang="en-US" alt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25" y="2322306"/>
            <a:ext cx="4902035" cy="4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Линейное – </a:t>
            </a:r>
            <a:r>
              <a:rPr lang="en-US" altLang="ru-RU" dirty="0" smtClean="0">
                <a:latin typeface="Calibri" panose="020F0502020204030204" pitchFamily="34" charset="0"/>
              </a:rPr>
              <a:t>Slash/A</a:t>
            </a:r>
            <a:endParaRPr lang="ru-RU" altLang="ru-RU" dirty="0" smtClean="0">
              <a:latin typeface="Calibri" panose="020F0502020204030204" pitchFamily="34" charset="0"/>
            </a:endParaRPr>
          </a:p>
          <a:p>
            <a:pPr marL="0" lv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err="1">
                <a:latin typeface="Arial Unicode MS" panose="020B0604020202020204" pitchFamily="34" charset="-128"/>
              </a:rPr>
              <a:t>input</a:t>
            </a:r>
            <a:r>
              <a:rPr lang="ru-RU" altLang="ru-RU" dirty="0">
                <a:latin typeface="Arial Unicode MS" panose="020B0604020202020204" pitchFamily="34" charset="-128"/>
              </a:rPr>
              <a:t>/0/</a:t>
            </a:r>
            <a:r>
              <a:rPr lang="ru-RU" altLang="ru-RU" dirty="0" err="1">
                <a:latin typeface="Arial Unicode MS" panose="020B0604020202020204" pitchFamily="34" charset="-128"/>
              </a:rPr>
              <a:t>save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input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add</a:t>
            </a:r>
            <a:r>
              <a:rPr lang="ru-RU" altLang="ru-RU" dirty="0">
                <a:latin typeface="Arial Unicode MS" panose="020B0604020202020204" pitchFamily="34" charset="-128"/>
              </a:rPr>
              <a:t>/</a:t>
            </a:r>
            <a:r>
              <a:rPr lang="ru-RU" altLang="ru-RU" dirty="0" err="1">
                <a:latin typeface="Arial Unicode MS" panose="020B0604020202020204" pitchFamily="34" charset="-128"/>
              </a:rPr>
              <a:t>output</a:t>
            </a:r>
            <a:r>
              <a:rPr lang="ru-RU" altLang="ru-RU" dirty="0">
                <a:latin typeface="Arial Unicode MS" panose="020B0604020202020204" pitchFamily="34" charset="-128"/>
              </a:rPr>
              <a:t>/.</a:t>
            </a:r>
            <a:r>
              <a:rPr lang="ru-RU" altLang="ru-RU" sz="4000" dirty="0"/>
              <a:t> </a:t>
            </a:r>
            <a:endParaRPr lang="ru-RU" altLang="ru-RU" sz="5400" dirty="0">
              <a:latin typeface="Arial" panose="020B0604020202020204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input/   # gets an input from user and saves it to register F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0/       # sets register I = 0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save/    # saves content of F into data vector D[I] (i.e. D[0] := F)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input/   # gets another input, saves to F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add/     # adds to F current data pointed to by I (i.e. D[0] := F)</a:t>
            </a:r>
          </a:p>
          <a:p>
            <a:pPr marL="0" indent="0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en-US" altLang="ru-RU" dirty="0">
                <a:latin typeface="Calibri" panose="020F0502020204030204" pitchFamily="34" charset="0"/>
              </a:rPr>
              <a:t>output/. # outputs result from F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Генетическое программирование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693" y="1528740"/>
            <a:ext cx="4873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2800" dirty="0" smtClean="0">
                <a:latin typeface="Calibri" panose="020F0502020204030204" pitchFamily="34" charset="0"/>
              </a:rPr>
              <a:t>Грамматическая эволюция</a:t>
            </a:r>
            <a:r>
              <a:rPr lang="ru-RU" sz="2800" dirty="0" smtClean="0"/>
              <a:t> – пакет </a:t>
            </a:r>
            <a:r>
              <a:rPr lang="en-US" sz="2800" dirty="0" err="1" smtClean="0"/>
              <a:t>gramEvol</a:t>
            </a:r>
            <a:r>
              <a:rPr lang="ru-RU" sz="2800" dirty="0" smtClean="0"/>
              <a:t> в </a:t>
            </a:r>
            <a:r>
              <a:rPr lang="en-US" sz="2800" dirty="0" smtClean="0"/>
              <a:t>R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65" y="2879458"/>
            <a:ext cx="6256070" cy="34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Самомодифицирующийся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Код, который может изменять сам себя в процессе выполнения.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>
              <a:latin typeface="Calibri" panose="020F0502020204030204" pitchFamily="34" charset="0"/>
            </a:endParaRP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 время инициализации (выбор из готовых вариантов)</a:t>
            </a:r>
          </a:p>
          <a:p>
            <a:pPr algn="just">
              <a:buSzPct val="100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во время исполнения (непосредственное изменение инструкций)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1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Самомодифицирующийся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Применение:</a:t>
            </a:r>
          </a:p>
          <a:p>
            <a:r>
              <a:rPr lang="ru-RU" dirty="0" smtClean="0"/>
              <a:t>Полуавтоматическая оптимизация производительности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Адаптация кода в момент выполнения в соответствии с внешней информацией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Встраивание внешних библиотек в исполняемый код.</a:t>
            </a:r>
            <a:endParaRPr lang="en-US" dirty="0"/>
          </a:p>
          <a:p>
            <a:r>
              <a:rPr lang="ru-RU" dirty="0" smtClean="0"/>
              <a:t>Сокрытие или изменение кода для его защиты от внешних атак.</a:t>
            </a:r>
          </a:p>
          <a:p>
            <a:r>
              <a:rPr lang="ru-RU" dirty="0" smtClean="0"/>
              <a:t>Использование 100% ресурсов, например, оперативной памяти для тестирования или уничтожения информации.</a:t>
            </a:r>
          </a:p>
          <a:p>
            <a:r>
              <a:rPr lang="ru-RU" dirty="0" smtClean="0"/>
              <a:t>Сжатие кода до его исполнения.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Коллективное поведение множества децентрализованных, самоорганизующихся объектов.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Объекты локально взаимодействуют с внешней средой и друг другом.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Муравьиный алгоритм: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latin typeface="Calibri" panose="020F0502020204030204" pitchFamily="34" charset="0"/>
              </a:rPr>
              <a:t>поиск кратчайшего пути в графе (задача коммивояжёра).</a:t>
            </a:r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r>
              <a:rPr lang="ru-RU" altLang="ru-RU" dirty="0" smtClean="0">
                <a:latin typeface="Calibri" panose="020F0502020204030204" pitchFamily="34" charset="0"/>
              </a:rPr>
              <a:t>Алгоритм является полиномиальным, но позволяет найти </a:t>
            </a:r>
            <a:r>
              <a:rPr lang="ru-RU" altLang="ru-RU" dirty="0" err="1" smtClean="0">
                <a:latin typeface="Calibri" panose="020F0502020204030204" pitchFamily="34" charset="0"/>
              </a:rPr>
              <a:t>суботимальное</a:t>
            </a:r>
            <a:r>
              <a:rPr lang="ru-RU" altLang="ru-RU" dirty="0" smtClean="0">
                <a:latin typeface="Calibri" panose="020F0502020204030204" pitchFamily="34" charset="0"/>
              </a:rPr>
              <a:t> решение.</a:t>
            </a:r>
            <a:endParaRPr lang="ru-RU" dirty="0"/>
          </a:p>
          <a:p>
            <a:pPr marL="0" indent="0" algn="just">
              <a:buSzPct val="4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686800" algn="l"/>
              </a:tabLst>
            </a:pPr>
            <a:endParaRPr lang="ru-RU" altLang="ru-RU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Роевой интеллект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52104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basegroup.ru</a:t>
            </a:r>
            <a:r>
              <a:rPr lang="en-US" dirty="0"/>
              <a:t>/community/articles/</a:t>
            </a:r>
            <a:r>
              <a:rPr lang="en-US" dirty="0" err="1"/>
              <a:t>ga</a:t>
            </a:r>
            <a:r>
              <a:rPr lang="en-US" dirty="0"/>
              <a:t>-math</a:t>
            </a:r>
          </a:p>
          <a:p>
            <a:r>
              <a:rPr lang="en-US" dirty="0"/>
              <a:t>https://</a:t>
            </a:r>
            <a:r>
              <a:rPr lang="en-US" dirty="0" err="1"/>
              <a:t>habr.com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/post/345950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/>
              <a:t>https://</a:t>
            </a:r>
            <a:r>
              <a:rPr lang="en-US" dirty="0" err="1"/>
              <a:t>ru.abcdef.wiki</a:t>
            </a:r>
            <a:r>
              <a:rPr lang="en-US" dirty="0"/>
              <a:t>/wiki/</a:t>
            </a:r>
            <a:r>
              <a:rPr lang="en-US"/>
              <a:t>Genetic_programming</a:t>
            </a:r>
            <a:endParaRPr lang="ru-RU" dirty="0" smtClean="0"/>
          </a:p>
          <a:p>
            <a:r>
              <a:rPr lang="en-US" dirty="0"/>
              <a:t>https://</a:t>
            </a:r>
            <a:r>
              <a:rPr lang="en-US" dirty="0" err="1"/>
              <a:t>habr.com</a:t>
            </a:r>
            <a:r>
              <a:rPr lang="en-US" dirty="0"/>
              <a:t>/</a:t>
            </a:r>
            <a:r>
              <a:rPr lang="en-US" dirty="0" err="1"/>
              <a:t>ru</a:t>
            </a:r>
            <a:r>
              <a:rPr lang="en-US" dirty="0"/>
              <a:t>/post/105302/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399558" y="1470354"/>
            <a:ext cx="8976849" cy="4616454"/>
            <a:chOff x="999" y="1390"/>
            <a:chExt cx="4622" cy="290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010" y="1390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Начальная</a:t>
              </a:r>
            </a:p>
            <a:p>
              <a:pPr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популяция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715" y="2445"/>
              <a:ext cx="1404" cy="1061"/>
            </a:xfrm>
            <a:prstGeom prst="diamond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Критерий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остановки</a:t>
              </a:r>
              <a:endParaRPr lang="ru-RU" altLang="ru-RU" sz="20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999" y="3556"/>
              <a:ext cx="1109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Формирование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новой</a:t>
              </a:r>
            </a:p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популяции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807" y="2604"/>
              <a:ext cx="814" cy="742"/>
            </a:xfrm>
            <a:prstGeom prst="roundRect">
              <a:avLst>
                <a:gd name="adj" fmla="val 157"/>
              </a:avLst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 eaLnBrk="1">
                <a:buClrTx/>
                <a:buFontTx/>
                <a:buNone/>
              </a:pPr>
              <a:r>
                <a:rPr lang="ru-RU" altLang="ru-RU" sz="2000" dirty="0">
                  <a:solidFill>
                    <a:srgbClr val="000000"/>
                  </a:solidFill>
                  <a:latin typeface="Calibri" panose="020F0502020204030204" pitchFamily="34" charset="0"/>
                </a:rPr>
                <a:t>Результат</a:t>
              </a:r>
            </a:p>
          </p:txBody>
        </p:sp>
        <p:cxnSp>
          <p:nvCxnSpPr>
            <p:cNvPr id="11" name="AutoShape 8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rot="5400000">
              <a:off x="3261" y="2289"/>
              <a:ext cx="313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9"/>
            <p:cNvCxnSpPr>
              <a:cxnSpLocks noChangeShapeType="1"/>
              <a:stCxn id="7" idx="1"/>
              <a:endCxn id="9" idx="0"/>
            </p:cNvCxnSpPr>
            <p:nvPr/>
          </p:nvCxnSpPr>
          <p:spPr bwMode="auto">
            <a:xfrm rot="10800000" flipV="1">
              <a:off x="1554" y="2976"/>
              <a:ext cx="1161" cy="580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1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 flipV="1">
              <a:off x="4119" y="2975"/>
              <a:ext cx="688" cy="0"/>
            </a:xfrm>
            <a:prstGeom prst="bentConnector3">
              <a:avLst>
                <a:gd name="adj1" fmla="val 5000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2"/>
            <p:cNvCxnSpPr>
              <a:cxnSpLocks noChangeShapeType="1"/>
              <a:stCxn id="9" idx="3"/>
              <a:endCxn id="7" idx="2"/>
            </p:cNvCxnSpPr>
            <p:nvPr/>
          </p:nvCxnSpPr>
          <p:spPr bwMode="auto">
            <a:xfrm flipV="1">
              <a:off x="2108" y="3506"/>
              <a:ext cx="1309" cy="421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809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объект в популяции задается набором параметров, от которых зависит приспособленность, т.е.: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r>
                  <a:rPr lang="ru-RU" altLang="ru-RU" dirty="0">
                    <a:latin typeface="Calibri" panose="020F0502020204030204" pitchFamily="34" charset="0"/>
                  </a:rPr>
                  <a:t>п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риспособленность </a:t>
                </a:r>
                <a:r>
                  <a:rPr lang="ru-RU" altLang="ru-RU" dirty="0">
                    <a:latin typeface="Calibri" panose="020F0502020204030204" pitchFamily="34" charset="0"/>
                  </a:rPr>
                  <a:t>=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функция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(</a:t>
                </a:r>
                <a:r>
                  <a:rPr lang="ru-RU" altLang="ru-RU" dirty="0">
                    <a:latin typeface="Calibri" panose="020F0502020204030204" pitchFamily="34" charset="0"/>
                  </a:rPr>
                  <a:t>набор параметров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)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ru-RU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ru-RU" sz="4000" i="1" dirty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altLang="ru-RU" sz="40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4000" i="1" baseline="-25000" dirty="0" err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altLang="ru-RU" sz="4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Формирование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новой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популяции</a:t>
            </a:r>
            <a:r>
              <a:rPr lang="en-US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мутации,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скрещивание (рекомбинация),</a:t>
            </a:r>
          </a:p>
          <a:p>
            <a:r>
              <a:rPr lang="ru-RU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отбор (селекция).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</a:t>
            </a:r>
            <a:r>
              <a:rPr lang="ru-RU" sz="3600" dirty="0" smtClean="0"/>
              <a:t>моделирование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Мутации: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:r>
                  <a:rPr lang="ru-RU" altLang="ru-RU" i="1" dirty="0" smtClean="0">
                    <a:latin typeface="Calibri" panose="020F0502020204030204" pitchFamily="34" charset="0"/>
                  </a:rPr>
                  <a:t>x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i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некоторой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вероятностью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ru-RU" i="1" dirty="0" err="1" smtClean="0">
                    <a:latin typeface="Calibri" panose="020F0502020204030204" pitchFamily="34" charset="0"/>
                  </a:rPr>
                  <a:t>p</a:t>
                </a:r>
                <a:r>
                  <a:rPr lang="en-US" altLang="ru-RU" i="1" baseline="-25000" dirty="0" err="1" smtClean="0">
                    <a:latin typeface="Calibri" panose="020F0502020204030204" pitchFamily="34" charset="0"/>
                  </a:rPr>
                  <a:t>M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изменяется на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некоторую </a:t>
                </a:r>
                <a:r>
                  <a:rPr lang="ru-RU" altLang="ru-RU" dirty="0">
                    <a:latin typeface="Calibri" panose="020F0502020204030204" pitchFamily="34" charset="0"/>
                  </a:rPr>
                  <a:t>величину: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i="1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+1) =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где, например,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ru-RU" altLang="ru-RU" i="1" dirty="0" err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baseline="33000" dirty="0" err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 &lt;&lt; |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Скрещивание (рекомбинация):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Каждый </a:t>
                </a:r>
                <a:r>
                  <a:rPr lang="ru-RU" altLang="ru-RU" dirty="0">
                    <a:latin typeface="Calibri" panose="020F0502020204030204" pitchFamily="34" charset="0"/>
                  </a:rPr>
                  <a:t>параметр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ru-RU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равной вероятностью берется от одного из родителей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с вероятностью 0,5,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i="1" baseline="-33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altLang="ru-RU" i="1" baseline="-33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>
                    <a:latin typeface="Calibri" panose="020F0502020204030204" pitchFamily="34" charset="0"/>
                  </a:rPr>
                  <a:t>с вероятностью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0,5.</a:t>
                </a:r>
                <a:endParaRPr lang="ru-RU" altLang="ru-RU" i="1" baseline="-33000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где параметры </a:t>
                </a:r>
                <a:r>
                  <a:rPr lang="ru-RU" altLang="ru-RU" dirty="0">
                    <a:latin typeface="Calibri" panose="020F0502020204030204" pitchFamily="34" charset="0"/>
                  </a:rPr>
                  <a:t>родительских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объектов:</a:t>
                </a:r>
              </a:p>
              <a:p>
                <a:pPr marL="0" indent="0">
                  <a:spcAft>
                    <a:spcPct val="0"/>
                  </a:spcAft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ru-RU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b="-6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8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Эволюционное моделирование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Отбор (селекция):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Из текущей популяции отбирается некоторое количество объектов.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отбора в новую популяцию объекта </a:t>
                </a:r>
                <a:r>
                  <a:rPr lang="en-US" altLang="ru-RU" i="1" dirty="0">
                    <a:latin typeface="Calibri" panose="020F0502020204030204" pitchFamily="34" charset="0"/>
                  </a:rPr>
                  <a:t>X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 должна иметь прямую зависимость от приспособленности:</a:t>
                </a: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 algn="just">
                  <a:spcAft>
                    <a:spcPct val="0"/>
                  </a:spcAft>
                  <a:buSzPct val="45000"/>
                  <a:buNone/>
                  <a:tabLst>
                    <a:tab pos="0" algn="l"/>
                    <a:tab pos="104775" algn="l"/>
                    <a:tab pos="554038" algn="l"/>
                    <a:tab pos="1003300" algn="l"/>
                    <a:tab pos="1452563" algn="l"/>
                    <a:tab pos="1901825" algn="l"/>
                    <a:tab pos="2351088" algn="l"/>
                    <a:tab pos="2800350" algn="l"/>
                    <a:tab pos="3249613" algn="l"/>
                    <a:tab pos="3698875" algn="l"/>
                    <a:tab pos="4148138" algn="l"/>
                    <a:tab pos="4597400" algn="l"/>
                    <a:tab pos="5046663" algn="l"/>
                    <a:tab pos="5495925" algn="l"/>
                    <a:tab pos="5945188" algn="l"/>
                    <a:tab pos="6394450" algn="l"/>
                    <a:tab pos="6843713" algn="l"/>
                    <a:tab pos="7292975" algn="l"/>
                    <a:tab pos="7742238" algn="l"/>
                    <a:tab pos="8191500" algn="l"/>
                    <a:tab pos="8640763" algn="l"/>
                  </a:tabLst>
                </a:pP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ru-RU" i="1" baseline="-25000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00"/>
                <a:ext cx="10515600" cy="4351338"/>
              </a:xfrm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1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7794</TotalTime>
  <Words>1075</Words>
  <Application>Microsoft Office PowerPoint</Application>
  <PresentationFormat>Широкоэкранный</PresentationFormat>
  <Paragraphs>285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 Unicode MS</vt:lpstr>
      <vt:lpstr>Microsoft YaHei</vt:lpstr>
      <vt:lpstr>Arial</vt:lpstr>
      <vt:lpstr>Calibri</vt:lpstr>
      <vt:lpstr>Calibri Light</vt:lpstr>
      <vt:lpstr>Cambria Math</vt:lpstr>
      <vt:lpstr>Symbol</vt:lpstr>
      <vt:lpstr>Wingdings</vt:lpstr>
      <vt:lpstr>Тема Office</vt:lpstr>
      <vt:lpstr>Лекция №15</vt:lpstr>
      <vt:lpstr>Содержание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Эволюционное моделирование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Генетический алгоритм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Дифференциальная эволюция</vt:lpstr>
      <vt:lpstr>Нейроэволюция</vt:lpstr>
      <vt:lpstr>Нейроэволюция</vt:lpstr>
      <vt:lpstr>Нейроэволюция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Генетическое программирование</vt:lpstr>
      <vt:lpstr>Самомодифицирующийся код</vt:lpstr>
      <vt:lpstr>Самомодифицирующийся код</vt:lpstr>
      <vt:lpstr>Роевой интеллект</vt:lpstr>
      <vt:lpstr>Роевой интеллект</vt:lpstr>
      <vt:lpstr>Роевой интеллект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Oleg</cp:lastModifiedBy>
  <cp:revision>1325</cp:revision>
  <dcterms:created xsi:type="dcterms:W3CDTF">2020-08-10T09:44:31Z</dcterms:created>
  <dcterms:modified xsi:type="dcterms:W3CDTF">2022-05-10T10:45:59Z</dcterms:modified>
</cp:coreProperties>
</file>