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53" r:id="rId4"/>
    <p:sldId id="351" r:id="rId5"/>
    <p:sldId id="357" r:id="rId6"/>
    <p:sldId id="377" r:id="rId7"/>
    <p:sldId id="348" r:id="rId8"/>
    <p:sldId id="365" r:id="rId9"/>
    <p:sldId id="376" r:id="rId10"/>
    <p:sldId id="378" r:id="rId11"/>
    <p:sldId id="375" r:id="rId12"/>
    <p:sldId id="349" r:id="rId13"/>
    <p:sldId id="364" r:id="rId14"/>
    <p:sldId id="366" r:id="rId15"/>
    <p:sldId id="367" r:id="rId16"/>
    <p:sldId id="355" r:id="rId17"/>
    <p:sldId id="359" r:id="rId18"/>
    <p:sldId id="371" r:id="rId19"/>
    <p:sldId id="379" r:id="rId20"/>
    <p:sldId id="381" r:id="rId21"/>
    <p:sldId id="380" r:id="rId22"/>
    <p:sldId id="382" r:id="rId23"/>
    <p:sldId id="383" r:id="rId24"/>
    <p:sldId id="369" r:id="rId25"/>
    <p:sldId id="354" r:id="rId26"/>
    <p:sldId id="370" r:id="rId27"/>
    <p:sldId id="372" r:id="rId28"/>
    <p:sldId id="384" r:id="rId29"/>
    <p:sldId id="385" r:id="rId30"/>
    <p:sldId id="386" r:id="rId31"/>
    <p:sldId id="387" r:id="rId32"/>
    <p:sldId id="373" r:id="rId33"/>
    <p:sldId id="388" r:id="rId34"/>
    <p:sldId id="374" r:id="rId35"/>
    <p:sldId id="259" r:id="rId36"/>
    <p:sldId id="260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465" autoAdjust="0"/>
  </p:normalViewPr>
  <p:slideViewPr>
    <p:cSldViewPr snapToGrid="0">
      <p:cViewPr varScale="1">
        <p:scale>
          <a:sx n="81" d="100"/>
          <a:sy n="81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altLang="ru-RU" sz="4000" dirty="0">
                <a:latin typeface="Calibri" panose="020F0502020204030204" pitchFamily="34" charset="0"/>
              </a:rPr>
              <a:t>Эволюционные </a:t>
            </a:r>
            <a:r>
              <a:rPr lang="ru-RU" altLang="ru-RU" sz="4000" dirty="0" smtClean="0">
                <a:latin typeface="Calibri" panose="020F0502020204030204" pitchFamily="34" charset="0"/>
              </a:rPr>
              <a:t>методы</a:t>
            </a:r>
            <a:endParaRPr lang="en-US" altLang="ru-RU" sz="4000" dirty="0" smtClean="0">
              <a:latin typeface="Calibri" panose="020F0502020204030204" pitchFamily="34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Критерий остановки: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>
              <a:spcAft>
                <a:spcPct val="0"/>
              </a:spcAft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Достигнута необходимая точность.</a:t>
            </a:r>
          </a:p>
          <a:p>
            <a:pPr>
              <a:spcAft>
                <a:spcPct val="0"/>
              </a:spcAft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Сделано заранее выбранное количество итераций.</a:t>
            </a:r>
          </a:p>
          <a:p>
            <a:pPr>
              <a:spcAft>
                <a:spcPct val="0"/>
              </a:spcAft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Прошло заранее выбранное время.</a:t>
            </a:r>
          </a:p>
          <a:p>
            <a:pPr>
              <a:spcAft>
                <a:spcPct val="0"/>
              </a:spcAft>
              <a:buSzPct val="4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dirty="0"/>
              <a:t>Способ машинного </a:t>
            </a:r>
            <a:r>
              <a:rPr lang="ru-RU" dirty="0" smtClean="0"/>
              <a:t>обучения </a:t>
            </a:r>
            <a:r>
              <a:rPr lang="ru-RU" altLang="ru-RU" dirty="0">
                <a:latin typeface="Calibri" panose="020F0502020204030204" pitchFamily="34" charset="0"/>
              </a:rPr>
              <a:t>– </a:t>
            </a:r>
            <a:r>
              <a:rPr lang="ru-RU" altLang="ru-RU" dirty="0" smtClean="0">
                <a:latin typeface="Calibri" panose="020F0502020204030204" pitchFamily="34" charset="0"/>
              </a:rPr>
              <a:t>обучение без учителя.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Тип задачи машинного обучения – оптимизация функции.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Есть множество </a:t>
            </a:r>
            <a:r>
              <a:rPr lang="en-US" altLang="ru-RU" i="1" dirty="0" smtClean="0">
                <a:latin typeface="Calibri" panose="020F0502020204030204" pitchFamily="34" charset="0"/>
              </a:rPr>
              <a:t>X</a:t>
            </a:r>
            <a:r>
              <a:rPr lang="ru-RU" altLang="ru-RU" dirty="0" smtClean="0">
                <a:latin typeface="Calibri" panose="020F0502020204030204" pitchFamily="34" charset="0"/>
              </a:rPr>
              <a:t>, на котором задана функция </a:t>
            </a:r>
            <a:r>
              <a:rPr lang="en-US" altLang="ru-RU" i="1" dirty="0" smtClean="0">
                <a:latin typeface="Calibri" panose="020F0502020204030204" pitchFamily="34" charset="0"/>
              </a:rPr>
              <a:t>fit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Задача: найти глобальный экстремум функции </a:t>
            </a:r>
            <a:r>
              <a:rPr lang="en-US" altLang="ru-RU" i="1" dirty="0" smtClean="0">
                <a:latin typeface="Calibri" panose="020F0502020204030204" pitchFamily="34" charset="0"/>
              </a:rPr>
              <a:t>fit</a:t>
            </a:r>
            <a:r>
              <a:rPr lang="ru-RU" altLang="ru-RU" dirty="0">
                <a:latin typeface="Calibri" panose="020F0502020204030204" pitchFamily="34" charset="0"/>
              </a:rPr>
              <a:t>.</a:t>
            </a:r>
            <a:endParaRPr lang="ru-RU" altLang="ru-RU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>
                    <a:latin typeface="Calibri" panose="020F0502020204030204" pitchFamily="34" charset="0"/>
                  </a:rPr>
                  <a:t>Объекты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33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 {0, 1}</m:t>
                    </m:r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Функция приспособленности:</a:t>
                </a:r>
              </a:p>
              <a:p>
                <a:pPr marL="523875" indent="-514350">
                  <a:buAutoNum type="arabicPeriod"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Соответствует действительной ценности объектов.</a:t>
                </a:r>
              </a:p>
              <a:p>
                <a:pPr marL="523875" indent="-514350">
                  <a:buAutoNum type="arabicPeriod"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Имеет «неплоский» вид.</a:t>
                </a:r>
              </a:p>
              <a:p>
                <a:pPr marL="523875" indent="-514350">
                  <a:buAutoNum type="arabicPeriod"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Быстро вычисляется.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6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Пример начальной популяции из 4 объектов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для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N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= 8</a:t>
                </a:r>
                <a:r>
                  <a:rPr lang="en-US" altLang="ru-RU" dirty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:</a:t>
                </a: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1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0,0,0,0,1,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0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,1,1</a:t>
                </a:r>
                <a:r>
                  <a:rPr lang="ru-RU" altLang="ru-RU" dirty="0">
                    <a:latin typeface="Calibri" panose="020F0502020204030204" pitchFamily="34" charset="0"/>
                  </a:rPr>
                  <a:t>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1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</a:t>
                </a:r>
                <a:r>
                  <a:rPr lang="en-US" altLang="ru-RU" dirty="0">
                    <a:latin typeface="Calibri" panose="020F0502020204030204" pitchFamily="34" charset="0"/>
                  </a:rPr>
                  <a:t>5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2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(0,1,0,1,0,1,0,1),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2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4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3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(0,0,0,0,0,0,0,0),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3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8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4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1,1,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1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,0,0,0,1,1</a:t>
                </a:r>
                <a:r>
                  <a:rPr lang="ru-RU" altLang="ru-RU" dirty="0">
                    <a:latin typeface="Calibri" panose="020F0502020204030204" pitchFamily="34" charset="0"/>
                  </a:rPr>
                  <a:t>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4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3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en-US" altLang="ru-RU" i="1" dirty="0" smtClean="0">
                    <a:latin typeface="Calibri" panose="020F0502020204030204" pitchFamily="34" charset="0"/>
                  </a:rPr>
                  <a:t>Y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ru-RU" dirty="0">
                    <a:latin typeface="Calibri" panose="020F0502020204030204" pitchFamily="34" charset="0"/>
                  </a:rPr>
                  <a:t>= (1,1,1,1,1,1,1,1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)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30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8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Отбор: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558800" indent="-549275"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 = (0,0,0,0,1,</a:t>
            </a:r>
            <a:r>
              <a:rPr lang="en-US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,1,1),			</a:t>
            </a:r>
            <a:r>
              <a:rPr lang="ru-RU" altLang="ru-RU" i="1" dirty="0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) = </a:t>
            </a:r>
            <a:r>
              <a:rPr lang="en-US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5</a:t>
            </a:r>
            <a:endParaRPr lang="ru-RU" altLang="ru-RU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2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 = (0,1,0,1,0,1,0,1),			</a:t>
            </a:r>
            <a:r>
              <a:rPr lang="ru-RU" altLang="ru-RU" i="1" dirty="0">
                <a:solidFill>
                  <a:schemeClr val="accent6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2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) = 4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3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 = (0,0,0,0,0,0,0,0),			</a:t>
            </a:r>
            <a:r>
              <a:rPr lang="ru-RU" altLang="ru-RU" i="1" dirty="0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3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) = 8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4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 = (1,1,</a:t>
            </a:r>
            <a:r>
              <a:rPr lang="en-US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1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,0,0,0,1,1),			</a:t>
            </a:r>
            <a:r>
              <a:rPr lang="ru-RU" altLang="ru-RU" i="1" dirty="0">
                <a:solidFill>
                  <a:schemeClr val="accent6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4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) = </a:t>
            </a:r>
            <a:r>
              <a:rPr lang="en-US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3</a:t>
            </a:r>
            <a:endParaRPr lang="ru-RU" altLang="ru-RU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Скрещивание: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Возможные </a:t>
            </a:r>
            <a:r>
              <a:rPr lang="ru-RU" altLang="ru-RU" dirty="0">
                <a:latin typeface="Calibri" panose="020F0502020204030204" pitchFamily="34" charset="0"/>
              </a:rPr>
              <a:t>пары: </a:t>
            </a:r>
            <a:r>
              <a:rPr lang="en-US" altLang="ru-RU" dirty="0">
                <a:latin typeface="Calibri" panose="020F0502020204030204" pitchFamily="34" charset="0"/>
              </a:rPr>
              <a:t>{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1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2</a:t>
            </a:r>
            <a:r>
              <a:rPr lang="en-US" altLang="ru-RU" dirty="0" smtClean="0">
                <a:latin typeface="Calibri" panose="020F0502020204030204" pitchFamily="34" charset="0"/>
              </a:rPr>
              <a:t>},</a:t>
            </a:r>
            <a:r>
              <a:rPr lang="ru-RU" altLang="ru-RU" dirty="0" smtClean="0">
                <a:latin typeface="Calibri" panose="020F0502020204030204" pitchFamily="34" charset="0"/>
              </a:rPr>
              <a:t> </a:t>
            </a:r>
            <a:r>
              <a:rPr lang="en-US" altLang="ru-RU" dirty="0" smtClean="0">
                <a:latin typeface="Calibri" panose="020F0502020204030204" pitchFamily="34" charset="0"/>
              </a:rPr>
              <a:t>{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1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3</a:t>
            </a:r>
            <a:r>
              <a:rPr lang="en-US" altLang="ru-RU" dirty="0" smtClean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en-US" altLang="ru-RU" dirty="0" smtClean="0">
                <a:latin typeface="Calibri" panose="020F0502020204030204" pitchFamily="34" charset="0"/>
              </a:rPr>
              <a:t>{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1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4</a:t>
            </a:r>
            <a:r>
              <a:rPr lang="en-US" altLang="ru-RU" dirty="0" smtClean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en-US" altLang="ru-RU" dirty="0" smtClean="0">
                <a:latin typeface="Calibri" panose="020F0502020204030204" pitchFamily="34" charset="0"/>
              </a:rPr>
              <a:t>{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2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3</a:t>
            </a:r>
            <a:r>
              <a:rPr lang="en-US" altLang="ru-RU" dirty="0">
                <a:latin typeface="Calibri" panose="020F0502020204030204" pitchFamily="34" charset="0"/>
              </a:rPr>
              <a:t>}, {</a:t>
            </a:r>
            <a:r>
              <a:rPr lang="ru-RU" altLang="ru-RU" i="1" dirty="0">
                <a:latin typeface="Calibri" panose="020F0502020204030204" pitchFamily="34" charset="0"/>
              </a:rPr>
              <a:t>X</a:t>
            </a:r>
            <a:r>
              <a:rPr lang="en-US" altLang="ru-RU" baseline="-33000" dirty="0">
                <a:latin typeface="Calibri" panose="020F0502020204030204" pitchFamily="34" charset="0"/>
              </a:rPr>
              <a:t>2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4</a:t>
            </a:r>
            <a:r>
              <a:rPr lang="en-US" altLang="ru-RU" dirty="0" smtClean="0">
                <a:latin typeface="Calibri" panose="020F0502020204030204" pitchFamily="34" charset="0"/>
              </a:rPr>
              <a:t>}, </a:t>
            </a:r>
            <a:r>
              <a:rPr lang="en-US" altLang="ru-RU" dirty="0">
                <a:latin typeface="Calibri" panose="020F0502020204030204" pitchFamily="34" charset="0"/>
              </a:rPr>
              <a:t>{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3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4</a:t>
            </a:r>
            <a:r>
              <a:rPr lang="en-US" altLang="ru-RU" dirty="0" smtClean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При выборе </a:t>
            </a:r>
            <a:r>
              <a:rPr lang="ru-RU" altLang="ru-RU" dirty="0">
                <a:latin typeface="Calibri" panose="020F0502020204030204" pitchFamily="34" charset="0"/>
              </a:rPr>
              <a:t>пары </a:t>
            </a:r>
            <a:r>
              <a:rPr lang="en-US" altLang="ru-RU" dirty="0">
                <a:latin typeface="Calibri" panose="020F0502020204030204" pitchFamily="34" charset="0"/>
              </a:rPr>
              <a:t>{</a:t>
            </a:r>
            <a:r>
              <a:rPr lang="ru-RU" altLang="ru-RU" i="1" dirty="0" err="1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latin typeface="Calibri" panose="020F0502020204030204" pitchFamily="34" charset="0"/>
              </a:rPr>
              <a:t>1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err="1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latin typeface="Calibri" panose="020F0502020204030204" pitchFamily="34" charset="0"/>
              </a:rPr>
              <a:t>2</a:t>
            </a:r>
            <a:r>
              <a:rPr lang="en-US" altLang="ru-RU" dirty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0,1,0,1,1,0,0,1)</a:t>
            </a:r>
            <a:endParaRPr lang="ru-RU" altLang="ru-RU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911303"/>
              </p:ext>
            </p:extLst>
          </p:nvPr>
        </p:nvGraphicFramePr>
        <p:xfrm>
          <a:off x="939800" y="4021666"/>
          <a:ext cx="4076704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9588"/>
                <a:gridCol w="509588"/>
                <a:gridCol w="509588"/>
                <a:gridCol w="509588"/>
                <a:gridCol w="509588"/>
                <a:gridCol w="509588"/>
                <a:gridCol w="509588"/>
                <a:gridCol w="5095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6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Мутации:</a:t>
            </a:r>
            <a:endParaRPr lang="en-US" altLang="ru-RU" dirty="0" smtClean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Берем </a:t>
            </a:r>
            <a:r>
              <a:rPr lang="ru-RU" altLang="ru-RU" dirty="0">
                <a:latin typeface="Calibri" panose="020F0502020204030204" pitchFamily="34" charset="0"/>
              </a:rPr>
              <a:t>получившийся объект: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(0,1,0,1,1,0,0,1)</a:t>
            </a:r>
          </a:p>
          <a:p>
            <a:pPr marL="0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Случайным </a:t>
            </a:r>
            <a:r>
              <a:rPr lang="ru-RU" altLang="ru-RU" dirty="0">
                <a:latin typeface="Calibri" panose="020F0502020204030204" pitchFamily="34" charset="0"/>
              </a:rPr>
              <a:t>образом выбираем небольшое количество элементов: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0,1,</a:t>
            </a:r>
            <a:r>
              <a:rPr lang="ru-RU" altLang="ru-RU" dirty="0" smtClean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,1,1,0,0,1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Изменяем </a:t>
            </a:r>
            <a:r>
              <a:rPr lang="ru-RU" altLang="ru-RU" dirty="0">
                <a:latin typeface="Calibri" panose="020F0502020204030204" pitchFamily="34" charset="0"/>
              </a:rPr>
              <a:t>значения выбранных элементов: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0,1,</a:t>
            </a:r>
            <a:r>
              <a:rPr lang="ru-RU" altLang="ru-RU" dirty="0" smtClean="0">
                <a:latin typeface="Calibri" panose="020F0502020204030204" pitchFamily="34" charset="0"/>
              </a:rPr>
              <a:t>1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,1,1,0,0,1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i="1" dirty="0" smtClean="0">
                <a:latin typeface="Calibri" panose="020F0502020204030204" pitchFamily="34" charset="0"/>
              </a:rPr>
              <a:t>f</a:t>
            </a:r>
            <a:r>
              <a:rPr lang="ru-RU" altLang="ru-RU" dirty="0" smtClean="0">
                <a:latin typeface="Calibri" panose="020F0502020204030204" pitchFamily="34" charset="0"/>
              </a:rPr>
              <a:t>(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5</a:t>
            </a:r>
            <a:r>
              <a:rPr lang="ru-RU" altLang="ru-RU" dirty="0">
                <a:latin typeface="Calibri" panose="020F0502020204030204" pitchFamily="34" charset="0"/>
              </a:rPr>
              <a:t>) = </a:t>
            </a:r>
            <a:r>
              <a:rPr lang="en-US" altLang="ru-RU" dirty="0">
                <a:latin typeface="Calibri" panose="020F0502020204030204" pitchFamily="34" charset="0"/>
              </a:rPr>
              <a:t>3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8800" indent="-549275">
              <a:buSzPct val="45000"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Преимущества: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Хорошо распараллеливается.</a:t>
            </a: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Быстро сходится.</a:t>
            </a:r>
          </a:p>
          <a:p>
            <a:pPr marL="558800" indent="-549275">
              <a:buSzPct val="45000"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558800" indent="-549275">
              <a:buSzPct val="45000"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Недостатки: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Часто сходится к локальному экстремуму.</a:t>
            </a: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Много настроечных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30672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Объекты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25000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33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Функция приспособленности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Параметры алгоритма:</a:t>
                </a:r>
              </a:p>
              <a:p>
                <a:pPr marL="514350" indent="-514350">
                  <a:buSzPct val="100000"/>
                  <a:buAutoNum type="arabicPeriod"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Размер популяции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514350" indent="-514350">
                  <a:buSzPct val="100000"/>
                  <a:buAutoNum type="arabicPeriod"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Вероятность скрещивания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514350" indent="-514350">
                  <a:buSzPct val="100000"/>
                  <a:buAutoNum type="arabicPeriod"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Дифференциальный вес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0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Для каждого объекта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с вероятностью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p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вычисляется проверочный вектор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где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A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B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C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и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ru-RU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</a:t>
                </a:r>
                <a:r>
                  <a:rPr lang="ru-RU" altLang="ru-RU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взаимно различные объекты.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 то в популяции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заменяется на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С вероятностью 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1-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p</a:t>
                </a:r>
                <a:r>
                  <a:rPr lang="ru-RU" altLang="ru-RU" i="1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объект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просто сохраняется в популяции.</a:t>
                </a:r>
                <a:endParaRPr lang="ru-RU" altLang="ru-RU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5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Эволюционное моделирование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Генетический алгоритм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Нейроэволюция</a:t>
            </a:r>
            <a:endParaRPr lang="en-US" altLang="ru-RU" dirty="0" smtClean="0">
              <a:latin typeface="Calibri" panose="020F0502020204030204" pitchFamily="34" charset="0"/>
            </a:endParaRP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>
                <a:latin typeface="Calibri" panose="020F0502020204030204" pitchFamily="34" charset="0"/>
              </a:rPr>
              <a:t>Дифференциальная эволюция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Генетическое </a:t>
            </a:r>
            <a:r>
              <a:rPr lang="ru-RU" dirty="0" smtClean="0"/>
              <a:t>программирование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Самомодифицирующийся </a:t>
            </a:r>
            <a:r>
              <a:rPr lang="ru-RU" dirty="0" smtClean="0"/>
              <a:t>код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Роевой интеллект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Пример: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ru-RU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 dirty="0" err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8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=2+2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3−4</m:t>
                        </m:r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altLang="ru-RU" dirty="0" smtClean="0"/>
                  <a:t> лучше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alt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3−4</m:t>
                        </m:r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altLang="ru-RU" dirty="0"/>
                  <a:t> лучше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alt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0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9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ru-RU" altLang="ru-RU" dirty="0" smtClean="0"/>
                  <a:t> равно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ru-RU" alt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</a:t>
                </a:r>
                <a:r>
                  <a:rPr lang="en-US" altLang="ru-RU" dirty="0">
                    <a:latin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altLang="ru-RU" dirty="0"/>
                  <a:t> лучше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alt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0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4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Итого, старая популяция: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		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	</a:t>
                </a:r>
                <a:r>
                  <a:rPr lang="en-US" altLang="ru-RU" dirty="0">
                    <a:latin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Новая популяция: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		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	</a:t>
                </a:r>
                <a:r>
                  <a:rPr lang="en-US" altLang="ru-RU" dirty="0">
                    <a:latin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1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Нейроэволюция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Генетический алгоритм или дифференциальная эволюция </a:t>
            </a:r>
            <a:r>
              <a:rPr lang="ru-RU" dirty="0"/>
              <a:t>могут быть применены к подбору параметров нейронной сети.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Это может быть удобно в ситуации, когда входные данные не размечены (как в обучении с учителем), но мы можем тем или иным образом вычислить приспособленность. В таком случае это один из видов обучения без учителя.</a:t>
            </a:r>
          </a:p>
        </p:txBody>
      </p:sp>
    </p:spTree>
    <p:extLst>
      <p:ext uri="{BB962C8B-B14F-4D97-AF65-F5344CB8AC3E}">
        <p14:creationId xmlns:p14="http://schemas.microsoft.com/office/powerpoint/2010/main" val="19379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Нейроэволюция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Кодирование параметров: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качестве элементов объекта в популяции используются веса связей между нейронами.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Кодирование структуры: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качестве элементов объекта в популяции используется информация о количестве слоев и нейронов, об активационных функциях и т.д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Нейроэволюция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Прямое 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находится непосредственно информация о весах или настройках сети.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Непрямое</a:t>
            </a:r>
            <a:r>
              <a:rPr lang="en-US" altLang="ru-RU" dirty="0" smtClean="0"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latin typeface="Calibri" panose="020F0502020204030204" pitchFamily="34" charset="0"/>
              </a:rPr>
              <a:t>(косвенное) </a:t>
            </a:r>
            <a:r>
              <a:rPr lang="ru-RU" altLang="ru-RU" dirty="0">
                <a:latin typeface="Calibri" panose="020F0502020204030204" pitchFamily="34" charset="0"/>
              </a:rPr>
              <a:t>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находятся информация о настройках алгоритма формирования сети.</a:t>
            </a:r>
          </a:p>
        </p:txBody>
      </p:sp>
    </p:spTree>
    <p:extLst>
      <p:ext uri="{BB962C8B-B14F-4D97-AF65-F5344CB8AC3E}">
        <p14:creationId xmlns:p14="http://schemas.microsoft.com/office/powerpoint/2010/main" val="11011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dirty="0"/>
              <a:t>Генетический алгоритм или дифференциальная эволюция могут быть применены </a:t>
            </a:r>
            <a:r>
              <a:rPr lang="ru-RU" dirty="0" smtClean="0"/>
              <a:t>не только к </a:t>
            </a:r>
            <a:r>
              <a:rPr lang="ru-RU" altLang="ru-RU" dirty="0" smtClean="0">
                <a:latin typeface="Calibri" panose="020F0502020204030204" pitchFamily="34" charset="0"/>
              </a:rPr>
              <a:t>нейронным сетям, но и к другим сущностям с внутренней структурой, например </a:t>
            </a:r>
            <a:r>
              <a:rPr lang="ru-RU" altLang="ru-RU" dirty="0" smtClean="0">
                <a:latin typeface="Calibri" panose="020F0502020204030204" pitchFamily="34" charset="0"/>
                <a:sym typeface="Symbol" panose="05050102010706020507" pitchFamily="18" charset="2"/>
              </a:rPr>
              <a:t> к программному коду.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Прямое 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находится непосредственно информация </a:t>
            </a:r>
            <a:r>
              <a:rPr lang="ru-RU" altLang="ru-RU" dirty="0" smtClean="0">
                <a:latin typeface="Calibri" panose="020F0502020204030204" pitchFamily="34" charset="0"/>
              </a:rPr>
              <a:t>об оптимизируемом программном коде.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Непрямое</a:t>
            </a:r>
            <a:r>
              <a:rPr lang="en-US" altLang="ru-RU" dirty="0">
                <a:latin typeface="Calibri" panose="020F0502020204030204" pitchFamily="34" charset="0"/>
              </a:rPr>
              <a:t> </a:t>
            </a:r>
            <a:r>
              <a:rPr lang="ru-RU" altLang="ru-RU" dirty="0">
                <a:latin typeface="Calibri" panose="020F0502020204030204" pitchFamily="34" charset="0"/>
              </a:rPr>
              <a:t>(косвенное) 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находятся информация о настройках </a:t>
            </a:r>
            <a:r>
              <a:rPr lang="ru-RU" altLang="ru-RU" dirty="0" smtClean="0">
                <a:latin typeface="Calibri" panose="020F0502020204030204" pitchFamily="34" charset="0"/>
              </a:rPr>
              <a:t>алгоритма, который генерирует программный код.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Основанное на деревьях</a:t>
            </a:r>
            <a:endParaRPr lang="en-US" altLang="ru-RU" dirty="0">
              <a:latin typeface="Calibri" panose="020F0502020204030204" pitchFamily="34" charset="0"/>
            </a:endParaRP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Основанное на стеках</a:t>
            </a:r>
            <a:endParaRPr lang="en-US" altLang="ru-RU" dirty="0">
              <a:latin typeface="Calibri" panose="020F0502020204030204" pitchFamily="34" charset="0"/>
            </a:endParaRP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Линейное</a:t>
            </a:r>
            <a:r>
              <a:rPr lang="en-US" altLang="ru-RU" dirty="0" smtClean="0">
                <a:latin typeface="Calibri" panose="020F0502020204030204" pitchFamily="34" charset="0"/>
              </a:rPr>
              <a:t> </a:t>
            </a:r>
            <a:r>
              <a:rPr lang="en-US" altLang="ru-RU" dirty="0">
                <a:latin typeface="Calibri" panose="020F0502020204030204" pitchFamily="34" charset="0"/>
              </a:rPr>
              <a:t>(</a:t>
            </a:r>
            <a:r>
              <a:rPr lang="en-US" altLang="ru-RU" dirty="0" err="1">
                <a:latin typeface="Calibri" panose="020F0502020204030204" pitchFamily="34" charset="0"/>
              </a:rPr>
              <a:t>LGP</a:t>
            </a:r>
            <a:r>
              <a:rPr lang="en-US" altLang="ru-RU" dirty="0">
                <a:latin typeface="Calibri" panose="020F0502020204030204" pitchFamily="34" charset="0"/>
              </a:rPr>
              <a:t>)</a:t>
            </a: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 smtClean="0">
                <a:latin typeface="Calibri" panose="020F0502020204030204" pitchFamily="34" charset="0"/>
              </a:rPr>
              <a:t>Grammatical </a:t>
            </a:r>
            <a:r>
              <a:rPr lang="en-US" altLang="ru-RU" dirty="0">
                <a:latin typeface="Calibri" panose="020F0502020204030204" pitchFamily="34" charset="0"/>
              </a:rPr>
              <a:t>Evolution</a:t>
            </a: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 smtClean="0">
                <a:latin typeface="Calibri" panose="020F0502020204030204" pitchFamily="34" charset="0"/>
              </a:rPr>
              <a:t>Extended </a:t>
            </a:r>
            <a:r>
              <a:rPr lang="en-US" altLang="ru-RU" dirty="0">
                <a:latin typeface="Calibri" panose="020F0502020204030204" pitchFamily="34" charset="0"/>
              </a:rPr>
              <a:t>Compact Genetic Programming (</a:t>
            </a:r>
            <a:r>
              <a:rPr lang="en-US" altLang="ru-RU" dirty="0" err="1">
                <a:latin typeface="Calibri" panose="020F0502020204030204" pitchFamily="34" charset="0"/>
              </a:rPr>
              <a:t>ECGP</a:t>
            </a:r>
            <a:r>
              <a:rPr lang="en-US" altLang="ru-RU" dirty="0">
                <a:latin typeface="Calibri" panose="020F0502020204030204" pitchFamily="34" charset="0"/>
              </a:rPr>
              <a:t>)</a:t>
            </a: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 smtClean="0">
                <a:latin typeface="Calibri" panose="020F0502020204030204" pitchFamily="34" charset="0"/>
              </a:rPr>
              <a:t>Cartesian </a:t>
            </a:r>
            <a:r>
              <a:rPr lang="en-US" altLang="ru-RU" dirty="0">
                <a:latin typeface="Calibri" panose="020F0502020204030204" pitchFamily="34" charset="0"/>
              </a:rPr>
              <a:t>Genetic Programming (</a:t>
            </a:r>
            <a:r>
              <a:rPr lang="en-US" altLang="ru-RU" dirty="0" err="1">
                <a:latin typeface="Calibri" panose="020F0502020204030204" pitchFamily="34" charset="0"/>
              </a:rPr>
              <a:t>CGP</a:t>
            </a:r>
            <a:r>
              <a:rPr lang="en-US" altLang="ru-RU" dirty="0">
                <a:latin typeface="Calibri" panose="020F0502020204030204" pitchFamily="34" charset="0"/>
              </a:rPr>
              <a:t>)</a:t>
            </a: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 smtClean="0">
                <a:latin typeface="Calibri" panose="020F0502020204030204" pitchFamily="34" charset="0"/>
              </a:rPr>
              <a:t>Probabilistic </a:t>
            </a:r>
            <a:r>
              <a:rPr lang="en-US" altLang="ru-RU" dirty="0">
                <a:latin typeface="Calibri" panose="020F0502020204030204" pitchFamily="34" charset="0"/>
              </a:rPr>
              <a:t>Incremental Program Evolution (PIPE)</a:t>
            </a: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 smtClean="0">
                <a:latin typeface="Calibri" panose="020F0502020204030204" pitchFamily="34" charset="0"/>
              </a:rPr>
              <a:t>Strongly </a:t>
            </a:r>
            <a:r>
              <a:rPr lang="en-US" altLang="ru-RU" dirty="0">
                <a:latin typeface="Calibri" panose="020F0502020204030204" pitchFamily="34" charset="0"/>
              </a:rPr>
              <a:t>Typed Genetic Programming (</a:t>
            </a:r>
            <a:r>
              <a:rPr lang="en-US" altLang="ru-RU" dirty="0" err="1">
                <a:latin typeface="Calibri" panose="020F0502020204030204" pitchFamily="34" charset="0"/>
              </a:rPr>
              <a:t>STGP</a:t>
            </a:r>
            <a:r>
              <a:rPr lang="en-US" altLang="ru-RU" dirty="0">
                <a:latin typeface="Calibri" panose="020F0502020204030204" pitchFamily="34" charset="0"/>
              </a:rPr>
              <a:t>)</a:t>
            </a: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 smtClean="0">
                <a:latin typeface="Calibri" panose="020F0502020204030204" pitchFamily="34" charset="0"/>
              </a:rPr>
              <a:t>Genetic </a:t>
            </a:r>
            <a:r>
              <a:rPr lang="en-US" altLang="ru-RU" dirty="0">
                <a:latin typeface="Calibri" panose="020F0502020204030204" pitchFamily="34" charset="0"/>
              </a:rPr>
              <a:t>Improvement of Software for Multiple Objectives (GISMO</a:t>
            </a:r>
            <a:r>
              <a:rPr lang="en-US" altLang="ru-RU" dirty="0" smtClean="0">
                <a:latin typeface="Calibri" panose="020F0502020204030204" pitchFamily="34" charset="0"/>
              </a:rPr>
              <a:t>)</a:t>
            </a:r>
            <a:endParaRPr lang="en-US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Рассматривается популяция объектов.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Цель </a:t>
            </a:r>
            <a:r>
              <a:rPr lang="ru-RU" altLang="ru-RU" dirty="0" smtClean="0">
                <a:latin typeface="Calibri" panose="020F0502020204030204" pitchFamily="34" charset="0"/>
              </a:rPr>
              <a:t>популяции: </a:t>
            </a:r>
            <a:r>
              <a:rPr lang="ru-RU" altLang="ru-RU" dirty="0">
                <a:latin typeface="Calibri" panose="020F0502020204030204" pitchFamily="34" charset="0"/>
              </a:rPr>
              <a:t>оптимизация особой величины – приспособленности объектов.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По некоторым правилам происходит обновление популяции: часть объектов исключается, новые добавляются.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Новые объекты строятся путем изменения 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старых объектов с максимальной приспособленностью.</a:t>
            </a:r>
          </a:p>
        </p:txBody>
      </p:sp>
    </p:spTree>
    <p:extLst>
      <p:ext uri="{BB962C8B-B14F-4D97-AF65-F5344CB8AC3E}">
        <p14:creationId xmlns:p14="http://schemas.microsoft.com/office/powerpoint/2010/main" val="2498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66" y="2005794"/>
            <a:ext cx="4228667" cy="4512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693" y="1528740"/>
            <a:ext cx="4873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Основанное на деревьях - </a:t>
            </a:r>
            <a:r>
              <a:rPr lang="en-US" sz="2800" dirty="0" smtClean="0"/>
              <a:t>LISP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164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198" y="1512560"/>
            <a:ext cx="4885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800" dirty="0"/>
              <a:t>Основанное на </a:t>
            </a:r>
            <a:r>
              <a:rPr lang="ru-RU" altLang="ru-RU" sz="2800" dirty="0" smtClean="0"/>
              <a:t>стеках - </a:t>
            </a:r>
            <a:r>
              <a:rPr lang="en-US" altLang="ru-RU" sz="2800" dirty="0" smtClean="0"/>
              <a:t>FORTH</a:t>
            </a:r>
            <a:endParaRPr lang="en-US" alt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725" y="2322306"/>
            <a:ext cx="4902035" cy="42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Линейное – </a:t>
            </a:r>
            <a:r>
              <a:rPr lang="en-US" altLang="ru-RU" dirty="0" smtClean="0">
                <a:latin typeface="Calibri" panose="020F0502020204030204" pitchFamily="34" charset="0"/>
              </a:rPr>
              <a:t>Slash/A</a:t>
            </a:r>
            <a:endParaRPr lang="ru-RU" altLang="ru-RU" dirty="0" smtClean="0">
              <a:latin typeface="Calibri" panose="020F0502020204030204" pitchFamily="34" charset="0"/>
            </a:endParaRPr>
          </a:p>
          <a:p>
            <a:pPr marL="0" lv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err="1">
                <a:latin typeface="Arial Unicode MS" panose="020B0604020202020204" pitchFamily="34" charset="-128"/>
              </a:rPr>
              <a:t>input</a:t>
            </a:r>
            <a:r>
              <a:rPr lang="ru-RU" altLang="ru-RU" dirty="0">
                <a:latin typeface="Arial Unicode MS" panose="020B0604020202020204" pitchFamily="34" charset="-128"/>
              </a:rPr>
              <a:t>/0/</a:t>
            </a:r>
            <a:r>
              <a:rPr lang="ru-RU" altLang="ru-RU" dirty="0" err="1">
                <a:latin typeface="Arial Unicode MS" panose="020B0604020202020204" pitchFamily="34" charset="-128"/>
              </a:rPr>
              <a:t>save</a:t>
            </a:r>
            <a:r>
              <a:rPr lang="ru-RU" altLang="ru-RU" dirty="0">
                <a:latin typeface="Arial Unicode MS" panose="020B0604020202020204" pitchFamily="34" charset="-128"/>
              </a:rPr>
              <a:t>/</a:t>
            </a:r>
            <a:r>
              <a:rPr lang="ru-RU" altLang="ru-RU" dirty="0" err="1">
                <a:latin typeface="Arial Unicode MS" panose="020B0604020202020204" pitchFamily="34" charset="-128"/>
              </a:rPr>
              <a:t>input</a:t>
            </a:r>
            <a:r>
              <a:rPr lang="ru-RU" altLang="ru-RU" dirty="0">
                <a:latin typeface="Arial Unicode MS" panose="020B0604020202020204" pitchFamily="34" charset="-128"/>
              </a:rPr>
              <a:t>/</a:t>
            </a:r>
            <a:r>
              <a:rPr lang="ru-RU" altLang="ru-RU" dirty="0" err="1">
                <a:latin typeface="Arial Unicode MS" panose="020B0604020202020204" pitchFamily="34" charset="-128"/>
              </a:rPr>
              <a:t>add</a:t>
            </a:r>
            <a:r>
              <a:rPr lang="ru-RU" altLang="ru-RU" dirty="0">
                <a:latin typeface="Arial Unicode MS" panose="020B0604020202020204" pitchFamily="34" charset="-128"/>
              </a:rPr>
              <a:t>/</a:t>
            </a:r>
            <a:r>
              <a:rPr lang="ru-RU" altLang="ru-RU" dirty="0" err="1">
                <a:latin typeface="Arial Unicode MS" panose="020B0604020202020204" pitchFamily="34" charset="-128"/>
              </a:rPr>
              <a:t>output</a:t>
            </a:r>
            <a:r>
              <a:rPr lang="ru-RU" altLang="ru-RU" dirty="0">
                <a:latin typeface="Arial Unicode MS" panose="020B0604020202020204" pitchFamily="34" charset="-128"/>
              </a:rPr>
              <a:t>/.</a:t>
            </a:r>
            <a:r>
              <a:rPr lang="ru-RU" altLang="ru-RU" sz="4000" dirty="0"/>
              <a:t> 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input/   # gets an input from user and saves it to register F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0/       # sets register I = 0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save/    # saves content of F into data vector D[I] (i.e. D[0] := F)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input/   # gets another input, saves to F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add/     # adds to F current data pointed to by I (i.e. D[0] := F)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output/. # outputs result from F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Самомодифицирующийся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Роевой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basegroup.ru</a:t>
            </a:r>
            <a:r>
              <a:rPr lang="en-US" dirty="0"/>
              <a:t>/community/articles/</a:t>
            </a:r>
            <a:r>
              <a:rPr lang="en-US" dirty="0" err="1"/>
              <a:t>ga</a:t>
            </a:r>
            <a:r>
              <a:rPr lang="en-US" dirty="0"/>
              <a:t>-math</a:t>
            </a:r>
          </a:p>
          <a:p>
            <a:r>
              <a:rPr lang="en-US" dirty="0"/>
              <a:t>https://</a:t>
            </a:r>
            <a:r>
              <a:rPr lang="en-US" dirty="0" err="1"/>
              <a:t>habr.com</a:t>
            </a:r>
            <a:r>
              <a:rPr lang="en-US" dirty="0"/>
              <a:t>/</a:t>
            </a:r>
            <a:r>
              <a:rPr lang="en-US" dirty="0" err="1"/>
              <a:t>ru</a:t>
            </a:r>
            <a:r>
              <a:rPr lang="en-US" dirty="0"/>
              <a:t>/post/345950</a:t>
            </a:r>
            <a:r>
              <a:rPr lang="en-US" dirty="0" smtClean="0"/>
              <a:t>/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399558" y="1470354"/>
            <a:ext cx="8976849" cy="4616454"/>
            <a:chOff x="999" y="1390"/>
            <a:chExt cx="4622" cy="2908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3010" y="1390"/>
              <a:ext cx="814" cy="742"/>
            </a:xfrm>
            <a:prstGeom prst="roundRect">
              <a:avLst>
                <a:gd name="adj" fmla="val 157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Начальная</a:t>
              </a:r>
            </a:p>
            <a:p>
              <a:pPr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популяция</a:t>
              </a: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715" y="2445"/>
              <a:ext cx="1404" cy="1061"/>
            </a:xfrm>
            <a:prstGeom prst="diamond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Критерий</a:t>
              </a:r>
            </a:p>
            <a:p>
              <a:pPr algn="ctr" eaLnBrk="1">
                <a:buClrTx/>
                <a:buFontTx/>
                <a:buNone/>
              </a:pPr>
              <a:r>
                <a:rPr lang="ru-RU" altLang="ru-RU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остановки</a:t>
              </a:r>
              <a:endParaRPr lang="ru-RU" altLang="ru-RU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999" y="3556"/>
              <a:ext cx="1109" cy="742"/>
            </a:xfrm>
            <a:prstGeom prst="roundRect">
              <a:avLst>
                <a:gd name="adj" fmla="val 157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Формирование</a:t>
              </a:r>
            </a:p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новой</a:t>
              </a:r>
            </a:p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популяции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807" y="2604"/>
              <a:ext cx="814" cy="742"/>
            </a:xfrm>
            <a:prstGeom prst="roundRect">
              <a:avLst>
                <a:gd name="adj" fmla="val 157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Результат</a:t>
              </a:r>
            </a:p>
          </p:txBody>
        </p:sp>
        <p:cxnSp>
          <p:nvCxnSpPr>
            <p:cNvPr id="11" name="AutoShape 8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rot="5400000">
              <a:off x="3261" y="2289"/>
              <a:ext cx="313" cy="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9"/>
            <p:cNvCxnSpPr>
              <a:cxnSpLocks noChangeShapeType="1"/>
              <a:stCxn id="7" idx="1"/>
              <a:endCxn id="9" idx="0"/>
            </p:cNvCxnSpPr>
            <p:nvPr/>
          </p:nvCxnSpPr>
          <p:spPr bwMode="auto">
            <a:xfrm rot="10800000" flipV="1">
              <a:off x="1554" y="2976"/>
              <a:ext cx="1161" cy="580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1"/>
            <p:cNvCxnSpPr>
              <a:cxnSpLocks noChangeShapeType="1"/>
              <a:stCxn id="7" idx="3"/>
              <a:endCxn id="10" idx="1"/>
            </p:cNvCxnSpPr>
            <p:nvPr/>
          </p:nvCxnSpPr>
          <p:spPr bwMode="auto">
            <a:xfrm flipV="1">
              <a:off x="4119" y="2975"/>
              <a:ext cx="688" cy="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2"/>
            <p:cNvCxnSpPr>
              <a:cxnSpLocks noChangeShapeType="1"/>
              <a:stCxn id="9" idx="3"/>
              <a:endCxn id="7" idx="2"/>
            </p:cNvCxnSpPr>
            <p:nvPr/>
          </p:nvCxnSpPr>
          <p:spPr bwMode="auto">
            <a:xfrm flipV="1">
              <a:off x="2108" y="3506"/>
              <a:ext cx="1309" cy="421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809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Каждый объект в популяции задается набором параметров, от которых зависит приспособленность, т.е.: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>
                    <a:latin typeface="Calibri" panose="020F0502020204030204" pitchFamily="34" charset="0"/>
                  </a:rPr>
                  <a:t>п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риспособленность </a:t>
                </a:r>
                <a:r>
                  <a:rPr lang="ru-RU" altLang="ru-RU" dirty="0">
                    <a:latin typeface="Calibri" panose="020F0502020204030204" pitchFamily="34" charset="0"/>
                  </a:rPr>
                  <a:t>=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функция</a:t>
                </a:r>
                <a:r>
                  <a:rPr lang="ru-RU" altLang="ru-RU" i="1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(</a:t>
                </a:r>
                <a:r>
                  <a:rPr lang="ru-RU" altLang="ru-RU" dirty="0">
                    <a:latin typeface="Calibri" panose="020F0502020204030204" pitchFamily="34" charset="0"/>
                  </a:rPr>
                  <a:t>набор параметров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)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4000" i="1" dirty="0" smtClean="0">
                          <a:latin typeface="Cambria Math" panose="02040503050406030204" pitchFamily="18" charset="0"/>
                        </a:rPr>
                        <m:t>𝑓𝑖𝑡</m:t>
                      </m:r>
                      <m:r>
                        <a:rPr lang="en-US" altLang="ru-RU" sz="4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ru-RU" sz="4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4000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ru-RU" sz="4000" i="1" baseline="-25000" dirty="0" err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ru-RU" sz="4000" i="1" dirty="0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altLang="ru-RU" sz="4000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ru-RU" sz="4000" i="1" baseline="-25000" dirty="0" err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ru-RU" altLang="ru-RU" sz="4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3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Формирование</a:t>
            </a:r>
            <a:r>
              <a:rPr lang="en-US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новой</a:t>
            </a:r>
            <a:r>
              <a:rPr lang="en-US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популяции</a:t>
            </a:r>
            <a:r>
              <a:rPr lang="en-US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мутации,</a:t>
            </a:r>
          </a:p>
          <a:p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скрещивание (рекомбинация),</a:t>
            </a:r>
          </a:p>
          <a:p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отбор (селекция).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</a:t>
            </a:r>
            <a:r>
              <a:rPr lang="ru-RU" sz="3600" dirty="0" smtClean="0"/>
              <a:t>моделирование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Мутации: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Каждый </a:t>
                </a:r>
                <a:r>
                  <a:rPr lang="ru-RU" altLang="ru-RU" dirty="0">
                    <a:latin typeface="Calibri" panose="020F0502020204030204" pitchFamily="34" charset="0"/>
                  </a:rPr>
                  <a:t>параметр </a:t>
                </a:r>
                <a:r>
                  <a:rPr lang="ru-RU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i="1" baseline="-25000" dirty="0" err="1" smtClean="0">
                    <a:latin typeface="Calibri" panose="020F0502020204030204" pitchFamily="34" charset="0"/>
                  </a:rPr>
                  <a:t>i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с некоторой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вероятностью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ru-RU" i="1" dirty="0" err="1" smtClean="0">
                    <a:latin typeface="Calibri" panose="020F0502020204030204" pitchFamily="34" charset="0"/>
                  </a:rPr>
                  <a:t>p</a:t>
                </a:r>
                <a:r>
                  <a:rPr lang="en-US" altLang="ru-RU" i="1" baseline="-25000" dirty="0" err="1" smtClean="0">
                    <a:latin typeface="Calibri" panose="020F0502020204030204" pitchFamily="34" charset="0"/>
                  </a:rPr>
                  <a:t>M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изменяется на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некоторую </a:t>
                </a:r>
                <a:r>
                  <a:rPr lang="ru-RU" altLang="ru-RU" dirty="0">
                    <a:latin typeface="Calibri" panose="020F0502020204030204" pitchFamily="34" charset="0"/>
                  </a:rPr>
                  <a:t>величину: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i="1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+1) = </m:t>
                    </m:r>
                    <m:r>
                      <a:rPr lang="ru-RU" altLang="ru-RU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где, например,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ru-RU" altLang="ru-RU" i="1" dirty="0" err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altLang="ru-RU" i="1" baseline="33000" dirty="0" err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| &lt;&lt; |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5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Скрещивание (рекомбинация):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Каждый </a:t>
                </a:r>
                <a:r>
                  <a:rPr lang="ru-RU" altLang="ru-RU" dirty="0">
                    <a:latin typeface="Calibri" panose="020F0502020204030204" pitchFamily="34" charset="0"/>
                  </a:rPr>
                  <a:t>параметр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с равной вероятностью берется от одного из родителей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altLang="ru-RU" i="1" baseline="-33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с вероятностью 0,5,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altLang="ru-RU" i="1" baseline="-33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с вероятностью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0,5.</a:t>
                </a:r>
                <a:endParaRPr lang="ru-RU" altLang="ru-RU" i="1" baseline="-33000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где параметры </a:t>
                </a:r>
                <a:r>
                  <a:rPr lang="ru-RU" altLang="ru-RU" dirty="0">
                    <a:latin typeface="Calibri" panose="020F0502020204030204" pitchFamily="34" charset="0"/>
                  </a:rPr>
                  <a:t>родительских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объектов:</a:t>
                </a: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ru-RU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  <a:blipFill rotWithShape="0">
                <a:blip r:embed="rId2"/>
                <a:stretch>
                  <a:fillRect l="-1217" t="-2241" b="-60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8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Отбор (селекция):</a:t>
                </a: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Из текущей популяции отбирается некоторое количество объектов.</a:t>
                </a: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Вероятность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отбора в новую популяцию объекта </a:t>
                </a:r>
                <a:r>
                  <a:rPr lang="en-US" altLang="ru-RU" i="1" dirty="0">
                    <a:latin typeface="Calibri" panose="020F0502020204030204" pitchFamily="34" charset="0"/>
                  </a:rPr>
                  <a:t>X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должна иметь прямую зависимость от приспособленности:</a:t>
                </a: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𝑓𝑖𝑡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𝑓𝑖𝑡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  <a:blipFill rotWithShape="0"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1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7533</TotalTime>
  <Words>967</Words>
  <Application>Microsoft Office PowerPoint</Application>
  <PresentationFormat>Широкоэкранный</PresentationFormat>
  <Paragraphs>266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Arial Unicode MS</vt:lpstr>
      <vt:lpstr>Microsoft YaHei</vt:lpstr>
      <vt:lpstr>Arial</vt:lpstr>
      <vt:lpstr>Calibri</vt:lpstr>
      <vt:lpstr>Calibri Light</vt:lpstr>
      <vt:lpstr>Cambria Math</vt:lpstr>
      <vt:lpstr>Symbol</vt:lpstr>
      <vt:lpstr>Wingdings</vt:lpstr>
      <vt:lpstr>Тема Office</vt:lpstr>
      <vt:lpstr>Лекция №15</vt:lpstr>
      <vt:lpstr>Содержание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Генетический алгоритм</vt:lpstr>
      <vt:lpstr>Генетический алгоритм</vt:lpstr>
      <vt:lpstr>Генетический алгоритм</vt:lpstr>
      <vt:lpstr>Генетический алгоритм</vt:lpstr>
      <vt:lpstr>Генетический алгоритм</vt:lpstr>
      <vt:lpstr>Генетический алгоритм</vt:lpstr>
      <vt:lpstr>Дифференциальная эволюция</vt:lpstr>
      <vt:lpstr>Дифференциальная эволюция</vt:lpstr>
      <vt:lpstr>Дифференциальная эволюция</vt:lpstr>
      <vt:lpstr>Дифференциальная эволюция</vt:lpstr>
      <vt:lpstr>Дифференциальная эволюция</vt:lpstr>
      <vt:lpstr>Дифференциальная эволюция</vt:lpstr>
      <vt:lpstr>Нейроэволюция</vt:lpstr>
      <vt:lpstr>Нейроэволюция</vt:lpstr>
      <vt:lpstr>Нейроэволюция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Самомодифицирующийся код</vt:lpstr>
      <vt:lpstr>Роевой интеллект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Oleg</cp:lastModifiedBy>
  <cp:revision>1310</cp:revision>
  <dcterms:created xsi:type="dcterms:W3CDTF">2020-08-10T09:44:31Z</dcterms:created>
  <dcterms:modified xsi:type="dcterms:W3CDTF">2022-04-06T18:39:52Z</dcterms:modified>
</cp:coreProperties>
</file>