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305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4" r:id="rId17"/>
    <p:sldId id="323" r:id="rId18"/>
    <p:sldId id="325" r:id="rId19"/>
    <p:sldId id="331" r:id="rId20"/>
    <p:sldId id="332" r:id="rId21"/>
    <p:sldId id="333" r:id="rId22"/>
    <p:sldId id="328" r:id="rId23"/>
    <p:sldId id="326" r:id="rId24"/>
    <p:sldId id="327" r:id="rId25"/>
    <p:sldId id="329" r:id="rId26"/>
    <p:sldId id="330" r:id="rId27"/>
    <p:sldId id="309" r:id="rId28"/>
    <p:sldId id="337" r:id="rId29"/>
    <p:sldId id="306" r:id="rId30"/>
    <p:sldId id="334" r:id="rId31"/>
    <p:sldId id="335" r:id="rId32"/>
    <p:sldId id="336" r:id="rId33"/>
    <p:sldId id="338" r:id="rId34"/>
    <p:sldId id="339" r:id="rId35"/>
    <p:sldId id="310" r:id="rId36"/>
    <p:sldId id="343" r:id="rId37"/>
    <p:sldId id="342" r:id="rId38"/>
    <p:sldId id="344" r:id="rId39"/>
    <p:sldId id="345" r:id="rId40"/>
    <p:sldId id="341" r:id="rId41"/>
    <p:sldId id="307" r:id="rId42"/>
    <p:sldId id="308" r:id="rId43"/>
    <p:sldId id="340" r:id="rId44"/>
    <p:sldId id="259" r:id="rId45"/>
    <p:sldId id="260" r:id="rId46"/>
    <p:sldId id="304" r:id="rId47"/>
    <p:sldId id="351" r:id="rId48"/>
    <p:sldId id="353" r:id="rId49"/>
    <p:sldId id="352" r:id="rId50"/>
    <p:sldId id="346" r:id="rId51"/>
    <p:sldId id="347" r:id="rId52"/>
    <p:sldId id="350" r:id="rId53"/>
    <p:sldId id="349" r:id="rId54"/>
    <p:sldId id="348" r:id="rId5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Олег" initials="О" lastIdx="1" clrIdx="0">
    <p:extLst>
      <p:ext uri="{19B8F6BF-5375-455C-9EA6-DF929625EA0E}">
        <p15:presenceInfo xmlns:p15="http://schemas.microsoft.com/office/powerpoint/2012/main" userId="Олег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Значения 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Лист1!$B$2:$B$5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711344"/>
        <c:axId val="165711904"/>
      </c:scatterChart>
      <c:valAx>
        <c:axId val="165711344"/>
        <c:scaling>
          <c:orientation val="minMax"/>
          <c:max val="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5711904"/>
        <c:crosses val="autoZero"/>
        <c:crossBetween val="midCat"/>
        <c:majorUnit val="1"/>
      </c:valAx>
      <c:valAx>
        <c:axId val="165711904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5711344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Значения 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Лист1!$B$2:$B$5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394080"/>
        <c:axId val="165394640"/>
      </c:scatterChart>
      <c:valAx>
        <c:axId val="165394080"/>
        <c:scaling>
          <c:orientation val="minMax"/>
          <c:max val="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5394640"/>
        <c:crosses val="autoZero"/>
        <c:crossBetween val="midCat"/>
        <c:majorUnit val="1"/>
      </c:valAx>
      <c:valAx>
        <c:axId val="165394640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5394080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Значения 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Лист1!$B$2:$B$5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397440"/>
        <c:axId val="165039680"/>
      </c:scatterChart>
      <c:valAx>
        <c:axId val="165397440"/>
        <c:scaling>
          <c:orientation val="minMax"/>
          <c:max val="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5039680"/>
        <c:crosses val="autoZero"/>
        <c:crossBetween val="midCat"/>
        <c:majorUnit val="1"/>
      </c:valAx>
      <c:valAx>
        <c:axId val="165039680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5397440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Значения 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Лист1!$B$2:$B$5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041920"/>
        <c:axId val="165042480"/>
      </c:scatterChart>
      <c:valAx>
        <c:axId val="165041920"/>
        <c:scaling>
          <c:orientation val="minMax"/>
          <c:max val="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5042480"/>
        <c:crosses val="autoZero"/>
        <c:crossBetween val="midCat"/>
        <c:majorUnit val="1"/>
      </c:valAx>
      <c:valAx>
        <c:axId val="165042480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5041920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Значения 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Лист1!$B$2:$B$5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270656"/>
        <c:axId val="116859072"/>
      </c:scatterChart>
      <c:valAx>
        <c:axId val="165270656"/>
        <c:scaling>
          <c:orientation val="minMax"/>
          <c:max val="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16859072"/>
        <c:crosses val="autoZero"/>
        <c:crossBetween val="midCat"/>
        <c:majorUnit val="1"/>
      </c:valAx>
      <c:valAx>
        <c:axId val="116859072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5270656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Значения 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Лист1!$B$2:$B$5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7348960"/>
        <c:axId val="205507248"/>
      </c:scatterChart>
      <c:valAx>
        <c:axId val="207348960"/>
        <c:scaling>
          <c:orientation val="minMax"/>
          <c:max val="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5507248"/>
        <c:crosses val="autoZero"/>
        <c:crossBetween val="midCat"/>
        <c:majorUnit val="1"/>
      </c:valAx>
      <c:valAx>
        <c:axId val="205507248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7348960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BC884-B382-4302-8488-D4E467EB670D}" type="datetimeFigureOut">
              <a:rPr lang="ru-RU" smtClean="0"/>
              <a:t>13.10.2020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4D17C-B2AB-4828-9E20-7ACD59CED94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1883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13.10.2020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283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13.10.2020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723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13.10.2020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966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13.10.2020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99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13.10.2020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922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13.10.2020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335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13.10.2020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919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13.10.2020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860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13.10.2020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841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13.10.2020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283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13.10.2020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262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DF3D0-C105-404D-A43B-7CBA1B97B744}" type="datetimeFigureOut">
              <a:rPr lang="ru-RU" smtClean="0"/>
              <a:t>13.10.2020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553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s://dyakonov.org/2018/03/12/%D0%BB%D0%BE%D0%B3%D0%B8%D1%81%D1%82%D0%B8%D1%87%D0%B5%D1%81%D0%BA%D0%B0%D1%8F-%D1%84%D1%83%D0%BD%D0%BA%D1%86%D0%B8%D1%8F-%D0%BE%D1%88%D0%B8%D0%B1%D0%BA%D0%B8/" TargetMode="External"/><Relationship Id="rId3" Type="http://schemas.openxmlformats.org/officeDocument/2006/relationships/hyperlink" Target="https://habr.com/ru/post/474602/" TargetMode="External"/><Relationship Id="rId7" Type="http://schemas.openxmlformats.org/officeDocument/2006/relationships/hyperlink" Target="https://habr.com/ru/company/ods/blog/323890/#metod-maksimalnogo-pravdopodobiya" TargetMode="External"/><Relationship Id="rId2" Type="http://schemas.openxmlformats.org/officeDocument/2006/relationships/hyperlink" Target="https://habr.com/ru/post/514818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abr.com/ru/post/485872/" TargetMode="External"/><Relationship Id="rId5" Type="http://schemas.openxmlformats.org/officeDocument/2006/relationships/hyperlink" Target="http://statistica.ru/theory/logisticheskaya-regressiya/" TargetMode="External"/><Relationship Id="rId4" Type="http://schemas.openxmlformats.org/officeDocument/2006/relationships/hyperlink" Target="http://statistica.ru/theory/osnovy-lineynoy-regressii/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700642"/>
            <a:ext cx="9144000" cy="1087397"/>
          </a:xfrm>
        </p:spPr>
        <p:txBody>
          <a:bodyPr/>
          <a:lstStyle/>
          <a:p>
            <a:r>
              <a:rPr lang="ru-RU" dirty="0" smtClean="0"/>
              <a:t>Лекция №</a:t>
            </a:r>
            <a:r>
              <a:rPr lang="ru-RU" dirty="0"/>
              <a:t>4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363190"/>
            <a:ext cx="9144000" cy="403761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Модели линейной и логистической регрессии.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Технологический Университет</a:t>
            </a:r>
            <a:endParaRPr lang="ru-RU" dirty="0"/>
          </a:p>
          <a:p>
            <a:r>
              <a:rPr lang="ru-RU" dirty="0" smtClean="0"/>
              <a:t>Королёв, 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028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наименьших </a:t>
            </a:r>
            <a:r>
              <a:rPr lang="ru-RU" dirty="0" smtClean="0"/>
              <a:t>квадратов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Метрика производительности – среднеквадратичная ошибка:</a:t>
                </a:r>
              </a:p>
              <a:p>
                <a:pPr marL="0" indent="0">
                  <a:buNone/>
                </a:pPr>
                <a:endParaRPr lang="ru-RU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значение из данных,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- результат работы модели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886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Линейная регрессия - пример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smtClean="0"/>
                      <m:t>𝑓</m:t>
                    </m:r>
                    <m:d>
                      <m:dPr>
                        <m:ctrlPr>
                          <a:rPr lang="en-US" smtClean="0"/>
                        </m:ctrlPr>
                      </m:dPr>
                      <m:e>
                        <m:r>
                          <a:rPr lang="en-US" smtClean="0"/>
                          <m:t>𝑥</m:t>
                        </m:r>
                      </m:e>
                    </m:d>
                    <m:r>
                      <a:rPr lang="en-US" smtClean="0"/>
                      <m:t>=</m:t>
                    </m:r>
                    <m:r>
                      <a:rPr lang="en-US" smtClean="0"/>
                      <m:t>𝑥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ru-RU"/>
                        </m:ctrlPr>
                      </m:dPr>
                      <m:e>
                        <m:sSub>
                          <m:sSubPr>
                            <m:ctrlPr>
                              <a:rPr lang="ru-RU"/>
                            </m:ctrlPr>
                          </m:sSubPr>
                          <m:e>
                            <m:r>
                              <a:rPr lang="en-US"/>
                              <m:t>𝑥</m:t>
                            </m:r>
                          </m:e>
                          <m:sub>
                            <m:r>
                              <a:rPr lang="ru-RU"/>
                              <m:t>1</m:t>
                            </m:r>
                          </m:sub>
                        </m:sSub>
                        <m:r>
                          <a:rPr lang="en-US"/>
                          <m:t>, </m:t>
                        </m:r>
                        <m:sSub>
                          <m:sSubPr>
                            <m:ctrlPr>
                              <a:rPr lang="en-US"/>
                            </m:ctrlPr>
                          </m:sSubPr>
                          <m:e>
                            <m:r>
                              <a:rPr lang="en-US"/>
                              <m:t>𝑦</m:t>
                            </m:r>
                          </m:e>
                          <m:sub>
                            <m:r>
                              <a:rPr lang="ru-RU"/>
                              <m:t>1</m:t>
                            </m:r>
                          </m:sub>
                        </m:sSub>
                      </m:e>
                    </m:d>
                    <m:r>
                      <a:rPr lang="ru-RU"/>
                      <m:t>=(1</m:t>
                    </m:r>
                    <m:r>
                      <a:rPr lang="en-US"/>
                      <m:t>,1</m:t>
                    </m:r>
                    <m:r>
                      <a:rPr lang="ru-RU"/>
                      <m:t>)</m:t>
                    </m:r>
                  </m:oMath>
                </a14:m>
                <a:r>
                  <a:rPr lang="en-US" dirty="0" smtClean="0"/>
                  <a:t> 		</a:t>
                </a:r>
                <a14:m>
                  <m:oMath xmlns:m="http://schemas.openxmlformats.org/officeDocument/2006/math">
                    <m:r>
                      <a:rPr lang="en-US"/>
                      <m:t>𝑓</m:t>
                    </m:r>
                    <m:d>
                      <m:dPr>
                        <m:ctrlPr>
                          <a:rPr lang="en-US"/>
                        </m:ctrlPr>
                      </m:dPr>
                      <m:e>
                        <m:sSub>
                          <m:sSubPr>
                            <m:ctrlPr>
                              <a:rPr lang="en-US" smtClean="0"/>
                            </m:ctrlPr>
                          </m:sSubPr>
                          <m:e>
                            <m:r>
                              <a:rPr lang="en-US" smtClean="0"/>
                              <m:t>𝑥</m:t>
                            </m:r>
                          </m:e>
                          <m:sub>
                            <m:r>
                              <a:rPr lang="en-US" smtClean="0"/>
                              <m:t>1</m:t>
                            </m:r>
                          </m:sub>
                        </m:sSub>
                      </m:e>
                    </m:d>
                    <m:r>
                      <a:rPr lang="en-US"/>
                      <m:t>=</m:t>
                    </m:r>
                    <m:r>
                      <a:rPr lang="en-US" smtClean="0"/>
                      <m:t>1</m:t>
                    </m:r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ru-RU"/>
                        </m:ctrlPr>
                      </m:dPr>
                      <m:e>
                        <m:sSub>
                          <m:sSubPr>
                            <m:ctrlPr>
                              <a:rPr lang="ru-RU"/>
                            </m:ctrlPr>
                          </m:sSubPr>
                          <m:e>
                            <m:r>
                              <a:rPr lang="en-US"/>
                              <m:t>𝑥</m:t>
                            </m:r>
                          </m:e>
                          <m:sub>
                            <m:r>
                              <a:rPr lang="ru-RU"/>
                              <m:t>2</m:t>
                            </m:r>
                          </m:sub>
                        </m:sSub>
                        <m:r>
                          <a:rPr lang="en-US"/>
                          <m:t>, </m:t>
                        </m:r>
                        <m:sSub>
                          <m:sSubPr>
                            <m:ctrlPr>
                              <a:rPr lang="en-US"/>
                            </m:ctrlPr>
                          </m:sSubPr>
                          <m:e>
                            <m:r>
                              <a:rPr lang="en-US"/>
                              <m:t>𝑦</m:t>
                            </m:r>
                          </m:e>
                          <m:sub>
                            <m:r>
                              <a:rPr lang="ru-RU"/>
                              <m:t>2</m:t>
                            </m:r>
                          </m:sub>
                        </m:sSub>
                      </m:e>
                    </m:d>
                    <m:r>
                      <a:rPr lang="ru-RU"/>
                      <m:t>=</m:t>
                    </m:r>
                    <m:r>
                      <a:rPr lang="en-US"/>
                      <m:t>(2,2)</m:t>
                    </m:r>
                  </m:oMath>
                </a14:m>
                <a:r>
                  <a:rPr lang="en-US" dirty="0"/>
                  <a:t> 		</a:t>
                </a:r>
                <a14:m>
                  <m:oMath xmlns:m="http://schemas.openxmlformats.org/officeDocument/2006/math">
                    <m:r>
                      <a:rPr lang="en-US"/>
                      <m:t>𝑓</m:t>
                    </m:r>
                    <m:d>
                      <m:dPr>
                        <m:ctrlPr>
                          <a:rPr lang="en-US"/>
                        </m:ctrlPr>
                      </m:dPr>
                      <m:e>
                        <m:sSub>
                          <m:sSubPr>
                            <m:ctrlPr>
                              <a:rPr lang="en-US"/>
                            </m:ctrlPr>
                          </m:sSubPr>
                          <m:e>
                            <m:r>
                              <a:rPr lang="en-US"/>
                              <m:t>𝑥</m:t>
                            </m:r>
                          </m:e>
                          <m:sub>
                            <m:r>
                              <a:rPr lang="en-US" smtClean="0"/>
                              <m:t>2</m:t>
                            </m:r>
                          </m:sub>
                        </m:sSub>
                      </m:e>
                    </m:d>
                    <m:r>
                      <a:rPr lang="en-US"/>
                      <m:t>=</m:t>
                    </m:r>
                    <m:r>
                      <a:rPr lang="en-US" smtClean="0"/>
                      <m:t>2</m:t>
                    </m:r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ru-RU"/>
                        </m:ctrlPr>
                      </m:dPr>
                      <m:e>
                        <m:sSub>
                          <m:sSubPr>
                            <m:ctrlPr>
                              <a:rPr lang="ru-RU"/>
                            </m:ctrlPr>
                          </m:sSubPr>
                          <m:e>
                            <m:r>
                              <a:rPr lang="en-US"/>
                              <m:t>𝑥</m:t>
                            </m:r>
                          </m:e>
                          <m:sub>
                            <m:r>
                              <a:rPr lang="ru-RU"/>
                              <m:t>3</m:t>
                            </m:r>
                          </m:sub>
                        </m:sSub>
                        <m:r>
                          <a:rPr lang="en-US"/>
                          <m:t>, </m:t>
                        </m:r>
                        <m:sSub>
                          <m:sSubPr>
                            <m:ctrlPr>
                              <a:rPr lang="en-US"/>
                            </m:ctrlPr>
                          </m:sSubPr>
                          <m:e>
                            <m:r>
                              <a:rPr lang="en-US"/>
                              <m:t>𝑦</m:t>
                            </m:r>
                          </m:e>
                          <m:sub>
                            <m:r>
                              <a:rPr lang="ru-RU"/>
                              <m:t>3</m:t>
                            </m:r>
                          </m:sub>
                        </m:sSub>
                      </m:e>
                    </m:d>
                    <m:r>
                      <a:rPr lang="en-US"/>
                      <m:t>=(3,4)</m:t>
                    </m:r>
                  </m:oMath>
                </a14:m>
                <a:r>
                  <a:rPr lang="en-US" dirty="0"/>
                  <a:t> 		</a:t>
                </a:r>
                <a14:m>
                  <m:oMath xmlns:m="http://schemas.openxmlformats.org/officeDocument/2006/math">
                    <m:r>
                      <a:rPr lang="en-US"/>
                      <m:t>𝑓</m:t>
                    </m:r>
                    <m:d>
                      <m:dPr>
                        <m:ctrlPr>
                          <a:rPr lang="en-US"/>
                        </m:ctrlPr>
                      </m:dPr>
                      <m:e>
                        <m:sSub>
                          <m:sSubPr>
                            <m:ctrlPr>
                              <a:rPr lang="en-US" smtClean="0"/>
                            </m:ctrlPr>
                          </m:sSubPr>
                          <m:e>
                            <m:r>
                              <a:rPr lang="en-US"/>
                              <m:t>𝑥</m:t>
                            </m:r>
                          </m:e>
                          <m:sub>
                            <m:r>
                              <a:rPr lang="en-US" smtClean="0"/>
                              <m:t>3</m:t>
                            </m:r>
                          </m:sub>
                        </m:sSub>
                      </m:e>
                    </m:d>
                    <m:r>
                      <a:rPr lang="en-US"/>
                      <m:t>=</m:t>
                    </m:r>
                    <m:r>
                      <a:rPr lang="en-US" smtClean="0"/>
                      <m:t>3</m:t>
                    </m:r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ru-RU"/>
                        </m:ctrlPr>
                      </m:dPr>
                      <m:e>
                        <m:sSub>
                          <m:sSubPr>
                            <m:ctrlPr>
                              <a:rPr lang="ru-RU"/>
                            </m:ctrlPr>
                          </m:sSubPr>
                          <m:e>
                            <m:r>
                              <a:rPr lang="en-US"/>
                              <m:t>𝑥</m:t>
                            </m:r>
                          </m:e>
                          <m:sub>
                            <m:r>
                              <a:rPr lang="ru-RU"/>
                              <m:t>4</m:t>
                            </m:r>
                          </m:sub>
                        </m:sSub>
                        <m:r>
                          <a:rPr lang="en-US"/>
                          <m:t>, </m:t>
                        </m:r>
                        <m:sSub>
                          <m:sSubPr>
                            <m:ctrlPr>
                              <a:rPr lang="en-US"/>
                            </m:ctrlPr>
                          </m:sSubPr>
                          <m:e>
                            <m:r>
                              <a:rPr lang="en-US"/>
                              <m:t>𝑦</m:t>
                            </m:r>
                          </m:e>
                          <m:sub>
                            <m:r>
                              <a:rPr lang="ru-RU"/>
                              <m:t>4</m:t>
                            </m:r>
                          </m:sub>
                        </m:sSub>
                      </m:e>
                    </m:d>
                    <m:r>
                      <a:rPr lang="en-US"/>
                      <m:t>=(4,3)</m:t>
                    </m:r>
                  </m:oMath>
                </a14:m>
                <a:r>
                  <a:rPr lang="en-US" dirty="0"/>
                  <a:t> 		</a:t>
                </a:r>
                <a14:m>
                  <m:oMath xmlns:m="http://schemas.openxmlformats.org/officeDocument/2006/math">
                    <m:r>
                      <a:rPr lang="en-US"/>
                      <m:t>𝑓</m:t>
                    </m:r>
                    <m:d>
                      <m:dPr>
                        <m:ctrlPr>
                          <a:rPr lang="en-US"/>
                        </m:ctrlPr>
                      </m:dPr>
                      <m:e>
                        <m:sSub>
                          <m:sSubPr>
                            <m:ctrlPr>
                              <a:rPr lang="en-US"/>
                            </m:ctrlPr>
                          </m:sSubPr>
                          <m:e>
                            <m:r>
                              <a:rPr lang="en-US"/>
                              <m:t>𝑥</m:t>
                            </m:r>
                          </m:e>
                          <m:sub>
                            <m:r>
                              <a:rPr lang="en-US" smtClean="0"/>
                              <m:t>4</m:t>
                            </m:r>
                          </m:sub>
                        </m:sSub>
                      </m:e>
                    </m:d>
                    <m:r>
                      <a:rPr lang="en-US"/>
                      <m:t>=</m:t>
                    </m:r>
                    <m:r>
                      <a:rPr lang="en-US" smtClean="0"/>
                      <m:t>4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/>
                      <m:t>MSE</m:t>
                    </m:r>
                    <m:r>
                      <a:rPr lang="pt-BR"/>
                      <m:t>=</m:t>
                    </m:r>
                    <m:f>
                      <m:fPr>
                        <m:ctrlPr>
                          <a:rPr lang="pt-BR"/>
                        </m:ctrlPr>
                      </m:fPr>
                      <m:num>
                        <m:r>
                          <a:rPr lang="en-US"/>
                          <m:t>1</m:t>
                        </m:r>
                      </m:num>
                      <m:den>
                        <m:r>
                          <a:rPr lang="en-US" smtClean="0"/>
                          <m:t>4</m:t>
                        </m:r>
                      </m:den>
                    </m:f>
                    <m:d>
                      <m:dPr>
                        <m:ctrlPr>
                          <a:rPr lang="en-US" smtClean="0"/>
                        </m:ctrlPr>
                      </m:dPr>
                      <m:e>
                        <m:sSup>
                          <m:sSupPr>
                            <m:ctrlPr>
                              <a:rPr lang="en-US" smtClean="0"/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mtClean="0"/>
                                </m:ctrlPr>
                              </m:dPr>
                              <m:e>
                                <m:r>
                                  <a:rPr lang="en-US" smtClean="0"/>
                                  <m:t>1−1</m:t>
                                </m:r>
                              </m:e>
                            </m:d>
                          </m:e>
                          <m:sup>
                            <m:r>
                              <a:rPr lang="en-US" smtClean="0"/>
                              <m:t>2</m:t>
                            </m:r>
                          </m:sup>
                        </m:sSup>
                        <m:r>
                          <a:rPr lang="en-US" smtClean="0"/>
                          <m:t>+</m:t>
                        </m:r>
                        <m:sSup>
                          <m:sSupPr>
                            <m:ctrlPr>
                              <a:rPr lang="en-US"/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/>
                                </m:ctrlPr>
                              </m:dPr>
                              <m:e>
                                <m:r>
                                  <a:rPr lang="en-US" smtClean="0"/>
                                  <m:t>2−2</m:t>
                                </m:r>
                              </m:e>
                            </m:d>
                          </m:e>
                          <m:sup>
                            <m:r>
                              <a:rPr lang="en-US"/>
                              <m:t>2</m:t>
                            </m:r>
                          </m:sup>
                        </m:sSup>
                        <m:r>
                          <a:rPr lang="en-US" smtClean="0"/>
                          <m:t>+</m:t>
                        </m:r>
                        <m:sSup>
                          <m:sSupPr>
                            <m:ctrlPr>
                              <a:rPr lang="en-US"/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/>
                                </m:ctrlPr>
                              </m:dPr>
                              <m:e>
                                <m:r>
                                  <a:rPr lang="en-US" smtClean="0"/>
                                  <m:t>4−3</m:t>
                                </m:r>
                              </m:e>
                            </m:d>
                          </m:e>
                          <m:sup>
                            <m:r>
                              <a:rPr lang="en-US"/>
                              <m:t>2</m:t>
                            </m:r>
                          </m:sup>
                        </m:sSup>
                        <m:r>
                          <a:rPr lang="en-US" smtClean="0"/>
                          <m:t>+</m:t>
                        </m:r>
                        <m:sSup>
                          <m:sSupPr>
                            <m:ctrlPr>
                              <a:rPr lang="en-US"/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/>
                                </m:ctrlPr>
                              </m:dPr>
                              <m:e>
                                <m:r>
                                  <a:rPr lang="en-US" smtClean="0"/>
                                  <m:t>3−4</m:t>
                                </m:r>
                              </m:e>
                            </m:d>
                          </m:e>
                          <m:sup>
                            <m:r>
                              <a:rPr lang="en-US"/>
                              <m:t>2</m:t>
                            </m:r>
                          </m:sup>
                        </m:sSup>
                      </m:e>
                    </m:d>
                    <m:r>
                      <a:rPr lang="en-US" smtClean="0"/>
                      <m:t>=0,5</m:t>
                    </m:r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48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Линейная регрессия - пример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=(1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,1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(2,2)</m:t>
                    </m:r>
                  </m:oMath>
                </a14:m>
                <a:r>
                  <a:rPr lang="en-US" dirty="0"/>
                  <a:t> 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=(3,4)</m:t>
                    </m:r>
                  </m:oMath>
                </a14:m>
                <a:r>
                  <a:rPr lang="en-US" dirty="0"/>
                  <a:t> 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=(4,3)</m:t>
                    </m:r>
                  </m:oMath>
                </a14:m>
                <a:r>
                  <a:rPr lang="en-US" dirty="0"/>
                  <a:t> 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3−5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=1,39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166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Линейная регрессия - пример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+6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=(1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,1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(2,2)</m:t>
                    </m:r>
                  </m:oMath>
                </a14:m>
                <a:r>
                  <a:rPr lang="en-US" dirty="0"/>
                  <a:t> 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=(3,4)</m:t>
                    </m:r>
                  </m:oMath>
                </a14:m>
                <a:r>
                  <a:rPr lang="en-US" dirty="0"/>
                  <a:t> 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=(4,3)</m:t>
                    </m:r>
                  </m:oMath>
                </a14:m>
                <a:r>
                  <a:rPr lang="en-US" dirty="0"/>
                  <a:t> 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2−4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4−3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3−2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=5,5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86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Аналитическое решение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=(1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,1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(2,2)</m:t>
                    </m:r>
                  </m:oMath>
                </a14:m>
                <a:r>
                  <a:rPr lang="en-US" dirty="0"/>
                  <a:t> 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=(3,4)</m:t>
                    </m:r>
                  </m:oMath>
                </a14:m>
                <a:r>
                  <a:rPr lang="en-US" dirty="0"/>
                  <a:t> 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=(4,3)</m:t>
                    </m:r>
                  </m:oMath>
                </a14:m>
                <a:r>
                  <a:rPr lang="en-US" dirty="0"/>
                  <a:t> 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914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Аналитическое решение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69900" y="1825625"/>
                <a:ext cx="114173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2−2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4−3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3−4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1−2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+16−24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𝑎𝑏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+9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+9−24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i="1" dirty="0" smtClean="0"/>
              </a:p>
              <a:p>
                <a:pPr marL="0" indent="0">
                  <a:buNone/>
                </a:pPr>
                <a:endParaRPr lang="en-US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=30−58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+30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i="1" dirty="0" smtClean="0"/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7,5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14,5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+7,5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i="1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900" y="1825625"/>
                <a:ext cx="11417300" cy="4351338"/>
              </a:xfrm>
              <a:blipFill rotWithShape="0">
                <a:blip r:embed="rId2"/>
                <a:stretch>
                  <a:fillRect l="-2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95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Аналитическое решение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7250"/>
            <a:ext cx="3593651" cy="2996825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037" y="2277250"/>
            <a:ext cx="3669841" cy="299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90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Аналитическое решение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69900" y="1825625"/>
                <a:ext cx="114173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7,5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14,5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+7,5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i="1" dirty="0" smtClean="0"/>
              </a:p>
              <a:p>
                <a:pPr marL="0" indent="0">
                  <a:buNone/>
                </a:pPr>
                <a:endParaRPr lang="ru-RU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MSE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i="1" dirty="0" smtClean="0"/>
                  <a:t>,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MSE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i="1" dirty="0" smtClean="0"/>
                  <a:t>.</a:t>
                </a:r>
              </a:p>
              <a:p>
                <a:pPr marL="0" indent="0">
                  <a:buNone/>
                </a:pPr>
                <a:endParaRPr lang="ru-RU" i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−14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,5+5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+15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−5+5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  <m:r>
                              <m:rPr>
                                <m:nor/>
                              </m:rPr>
                              <a:rPr lang="en-US" i="1" dirty="0"/>
                              <m:t>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b="0" i="1" dirty="0" smtClean="0"/>
                  <a:t>		</a:t>
                </a:r>
                <a:r>
                  <a:rPr lang="en-US" b="0" dirty="0" smtClean="0"/>
                  <a:t>=&gt;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=0,8;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=0,5.</m:t>
                    </m:r>
                  </m:oMath>
                </a14:m>
                <a:endParaRPr lang="en-US" i="1" dirty="0" smtClean="0"/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MSE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=0,45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+0,5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900" y="1825625"/>
                <a:ext cx="11417300" cy="4351338"/>
              </a:xfrm>
              <a:blipFill rotWithShape="0">
                <a:blip r:embed="rId2"/>
                <a:stretch>
                  <a:fillRect l="-5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44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Аналитическое решение</a:t>
            </a:r>
          </a:p>
        </p:txBody>
      </p:sp>
      <p:graphicFrame>
        <p:nvGraphicFramePr>
          <p:cNvPr id="21" name="Объект 20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" name="Прямая соединительная линия 3"/>
          <p:cNvCxnSpPr/>
          <p:nvPr/>
        </p:nvCxnSpPr>
        <p:spPr>
          <a:xfrm flipV="1">
            <a:off x="1116281" y="2351314"/>
            <a:ext cx="10070275" cy="30519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13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Градиентный спуск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ru-RU" dirty="0" smtClean="0"/>
                  <a:t>Случайным образом выбираем точку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 smtClean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ru-RU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 smtClean="0"/>
                  <a:t>Вычисляем значения частных производных ошибки.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ru-RU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 smtClean="0"/>
                  <a:t>Изменяем координаты так, чтобы двигаться в сторону уменьшения производной: 				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MSE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MSE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ru-RU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MSE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MSE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достаточно мало, то завершаем. Иначе – возвращаемся к шагу 2.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01" t="-29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253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Содержание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Линейная регрессия</a:t>
            </a:r>
          </a:p>
          <a:p>
            <a:r>
              <a:rPr lang="ru-RU" dirty="0" smtClean="0"/>
              <a:t>Логистическая регрессия</a:t>
            </a:r>
          </a:p>
          <a:p>
            <a:r>
              <a:rPr lang="ru-RU" dirty="0" smtClean="0"/>
              <a:t>Смещение и разброс</a:t>
            </a:r>
          </a:p>
          <a:p>
            <a:r>
              <a:rPr lang="ru-RU" dirty="0" smtClean="0"/>
              <a:t>Регуляризация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115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Градиентный спуск</a:t>
            </a:r>
          </a:p>
        </p:txBody>
      </p:sp>
      <p:grpSp>
        <p:nvGrpSpPr>
          <p:cNvPr id="19" name="Группа 18"/>
          <p:cNvGrpSpPr/>
          <p:nvPr/>
        </p:nvGrpSpPr>
        <p:grpSpPr>
          <a:xfrm>
            <a:off x="2907475" y="1690688"/>
            <a:ext cx="6377050" cy="4788433"/>
            <a:chOff x="4037610" y="1626919"/>
            <a:chExt cx="6377050" cy="4788433"/>
          </a:xfrm>
        </p:grpSpPr>
        <p:sp>
          <p:nvSpPr>
            <p:cNvPr id="7" name="Полилиния 6"/>
            <p:cNvSpPr/>
            <p:nvPr/>
          </p:nvSpPr>
          <p:spPr>
            <a:xfrm>
              <a:off x="4037610" y="1626919"/>
              <a:ext cx="6377050" cy="4788433"/>
            </a:xfrm>
            <a:custGeom>
              <a:avLst/>
              <a:gdLst>
                <a:gd name="connsiteX0" fmla="*/ 0 w 6377050"/>
                <a:gd name="connsiteY0" fmla="*/ 0 h 4788433"/>
                <a:gd name="connsiteX1" fmla="*/ 3467595 w 6377050"/>
                <a:gd name="connsiteY1" fmla="*/ 4773881 h 4788433"/>
                <a:gd name="connsiteX2" fmla="*/ 6377050 w 6377050"/>
                <a:gd name="connsiteY2" fmla="*/ 1591294 h 4788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77050" h="4788433">
                  <a:moveTo>
                    <a:pt x="0" y="0"/>
                  </a:moveTo>
                  <a:cubicBezTo>
                    <a:pt x="1202376" y="2254332"/>
                    <a:pt x="2404753" y="4508665"/>
                    <a:pt x="3467595" y="4773881"/>
                  </a:cubicBezTo>
                  <a:cubicBezTo>
                    <a:pt x="4530437" y="5039097"/>
                    <a:pt x="6377050" y="1591294"/>
                    <a:pt x="6377050" y="1591294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9" name="Прямая со стрелкой 8"/>
            <p:cNvCxnSpPr/>
            <p:nvPr/>
          </p:nvCxnSpPr>
          <p:spPr>
            <a:xfrm>
              <a:off x="4619501" y="2755075"/>
              <a:ext cx="724395" cy="142503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Овал 10"/>
            <p:cNvSpPr/>
            <p:nvPr/>
          </p:nvSpPr>
          <p:spPr>
            <a:xfrm>
              <a:off x="4577938" y="2713303"/>
              <a:ext cx="106878" cy="1187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5801096" y="4732108"/>
              <a:ext cx="106878" cy="1187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3" name="Прямая со стрелкой 12"/>
            <p:cNvCxnSpPr/>
            <p:nvPr/>
          </p:nvCxnSpPr>
          <p:spPr>
            <a:xfrm>
              <a:off x="5860474" y="4850861"/>
              <a:ext cx="587827" cy="92169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Овал 15"/>
            <p:cNvSpPr/>
            <p:nvPr/>
          </p:nvSpPr>
          <p:spPr>
            <a:xfrm>
              <a:off x="6941128" y="6085895"/>
              <a:ext cx="106878" cy="1187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7" name="Прямая со стрелкой 16"/>
            <p:cNvCxnSpPr/>
            <p:nvPr/>
          </p:nvCxnSpPr>
          <p:spPr>
            <a:xfrm>
              <a:off x="7036131" y="6192773"/>
              <a:ext cx="293913" cy="22257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047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Градиентный спуск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Простой градиентный спуск (</a:t>
            </a:r>
            <a:r>
              <a:rPr lang="en-US" dirty="0" smtClean="0"/>
              <a:t>batch)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ru-RU" dirty="0" smtClean="0"/>
              <a:t>Значения частных производных вычисляются по всему набору данных.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Стохастический </a:t>
            </a:r>
            <a:r>
              <a:rPr lang="ru-RU" dirty="0"/>
              <a:t>градиентный </a:t>
            </a:r>
            <a:r>
              <a:rPr lang="ru-RU" dirty="0" smtClean="0"/>
              <a:t>спуск:</a:t>
            </a:r>
          </a:p>
          <a:p>
            <a:pPr marL="0" indent="0">
              <a:buNone/>
            </a:pPr>
            <a:r>
              <a:rPr lang="ru-RU" dirty="0"/>
              <a:t>Значения частных производных </a:t>
            </a:r>
            <a:r>
              <a:rPr lang="ru-RU" dirty="0" smtClean="0"/>
              <a:t>вычисляются по одному, случайно выбранному элементу данных.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Мини-батч градиентный спуск (</a:t>
            </a:r>
            <a:r>
              <a:rPr lang="en-US" dirty="0" smtClean="0"/>
              <a:t>mini-batch)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ru-RU" dirty="0"/>
              <a:t>Значения частных производных </a:t>
            </a:r>
            <a:r>
              <a:rPr lang="ru-RU" dirty="0" smtClean="0"/>
              <a:t>вычисляются по небольшой группе случайно выбранных элементов данных.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495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Допущения линейной регрессии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69900" y="1825625"/>
                <a:ext cx="114173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Остатки</a:t>
                </a:r>
                <a:r>
                  <a:rPr lang="en-US" dirty="0"/>
                  <a:t>:</a:t>
                </a:r>
                <a:r>
                  <a:rPr lang="ru-RU" dirty="0" smtClean="0"/>
                  <a:t> величины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Допущения линейной регрессии</a:t>
                </a:r>
              </a:p>
              <a:p>
                <a:r>
                  <a:rPr lang="ru-RU" dirty="0" smtClean="0"/>
                  <a:t>Между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:r>
                  <a:rPr lang="en-US" i="1" dirty="0" smtClean="0"/>
                  <a:t>y</a:t>
                </a:r>
                <a:r>
                  <a:rPr lang="en-US" dirty="0" smtClean="0"/>
                  <a:t> </a:t>
                </a:r>
                <a:r>
                  <a:rPr lang="ru-RU" dirty="0" smtClean="0"/>
                  <a:t>есть линейная зависимость.</a:t>
                </a:r>
              </a:p>
              <a:p>
                <a:r>
                  <a:rPr lang="ru-RU" dirty="0" smtClean="0"/>
                  <a:t>Остатки распределены нормальным образом.</a:t>
                </a:r>
              </a:p>
              <a:p>
                <a:r>
                  <a:rPr lang="ru-RU" dirty="0" smtClean="0"/>
                  <a:t>Среднее значение остатков равно нулю.</a:t>
                </a:r>
              </a:p>
              <a:p>
                <a:r>
                  <a:rPr lang="ru-RU" dirty="0" smtClean="0"/>
                  <a:t>Дисперсия остатков постоянна.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900" y="1825625"/>
                <a:ext cx="11417300" cy="4351338"/>
              </a:xfrm>
              <a:blipFill rotWithShape="0">
                <a:blip r:embed="rId2"/>
                <a:stretch>
                  <a:fillRect l="-1068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970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Множественная линейная регрессия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69900" y="1825625"/>
                <a:ext cx="114173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Данные: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:r>
                  <a:rPr lang="ru-RU" dirty="0"/>
                  <a:t>где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Задача: Найти такие значения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 smtClean="0"/>
                  <a:t>,</a:t>
                </a:r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= 1, …, </a:t>
                </a:r>
                <a:r>
                  <a:rPr lang="en-US" i="1" dirty="0" smtClean="0"/>
                  <a:t>K</a:t>
                </a:r>
                <a:r>
                  <a:rPr lang="ru-RU" dirty="0" smtClean="0"/>
                  <a:t>, </a:t>
                </a:r>
                <a:r>
                  <a:rPr lang="ru-RU" dirty="0"/>
                  <a:t>чтобы функция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/>
                  <a:t>как можно точнее аппроксимировала </a:t>
                </a:r>
                <a:r>
                  <a:rPr lang="en-US" i="1" dirty="0"/>
                  <a:t>y</a:t>
                </a:r>
                <a:r>
                  <a:rPr lang="ru-RU" dirty="0"/>
                  <a:t>, 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т.е. чтобы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для всех </a:t>
                </a:r>
                <a:r>
                  <a:rPr lang="en-US" i="1" dirty="0"/>
                  <a:t>i</a:t>
                </a:r>
                <a:r>
                  <a:rPr lang="en-US" dirty="0"/>
                  <a:t>.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900" y="1825625"/>
                <a:ext cx="11417300" cy="4351338"/>
              </a:xfrm>
              <a:blipFill rotWithShape="0">
                <a:blip r:embed="rId2"/>
                <a:stretch>
                  <a:fillRect l="-1068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433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Множественная линейная регрессия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69900" y="1825625"/>
                <a:ext cx="114173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ru-RU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900" y="1825625"/>
                <a:ext cx="11417300" cy="4351338"/>
              </a:xfrm>
              <a:blipFill rotWithShape="0"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367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линейной регрессии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9900" y="1825625"/>
            <a:ext cx="114173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Ограничения линейной регрессии:</a:t>
            </a:r>
          </a:p>
          <a:p>
            <a:r>
              <a:rPr lang="ru-RU" dirty="0" smtClean="0"/>
              <a:t>Низкая точность при аппроксимации нелинейных функций.</a:t>
            </a:r>
          </a:p>
          <a:p>
            <a:r>
              <a:rPr lang="ru-RU" dirty="0" smtClean="0"/>
              <a:t>Нельзя использовать для вычислений вне известного интервала.</a:t>
            </a:r>
          </a:p>
          <a:p>
            <a:r>
              <a:rPr lang="ru-RU" dirty="0" smtClean="0"/>
              <a:t>Считаем, что предикторы не содержат ошибок измерений.</a:t>
            </a:r>
          </a:p>
          <a:p>
            <a:r>
              <a:rPr lang="ru-RU" dirty="0" smtClean="0"/>
              <a:t>Нет ограничений области значений.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26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Интерпретация линейной регрессии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1421864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Квартет </a:t>
            </a:r>
            <a:r>
              <a:rPr lang="ru-RU" dirty="0" smtClean="0"/>
              <a:t>Анскомба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633" y="1826758"/>
            <a:ext cx="6718125" cy="488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10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Линейная регрессия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85008" y="1781299"/>
            <a:ext cx="11578441" cy="4845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u-RU" dirty="0" smtClean="0"/>
              <a:t>Искусственный интеллект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838200" y="2543695"/>
            <a:ext cx="10849495" cy="39568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/>
              <a:t>Машинное обучение</a:t>
            </a:r>
            <a:endParaRPr lang="ru-RU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242204" y="3312543"/>
            <a:ext cx="3148641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/>
              <a:t>Обучение с учителем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794849" y="3312543"/>
            <a:ext cx="3148641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>
                <a:solidFill>
                  <a:schemeClr val="dk1"/>
                </a:solidFill>
              </a:rPr>
              <a:t>Обучение без учителя</a:t>
            </a:r>
            <a:endParaRPr lang="ru-RU" dirty="0">
              <a:solidFill>
                <a:schemeClr val="dk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8347494" y="3312542"/>
            <a:ext cx="3148641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>
                <a:solidFill>
                  <a:schemeClr val="dk1"/>
                </a:solidFill>
              </a:rPr>
              <a:t>Обучение с подкреплением</a:t>
            </a:r>
            <a:endParaRPr lang="ru-RU" dirty="0">
              <a:solidFill>
                <a:schemeClr val="dk1"/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426271" y="3915383"/>
            <a:ext cx="2813220" cy="8550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/>
              <a:t>Регрессия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426271" y="5081878"/>
            <a:ext cx="2813220" cy="8550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Классификация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962560" y="3915383"/>
            <a:ext cx="2813220" cy="8550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Кластеризация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408219" y="4010387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Лин.рег.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69806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максимального правдоподобия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Вся имеющаяся у нас информация находится в наборе данных.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Мы задаем некую функциональную зависимость между отдельными частями элементов.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Параметры этой функциональной зависимости подбираются так, чтобы максимизировать вероятность появления имеющегося набор </a:t>
            </a:r>
            <a:r>
              <a:rPr lang="ru-RU" dirty="0"/>
              <a:t>д</a:t>
            </a:r>
            <a:r>
              <a:rPr lang="ru-RU" dirty="0" smtClean="0"/>
              <a:t>анных.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862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Логистическая регрессия - определение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Данные: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:r>
                  <a:rPr lang="ru-RU" dirty="0"/>
                  <a:t>где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Задача: Найти такие значения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/>
                  <a:t>,</a:t>
                </a:r>
                <a:r>
                  <a:rPr lang="en-US" dirty="0"/>
                  <a:t> </a:t>
                </a:r>
                <a:r>
                  <a:rPr lang="ru-RU" dirty="0"/>
                  <a:t>где </a:t>
                </a:r>
                <a:r>
                  <a:rPr lang="en-US" i="1" dirty="0"/>
                  <a:t>k</a:t>
                </a:r>
                <a:r>
                  <a:rPr lang="en-US" dirty="0"/>
                  <a:t> = 1, …, </a:t>
                </a:r>
                <a:r>
                  <a:rPr lang="en-US" i="1" dirty="0"/>
                  <a:t>K</a:t>
                </a:r>
                <a:r>
                  <a:rPr lang="ru-RU" dirty="0"/>
                  <a:t>, чтобы функция 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,</a:t>
                </a:r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,</a:t>
                </a:r>
              </a:p>
              <a:p>
                <a:pPr marL="0" indent="0">
                  <a:buNone/>
                </a:pPr>
                <a:r>
                  <a:rPr lang="ru-RU" dirty="0" smtClean="0"/>
                  <a:t>аппроксимировала вероятность того, что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 smtClean="0"/>
                  <a:t>.</a:t>
                </a: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b="-8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633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Линейная регрессия</a:t>
            </a:r>
            <a:r>
              <a:rPr lang="en-US" dirty="0" smtClean="0"/>
              <a:t> - </a:t>
            </a:r>
            <a:r>
              <a:rPr lang="ru-RU" dirty="0" smtClean="0"/>
              <a:t>определение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Способ машинного обучения – обучение с учителем.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Тип задачи машинного обучения – регрессия.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Данные:</a:t>
                </a:r>
                <a:r>
                  <a:rPr lang="en-US" dirty="0" smtClean="0"/>
                  <a:t> </a:t>
                </a:r>
                <a:r>
                  <a:rPr lang="ru-RU" dirty="0" smtClean="0"/>
                  <a:t>пары значений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.</a:t>
                </a:r>
                <a:endParaRPr lang="ru-RU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называется предиктором или </a:t>
                </a:r>
                <a:r>
                  <a:rPr lang="ru-RU" dirty="0" smtClean="0"/>
                  <a:t>регрессором,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называется зависимой переменной.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Задача: Найти такие значения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:r>
                  <a:rPr lang="en-US" i="1" dirty="0" smtClean="0"/>
                  <a:t>b</a:t>
                </a:r>
                <a:r>
                  <a:rPr lang="ru-RU" dirty="0" smtClean="0"/>
                  <a:t>, чтобы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 как можно точнее аппроксимировала </a:t>
                </a:r>
                <a:r>
                  <a:rPr lang="en-US" i="1" dirty="0" smtClean="0"/>
                  <a:t>y</a:t>
                </a:r>
                <a:r>
                  <a:rPr lang="ru-RU" dirty="0" smtClean="0"/>
                  <a:t>,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т.е. чтобы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для всех </a:t>
                </a:r>
                <a:r>
                  <a:rPr lang="en-US" i="1" dirty="0" smtClean="0"/>
                  <a:t>i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801" b="-30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980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Логистическая </a:t>
            </a:r>
            <a:r>
              <a:rPr lang="ru-RU" dirty="0"/>
              <a:t>регрессия - определение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988827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dirty="0"/>
              </a:p>
              <a:p>
                <a:pPr marL="0" indent="0" algn="ctr">
                  <a:buNone/>
                </a:pPr>
                <a:endParaRPr lang="ru-RU" dirty="0"/>
              </a:p>
              <a:p>
                <a:pPr marL="0" indent="0" algn="ctr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988827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2949389"/>
            <a:ext cx="75438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08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Логистическая </a:t>
            </a:r>
            <a:r>
              <a:rPr lang="ru-RU" dirty="0"/>
              <a:t>регрессия - определение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0" i="0" dirty="0" smtClean="0"/>
                  <a:t>Вероятности:</a:t>
                </a:r>
                <a:endParaRPr lang="en-US" b="0" i="0" dirty="0" smtClean="0"/>
              </a:p>
              <a:p>
                <a:pPr marL="0" indent="0">
                  <a:buNone/>
                </a:pPr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295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Логистическая </a:t>
            </a:r>
            <a:r>
              <a:rPr lang="ru-RU" dirty="0"/>
              <a:t>регрессия - определение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Способ машинного обучения – обучение с учителем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Тип задачи машинного обучения – </a:t>
            </a:r>
            <a:r>
              <a:rPr lang="ru-RU" dirty="0" smtClean="0"/>
              <a:t>бинарная классификация.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11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Логистическая функция потерь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Метрика производительности: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max</m:t>
                      </m:r>
                    </m:oMath>
                  </m:oMathPara>
                </a14:m>
                <a:endParaRPr lang="ru-RU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max</m:t>
                      </m:r>
                    </m:oMath>
                  </m:oMathPara>
                </a14:m>
                <a:endParaRPr lang="ru-RU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logloss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nary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min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561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Многоклассовая логистическая регрессия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Обобщение для многоклассовой классификации: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logloss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:r>
                  <a:rPr lang="en-US" i="1" dirty="0" smtClean="0"/>
                  <a:t>M</a:t>
                </a:r>
                <a:r>
                  <a:rPr lang="en-US" dirty="0" smtClean="0"/>
                  <a:t> – </a:t>
                </a:r>
                <a:r>
                  <a:rPr lang="ru-RU" dirty="0" smtClean="0"/>
                  <a:t>количество классов.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196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Логистическая </a:t>
            </a:r>
            <a:r>
              <a:rPr lang="ru-RU" dirty="0"/>
              <a:t>регрессия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85008" y="1781299"/>
            <a:ext cx="11578441" cy="4845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u-RU" dirty="0" smtClean="0"/>
              <a:t>Искусственный интеллект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838200" y="2543695"/>
            <a:ext cx="10849495" cy="39568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/>
              <a:t>Машинное обучение</a:t>
            </a:r>
            <a:endParaRPr lang="ru-RU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242204" y="3312543"/>
            <a:ext cx="3148641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/>
              <a:t>Обучение с учителем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794849" y="3312543"/>
            <a:ext cx="3148641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>
                <a:solidFill>
                  <a:schemeClr val="dk1"/>
                </a:solidFill>
              </a:rPr>
              <a:t>Обучение без учителя</a:t>
            </a:r>
            <a:endParaRPr lang="ru-RU" dirty="0">
              <a:solidFill>
                <a:schemeClr val="dk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8347494" y="3312542"/>
            <a:ext cx="3148641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>
                <a:solidFill>
                  <a:schemeClr val="dk1"/>
                </a:solidFill>
              </a:rPr>
              <a:t>Обучение с подкреплением</a:t>
            </a:r>
            <a:endParaRPr lang="ru-RU" dirty="0">
              <a:solidFill>
                <a:schemeClr val="dk1"/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426271" y="3915383"/>
            <a:ext cx="2813220" cy="8550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/>
              <a:t>Регрессия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426271" y="5081878"/>
            <a:ext cx="2813220" cy="8550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/>
              <a:t>Классификация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962560" y="3915383"/>
            <a:ext cx="2813220" cy="8550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Кластеризация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408219" y="4010387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Лин.рег.</a:t>
            </a:r>
            <a:endParaRPr lang="ru-RU" sz="1200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408219" y="5173405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Лог.рег.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15885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Смещение и разброс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Смещение (</a:t>
            </a:r>
            <a:r>
              <a:rPr lang="en-US" dirty="0" smtClean="0"/>
              <a:t>bias</a:t>
            </a:r>
            <a:r>
              <a:rPr lang="en-US" dirty="0" smtClean="0"/>
              <a:t>)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bias</a:t>
            </a:r>
            <a:r>
              <a:rPr lang="en-US" baseline="30000" dirty="0" smtClean="0"/>
              <a:t>2</a:t>
            </a:r>
            <a:r>
              <a:rPr lang="en-US" dirty="0" smtClean="0"/>
              <a:t> = </a:t>
            </a:r>
            <a:r>
              <a:rPr lang="ru-RU" dirty="0" smtClean="0"/>
              <a:t>расстояние </a:t>
            </a:r>
            <a:r>
              <a:rPr lang="ru-RU" dirty="0" smtClean="0"/>
              <a:t>от прогноза модели до реального значения.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Разброс (</a:t>
            </a:r>
            <a:r>
              <a:rPr lang="en-US" dirty="0" smtClean="0"/>
              <a:t>variance</a:t>
            </a:r>
            <a:r>
              <a:rPr lang="en-US" dirty="0" smtClean="0"/>
              <a:t>)</a:t>
            </a:r>
            <a:endParaRPr lang="ru-RU" dirty="0" smtClean="0"/>
          </a:p>
          <a:p>
            <a:pPr marL="0" indent="0">
              <a:buNone/>
            </a:pPr>
            <a:r>
              <a:rPr lang="en-US" dirty="0"/>
              <a:t>variance </a:t>
            </a:r>
            <a:r>
              <a:rPr lang="en-US" dirty="0" smtClean="0"/>
              <a:t>= </a:t>
            </a:r>
            <a:r>
              <a:rPr lang="ru-RU" dirty="0" smtClean="0"/>
              <a:t>р</a:t>
            </a:r>
            <a:r>
              <a:rPr lang="ru-RU" dirty="0" smtClean="0"/>
              <a:t>асстояние </a:t>
            </a:r>
            <a:r>
              <a:rPr lang="ru-RU" dirty="0" smtClean="0"/>
              <a:t>от прогноза модели до среднего прогноза модели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Общая ошибка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error = </a:t>
            </a:r>
            <a:r>
              <a:rPr lang="en-US" dirty="0"/>
              <a:t>bias</a:t>
            </a:r>
            <a:r>
              <a:rPr lang="en-US" baseline="30000" dirty="0"/>
              <a:t>2</a:t>
            </a:r>
            <a:r>
              <a:rPr lang="en-US" dirty="0" smtClean="0"/>
              <a:t> + variance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46400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Смещение и разброс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083" y="1419305"/>
            <a:ext cx="5474121" cy="527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5809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Смещение и разброс</a:t>
            </a:r>
          </a:p>
        </p:txBody>
      </p:sp>
      <p:sp>
        <p:nvSpPr>
          <p:cNvPr id="11" name="Полилиния 10"/>
          <p:cNvSpPr/>
          <p:nvPr/>
        </p:nvSpPr>
        <p:spPr>
          <a:xfrm>
            <a:off x="1294410" y="2066305"/>
            <a:ext cx="8478982" cy="4180115"/>
          </a:xfrm>
          <a:custGeom>
            <a:avLst/>
            <a:gdLst>
              <a:gd name="connsiteX0" fmla="*/ 0 w 1935678"/>
              <a:gd name="connsiteY0" fmla="*/ 0 h 2576946"/>
              <a:gd name="connsiteX1" fmla="*/ 1935678 w 1935678"/>
              <a:gd name="connsiteY1" fmla="*/ 2576946 h 2576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35678" h="2576946">
                <a:moveTo>
                  <a:pt x="0" y="0"/>
                </a:moveTo>
                <a:cubicBezTo>
                  <a:pt x="286987" y="978725"/>
                  <a:pt x="573974" y="1957450"/>
                  <a:pt x="1935678" y="2576946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олилиния 11"/>
          <p:cNvSpPr/>
          <p:nvPr/>
        </p:nvSpPr>
        <p:spPr>
          <a:xfrm>
            <a:off x="1365662" y="1377538"/>
            <a:ext cx="8336478" cy="3942613"/>
          </a:xfrm>
          <a:custGeom>
            <a:avLst/>
            <a:gdLst>
              <a:gd name="connsiteX0" fmla="*/ 0 w 8336478"/>
              <a:gd name="connsiteY0" fmla="*/ 0 h 3942613"/>
              <a:gd name="connsiteX1" fmla="*/ 3040083 w 8336478"/>
              <a:gd name="connsiteY1" fmla="*/ 2850078 h 3942613"/>
              <a:gd name="connsiteX2" fmla="*/ 5723907 w 8336478"/>
              <a:gd name="connsiteY2" fmla="*/ 3942607 h 3942613"/>
              <a:gd name="connsiteX3" fmla="*/ 8336478 w 8336478"/>
              <a:gd name="connsiteY3" fmla="*/ 2838202 h 394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36478" h="3942613">
                <a:moveTo>
                  <a:pt x="0" y="0"/>
                </a:moveTo>
                <a:cubicBezTo>
                  <a:pt x="1043049" y="1096488"/>
                  <a:pt x="2086099" y="2192977"/>
                  <a:pt x="3040083" y="2850078"/>
                </a:cubicBezTo>
                <a:cubicBezTo>
                  <a:pt x="3994067" y="3507179"/>
                  <a:pt x="4841175" y="3944586"/>
                  <a:pt x="5723907" y="3942607"/>
                </a:cubicBezTo>
                <a:cubicBezTo>
                  <a:pt x="6606639" y="3940628"/>
                  <a:pt x="7861465" y="3087584"/>
                  <a:pt x="8336478" y="2838202"/>
                </a:cubicBezTo>
              </a:path>
            </a:pathLst>
          </a:cu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3" name="Стрелка вниз 12"/>
          <p:cNvSpPr/>
          <p:nvPr/>
        </p:nvSpPr>
        <p:spPr>
          <a:xfrm>
            <a:off x="5628904" y="3028208"/>
            <a:ext cx="1674421" cy="19713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86888" y="3728852"/>
            <a:ext cx="2185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Большое смещение,</a:t>
            </a:r>
          </a:p>
          <a:p>
            <a:r>
              <a:rPr lang="ru-RU" dirty="0" smtClean="0"/>
              <a:t>маленький разброс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9001495" y="2588820"/>
            <a:ext cx="256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Маленькое смещение,</a:t>
            </a:r>
          </a:p>
          <a:p>
            <a:r>
              <a:rPr lang="ru-RU" dirty="0" smtClean="0"/>
              <a:t>большой разброс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178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Смещение и разброс</a:t>
            </a:r>
          </a:p>
        </p:txBody>
      </p:sp>
      <p:cxnSp>
        <p:nvCxnSpPr>
          <p:cNvPr id="5" name="Прямая со стрелкой 4"/>
          <p:cNvCxnSpPr/>
          <p:nvPr/>
        </p:nvCxnSpPr>
        <p:spPr>
          <a:xfrm flipH="1" flipV="1">
            <a:off x="593766" y="1496291"/>
            <a:ext cx="11876" cy="4714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605642" y="6198919"/>
            <a:ext cx="9250877" cy="35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30375" y="3170712"/>
            <a:ext cx="461665" cy="101059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ru-RU" dirty="0" smtClean="0"/>
              <a:t>Ошибка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978234" y="6234545"/>
            <a:ext cx="2030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Сложность модели</a:t>
            </a:r>
            <a:endParaRPr lang="ru-RU" dirty="0"/>
          </a:p>
        </p:txBody>
      </p:sp>
      <p:sp>
        <p:nvSpPr>
          <p:cNvPr id="14" name="Полилиния 13"/>
          <p:cNvSpPr/>
          <p:nvPr/>
        </p:nvSpPr>
        <p:spPr>
          <a:xfrm>
            <a:off x="973777" y="2137558"/>
            <a:ext cx="8668987" cy="3669476"/>
          </a:xfrm>
          <a:custGeom>
            <a:avLst/>
            <a:gdLst>
              <a:gd name="connsiteX0" fmla="*/ 0 w 8668987"/>
              <a:gd name="connsiteY0" fmla="*/ 0 h 3669476"/>
              <a:gd name="connsiteX1" fmla="*/ 2731324 w 8668987"/>
              <a:gd name="connsiteY1" fmla="*/ 2707574 h 3669476"/>
              <a:gd name="connsiteX2" fmla="*/ 8668987 w 8668987"/>
              <a:gd name="connsiteY2" fmla="*/ 3669476 h 3669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68987" h="3669476">
                <a:moveTo>
                  <a:pt x="0" y="0"/>
                </a:moveTo>
                <a:cubicBezTo>
                  <a:pt x="643246" y="1047997"/>
                  <a:pt x="1286493" y="2095995"/>
                  <a:pt x="2731324" y="2707574"/>
                </a:cubicBezTo>
                <a:cubicBezTo>
                  <a:pt x="4176155" y="3319153"/>
                  <a:pt x="6422571" y="3494314"/>
                  <a:pt x="8668987" y="366947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9856519" y="5545777"/>
            <a:ext cx="184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(</a:t>
            </a:r>
            <a:r>
              <a:rPr lang="en-US" dirty="0" smtClean="0">
                <a:solidFill>
                  <a:srgbClr val="FF0000"/>
                </a:solidFill>
              </a:rPr>
              <a:t>bias</a:t>
            </a:r>
            <a:r>
              <a:rPr lang="ru-RU" dirty="0" smtClean="0">
                <a:solidFill>
                  <a:srgbClr val="FF0000"/>
                </a:solidFill>
              </a:rPr>
              <a:t>)</a:t>
            </a:r>
            <a:r>
              <a:rPr lang="ru-RU" baseline="30000" dirty="0" smtClean="0">
                <a:solidFill>
                  <a:srgbClr val="FF0000"/>
                </a:solidFill>
              </a:rPr>
              <a:t>2</a:t>
            </a:r>
            <a:endParaRPr lang="ru-RU" baseline="30000" dirty="0">
              <a:solidFill>
                <a:srgbClr val="FF0000"/>
              </a:solidFill>
            </a:endParaRPr>
          </a:p>
        </p:txBody>
      </p:sp>
      <p:sp>
        <p:nvSpPr>
          <p:cNvPr id="4" name="Полилиния 3"/>
          <p:cNvSpPr/>
          <p:nvPr/>
        </p:nvSpPr>
        <p:spPr>
          <a:xfrm>
            <a:off x="973777" y="2054431"/>
            <a:ext cx="8205849" cy="3764478"/>
          </a:xfrm>
          <a:custGeom>
            <a:avLst/>
            <a:gdLst>
              <a:gd name="connsiteX0" fmla="*/ 0 w 8205849"/>
              <a:gd name="connsiteY0" fmla="*/ 3764478 h 3764478"/>
              <a:gd name="connsiteX1" fmla="*/ 5082639 w 8205849"/>
              <a:gd name="connsiteY1" fmla="*/ 3075709 h 3764478"/>
              <a:gd name="connsiteX2" fmla="*/ 8205849 w 8205849"/>
              <a:gd name="connsiteY2" fmla="*/ 0 h 3764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05849" h="3764478">
                <a:moveTo>
                  <a:pt x="0" y="3764478"/>
                </a:moveTo>
                <a:cubicBezTo>
                  <a:pt x="1857499" y="3733800"/>
                  <a:pt x="3714998" y="3703122"/>
                  <a:pt x="5082639" y="3075709"/>
                </a:cubicBezTo>
                <a:cubicBezTo>
                  <a:pt x="6450280" y="2448296"/>
                  <a:pt x="7328064" y="1224148"/>
                  <a:pt x="8205849" y="0"/>
                </a:cubicBez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9440883" y="1959429"/>
            <a:ext cx="191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variance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11" name="Полилиния 10"/>
          <p:cNvSpPr/>
          <p:nvPr/>
        </p:nvSpPr>
        <p:spPr>
          <a:xfrm>
            <a:off x="926275" y="1579418"/>
            <a:ext cx="8003969" cy="2885836"/>
          </a:xfrm>
          <a:custGeom>
            <a:avLst/>
            <a:gdLst>
              <a:gd name="connsiteX0" fmla="*/ 0 w 8003969"/>
              <a:gd name="connsiteY0" fmla="*/ 95003 h 2885836"/>
              <a:gd name="connsiteX1" fmla="*/ 4405746 w 8003969"/>
              <a:gd name="connsiteY1" fmla="*/ 2885704 h 2885836"/>
              <a:gd name="connsiteX2" fmla="*/ 8003969 w 8003969"/>
              <a:gd name="connsiteY2" fmla="*/ 0 h 2885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3969" h="2885836">
                <a:moveTo>
                  <a:pt x="0" y="95003"/>
                </a:moveTo>
                <a:cubicBezTo>
                  <a:pt x="1535875" y="1498270"/>
                  <a:pt x="3071751" y="2901538"/>
                  <a:pt x="4405746" y="2885704"/>
                </a:cubicBezTo>
                <a:cubicBezTo>
                  <a:pt x="5739741" y="2869870"/>
                  <a:pt x="6871855" y="1434935"/>
                  <a:pt x="8003969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7422078" y="1690688"/>
            <a:ext cx="1318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error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8431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Линейная регрессия - пример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i="1" dirty="0" smtClean="0"/>
                  <a:t>N</a:t>
                </a:r>
                <a:r>
                  <a:rPr lang="en-US" dirty="0" smtClean="0"/>
                  <a:t> = 4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=(1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(2,2)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=(3,4)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=(4,3)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3081" b="-15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839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Регуляризация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Если данных мало, а модель сложная, то высока вероятность переобучения.</a:t>
            </a:r>
          </a:p>
          <a:p>
            <a:pPr marL="0" indent="0">
              <a:buNone/>
            </a:pPr>
            <a:r>
              <a:rPr lang="ru-RU" dirty="0" smtClean="0"/>
              <a:t>Регуляризация – добавление дополнительных слагаемых к </a:t>
            </a:r>
            <a:r>
              <a:rPr lang="ru-RU" dirty="0" smtClean="0"/>
              <a:t>метрике </a:t>
            </a:r>
            <a:r>
              <a:rPr lang="ru-RU" dirty="0" smtClean="0"/>
              <a:t>производительности для того, чтобы штрафовать модель за излишне сложные решения и, таким образом, препятствовать переобучению.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Смещение увеличивается, разброс уменьшается.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62602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L1-</a:t>
            </a:r>
            <a:r>
              <a:rPr lang="ru-RU" dirty="0" smtClean="0"/>
              <a:t>регуляризация</a:t>
            </a:r>
            <a:r>
              <a:rPr lang="en-US" dirty="0" smtClean="0"/>
              <a:t> (lasso)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L1</a:t>
                </a:r>
                <a:r>
                  <a:rPr lang="ru-RU" dirty="0" smtClean="0"/>
                  <a:t>-регуляризация обнуляет параметры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, которые вносят в основном шум.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279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</a:t>
            </a:r>
            <a:r>
              <a:rPr lang="ru-RU" dirty="0" smtClean="0"/>
              <a:t>2</a:t>
            </a:r>
            <a:r>
              <a:rPr lang="en-US" dirty="0" smtClean="0"/>
              <a:t>-</a:t>
            </a:r>
            <a:r>
              <a:rPr lang="ru-RU" dirty="0" smtClean="0"/>
              <a:t>регуляризация</a:t>
            </a:r>
            <a:r>
              <a:rPr lang="en-US" dirty="0" smtClean="0"/>
              <a:t> (ridge)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L</a:t>
                </a:r>
                <a:r>
                  <a:rPr lang="ru-RU" dirty="0" smtClean="0"/>
                  <a:t>2-регуляризация не даёт значениям параметров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бесконтрольно увеличиваться.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r="-12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163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</a:t>
            </a:r>
            <a:r>
              <a:rPr lang="ru-RU" dirty="0" smtClean="0"/>
              <a:t> </a:t>
            </a:r>
            <a:r>
              <a:rPr lang="en-US" dirty="0" smtClean="0"/>
              <a:t>Net</a:t>
            </a:r>
            <a:r>
              <a:rPr lang="ru-RU" dirty="0" smtClean="0"/>
              <a:t> регуляризация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173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https://habr.com/ru/post/514818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https://habr.com/ru/post/474602</a:t>
            </a:r>
            <a:r>
              <a:rPr lang="en-US" dirty="0" smtClean="0">
                <a:hlinkClick r:id="rId3"/>
              </a:rPr>
              <a:t>/</a:t>
            </a:r>
            <a:endParaRPr lang="ru-RU" dirty="0" smtClean="0"/>
          </a:p>
          <a:p>
            <a:r>
              <a:rPr lang="en-US" dirty="0">
                <a:hlinkClick r:id="rId4"/>
              </a:rPr>
              <a:t>http://statistica.ru/theory/osnovy-lineynoy-regressii</a:t>
            </a:r>
            <a:r>
              <a:rPr lang="en-US" dirty="0" smtClean="0">
                <a:hlinkClick r:id="rId4"/>
              </a:rPr>
              <a:t>/</a:t>
            </a:r>
            <a:endParaRPr lang="ru-RU" dirty="0" smtClean="0"/>
          </a:p>
          <a:p>
            <a:r>
              <a:rPr lang="en-US" dirty="0">
                <a:hlinkClick r:id="rId5"/>
              </a:rPr>
              <a:t>http://statistica.ru/theory/logisticheskaya-regressiya</a:t>
            </a:r>
            <a:r>
              <a:rPr lang="en-US" dirty="0" smtClean="0">
                <a:hlinkClick r:id="rId5"/>
              </a:rPr>
              <a:t>/</a:t>
            </a:r>
            <a:endParaRPr lang="ru-RU" dirty="0" smtClean="0"/>
          </a:p>
          <a:p>
            <a:r>
              <a:rPr lang="en-US" dirty="0">
                <a:hlinkClick r:id="rId6"/>
              </a:rPr>
              <a:t>https://habr.com/ru/post/485872</a:t>
            </a:r>
            <a:r>
              <a:rPr lang="en-US" dirty="0" smtClean="0">
                <a:hlinkClick r:id="rId6"/>
              </a:rPr>
              <a:t>/</a:t>
            </a:r>
            <a:endParaRPr lang="ru-RU" dirty="0" smtClean="0"/>
          </a:p>
          <a:p>
            <a:r>
              <a:rPr lang="en-US" dirty="0">
                <a:hlinkClick r:id="rId7"/>
              </a:rPr>
              <a:t>https://habr.com/ru/company/ods/blog/323890/#</a:t>
            </a:r>
            <a:r>
              <a:rPr lang="en-US" dirty="0" smtClean="0">
                <a:hlinkClick r:id="rId7"/>
              </a:rPr>
              <a:t>metod-maksimalnogo-pravdopodobiya</a:t>
            </a:r>
            <a:endParaRPr lang="en-US" dirty="0" smtClean="0"/>
          </a:p>
          <a:p>
            <a:r>
              <a:rPr lang="en-US" dirty="0">
                <a:hlinkClick r:id="rId8"/>
              </a:rPr>
              <a:t>https://dyakonov.org/2018/03/12/%D0%BB%D0%BE%D0%B3%D0%B8%D1%81%D1%82%D0%B8%D1%87%D0%B5%D1%81%D0%BA%D0%B0%D1%8F-%D1%84%D1%83%D0%BD%D0%BA%D1%86%D0%B8%D1%8F-%D0%BE%D1%88%D0%B8%D0%B1%D0%BA%D0%B8</a:t>
            </a:r>
            <a:r>
              <a:rPr lang="en-US" dirty="0" smtClean="0">
                <a:hlinkClick r:id="rId8"/>
              </a:rPr>
              <a:t>/</a:t>
            </a:r>
            <a:endParaRPr lang="ru-RU" dirty="0" smtClean="0"/>
          </a:p>
          <a:p>
            <a:endParaRPr lang="ru-RU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662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858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Спасибо за внимание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28743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К какому способу машинного обучения относится линейная регрессия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sz="2400" dirty="0"/>
          </a:p>
          <a:p>
            <a:r>
              <a:rPr lang="ru-RU" dirty="0"/>
              <a:t>Обучение без учителя</a:t>
            </a:r>
          </a:p>
          <a:p>
            <a:r>
              <a:rPr lang="ru-RU" dirty="0"/>
              <a:t>Обучение с учителем</a:t>
            </a:r>
          </a:p>
          <a:p>
            <a:r>
              <a:rPr lang="ru-RU" dirty="0"/>
              <a:t>Обучение с подкреплением</a:t>
            </a:r>
          </a:p>
          <a:p>
            <a:r>
              <a:rPr lang="ru-RU" dirty="0"/>
              <a:t>Обучение без подкрепления</a:t>
            </a:r>
          </a:p>
          <a:p>
            <a:pPr marL="0" lv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156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обычно используется в качестве метрики производительности для линейной регрессии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sz="2400" dirty="0"/>
          </a:p>
          <a:p>
            <a:r>
              <a:rPr lang="ru-RU" dirty="0"/>
              <a:t>Средняя абсолютная ошибка</a:t>
            </a:r>
          </a:p>
          <a:p>
            <a:r>
              <a:rPr lang="ru-RU" dirty="0"/>
              <a:t>Логистическая функция потерь</a:t>
            </a:r>
          </a:p>
          <a:p>
            <a:r>
              <a:rPr lang="ru-RU" dirty="0"/>
              <a:t>Среднеквадратичная ошибка</a:t>
            </a:r>
          </a:p>
          <a:p>
            <a:r>
              <a:rPr lang="en-US" dirty="0"/>
              <a:t>F1</a:t>
            </a:r>
            <a:r>
              <a:rPr lang="ru-RU" dirty="0" smtClean="0"/>
              <a:t>-мера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406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В случае одного регрессора сколько параметров необходимо определить для решения задачи линейной регрессии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sz="2400" dirty="0"/>
          </a:p>
          <a:p>
            <a:r>
              <a:rPr lang="ru-RU" dirty="0"/>
              <a:t>1</a:t>
            </a:r>
          </a:p>
          <a:p>
            <a:r>
              <a:rPr lang="ru-RU" dirty="0"/>
              <a:t>2</a:t>
            </a:r>
          </a:p>
          <a:p>
            <a:r>
              <a:rPr lang="ru-RU" dirty="0"/>
              <a:t>3</a:t>
            </a:r>
          </a:p>
          <a:p>
            <a:r>
              <a:rPr lang="ru-RU" dirty="0" smtClean="0"/>
              <a:t>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202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При градиентном спуске как на каждом шаге изменяются искомые параметры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sz="2400" dirty="0"/>
          </a:p>
          <a:p>
            <a:r>
              <a:rPr lang="ru-RU" dirty="0"/>
              <a:t>В сторону увеличения первой производной</a:t>
            </a:r>
          </a:p>
          <a:p>
            <a:r>
              <a:rPr lang="ru-RU" dirty="0"/>
              <a:t>В сторону уменьшения первой производной</a:t>
            </a:r>
          </a:p>
          <a:p>
            <a:r>
              <a:rPr lang="ru-RU" dirty="0"/>
              <a:t>В сторону увеличения второй производной</a:t>
            </a:r>
          </a:p>
          <a:p>
            <a:r>
              <a:rPr lang="ru-RU" dirty="0"/>
              <a:t>В сторону уменьшения второй </a:t>
            </a:r>
            <a:r>
              <a:rPr lang="ru-RU" dirty="0" smtClean="0"/>
              <a:t>производной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743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Линейная </a:t>
            </a:r>
            <a:r>
              <a:rPr lang="ru-RU" dirty="0"/>
              <a:t>регрессия - пример</a:t>
            </a:r>
          </a:p>
        </p:txBody>
      </p:sp>
      <p:graphicFrame>
        <p:nvGraphicFramePr>
          <p:cNvPr id="21" name="Объект 2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55612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7667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В чем особенность стохастического градиентного спуска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sz="2400" dirty="0"/>
          </a:p>
          <a:p>
            <a:r>
              <a:rPr lang="ru-RU" dirty="0"/>
              <a:t>Значения частных производных вычисляются по всему набору данных</a:t>
            </a:r>
          </a:p>
          <a:p>
            <a:r>
              <a:rPr lang="ru-RU" dirty="0"/>
              <a:t>Значения частных производных заменяются на случайные числа</a:t>
            </a:r>
          </a:p>
          <a:p>
            <a:r>
              <a:rPr lang="ru-RU" dirty="0"/>
              <a:t>Значения частных производных вычисляются по небольшой группе случайно выбранных элементов данных</a:t>
            </a:r>
          </a:p>
          <a:p>
            <a:r>
              <a:rPr lang="ru-RU" dirty="0"/>
              <a:t>Значения частных производных вычисляются по одному, случайно выбранному элементу </a:t>
            </a:r>
            <a:r>
              <a:rPr lang="ru-RU" dirty="0" smtClean="0"/>
              <a:t>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075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В множественной линейной </a:t>
            </a:r>
            <a:r>
              <a:rPr lang="ru-RU" dirty="0" smtClean="0"/>
              <a:t>регрессии</a:t>
            </a:r>
          </a:p>
          <a:p>
            <a:pPr lvl="0"/>
            <a:endParaRPr lang="ru-RU" sz="2400" dirty="0"/>
          </a:p>
          <a:p>
            <a:r>
              <a:rPr lang="ru-RU" dirty="0"/>
              <a:t>Один регрессор и одна зависимая переменная</a:t>
            </a:r>
          </a:p>
          <a:p>
            <a:r>
              <a:rPr lang="ru-RU" dirty="0"/>
              <a:t>Несколько регрессоров и одна зависимая переменная</a:t>
            </a:r>
          </a:p>
          <a:p>
            <a:r>
              <a:rPr lang="ru-RU" dirty="0"/>
              <a:t>Один регрессор и несколько зависимых переменных</a:t>
            </a:r>
          </a:p>
          <a:p>
            <a:r>
              <a:rPr lang="ru-RU" dirty="0"/>
              <a:t>Несколько регрессоров и несколько зависимых </a:t>
            </a:r>
            <a:r>
              <a:rPr lang="ru-RU" dirty="0" smtClean="0"/>
              <a:t>переменных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135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Какой тип задач машинного обучения решает логистическая регрессия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sz="2400" dirty="0"/>
          </a:p>
          <a:p>
            <a:r>
              <a:rPr lang="ru-RU" dirty="0"/>
              <a:t>Регрессия</a:t>
            </a:r>
          </a:p>
          <a:p>
            <a:r>
              <a:rPr lang="ru-RU" dirty="0"/>
              <a:t>Классификация</a:t>
            </a:r>
          </a:p>
          <a:p>
            <a:r>
              <a:rPr lang="ru-RU" dirty="0"/>
              <a:t>Кластеризация</a:t>
            </a:r>
          </a:p>
          <a:p>
            <a:r>
              <a:rPr lang="ru-RU" dirty="0"/>
              <a:t>Всё </a:t>
            </a:r>
            <a:r>
              <a:rPr lang="ru-RU" dirty="0" smtClean="0"/>
              <a:t>вышеперечисленное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859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К чему приводит регуляризация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sz="2400" dirty="0"/>
          </a:p>
          <a:p>
            <a:r>
              <a:rPr lang="ru-RU" dirty="0"/>
              <a:t>Смещение и разброс уменьшаются</a:t>
            </a:r>
          </a:p>
          <a:p>
            <a:r>
              <a:rPr lang="ru-RU" dirty="0"/>
              <a:t>Смещение уменьшается, разброс увеличивается</a:t>
            </a:r>
          </a:p>
          <a:p>
            <a:r>
              <a:rPr lang="ru-RU" dirty="0"/>
              <a:t>Смещение увеличивается, разброс уменьшается</a:t>
            </a:r>
          </a:p>
          <a:p>
            <a:r>
              <a:rPr lang="ru-RU" dirty="0"/>
              <a:t>Смещение и разброс </a:t>
            </a:r>
            <a:r>
              <a:rPr lang="ru-RU" dirty="0" smtClean="0"/>
              <a:t>увеличиваются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141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из нижеперечисленного не является типом регуляризации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sz="2400" dirty="0"/>
          </a:p>
          <a:p>
            <a:r>
              <a:rPr lang="en-US" dirty="0"/>
              <a:t>Lasso</a:t>
            </a:r>
            <a:endParaRPr lang="ru-RU" dirty="0"/>
          </a:p>
          <a:p>
            <a:r>
              <a:rPr lang="en-US" dirty="0"/>
              <a:t>Logloss</a:t>
            </a:r>
            <a:endParaRPr lang="ru-RU" dirty="0"/>
          </a:p>
          <a:p>
            <a:r>
              <a:rPr lang="en-US" dirty="0"/>
              <a:t>Elastic Net</a:t>
            </a:r>
            <a:endParaRPr lang="ru-RU" dirty="0"/>
          </a:p>
          <a:p>
            <a:r>
              <a:rPr lang="en-US" dirty="0" smtClean="0"/>
              <a:t>Ridge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602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Линейная </a:t>
            </a:r>
            <a:r>
              <a:rPr lang="ru-RU" dirty="0"/>
              <a:t>регрессия - пример</a:t>
            </a:r>
          </a:p>
        </p:txBody>
      </p:sp>
      <p:graphicFrame>
        <p:nvGraphicFramePr>
          <p:cNvPr id="21" name="Объект 2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161663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" name="Прямая соединительная линия 3"/>
          <p:cNvCxnSpPr/>
          <p:nvPr/>
        </p:nvCxnSpPr>
        <p:spPr>
          <a:xfrm flipV="1">
            <a:off x="1138238" y="1976438"/>
            <a:ext cx="10039350" cy="38290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60500" y="2438400"/>
            <a:ext cx="332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/>
              <a:t>f</a:t>
            </a:r>
            <a:r>
              <a:rPr lang="en-US" sz="3200" dirty="0" smtClean="0"/>
              <a:t>(</a:t>
            </a:r>
            <a:r>
              <a:rPr lang="en-US" sz="3200" i="1" dirty="0" smtClean="0"/>
              <a:t>x</a:t>
            </a:r>
            <a:r>
              <a:rPr lang="en-US" sz="3200" dirty="0" smtClean="0"/>
              <a:t>) = </a:t>
            </a:r>
            <a:r>
              <a:rPr lang="en-US" sz="3200" i="1" dirty="0" smtClean="0"/>
              <a:t>x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54005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Линейная </a:t>
            </a:r>
            <a:r>
              <a:rPr lang="ru-RU" dirty="0"/>
              <a:t>регрессия - пример</a:t>
            </a:r>
          </a:p>
        </p:txBody>
      </p:sp>
      <p:graphicFrame>
        <p:nvGraphicFramePr>
          <p:cNvPr id="21" name="Объект 2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161663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Прямая соединительная линия 7"/>
          <p:cNvCxnSpPr/>
          <p:nvPr/>
        </p:nvCxnSpPr>
        <p:spPr>
          <a:xfrm flipV="1">
            <a:off x="3136900" y="1981200"/>
            <a:ext cx="6019800" cy="382429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460500" y="2438400"/>
            <a:ext cx="332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/>
              <a:t>f</a:t>
            </a:r>
            <a:r>
              <a:rPr lang="en-US" sz="3200" dirty="0" smtClean="0"/>
              <a:t>(</a:t>
            </a:r>
            <a:r>
              <a:rPr lang="en-US" sz="3200" i="1" dirty="0" smtClean="0"/>
              <a:t>x</a:t>
            </a:r>
            <a:r>
              <a:rPr lang="en-US" sz="3200" dirty="0" smtClean="0"/>
              <a:t>) = 5/3 </a:t>
            </a:r>
            <a:r>
              <a:rPr lang="en-US" sz="3200" i="1" dirty="0" smtClean="0"/>
              <a:t>x</a:t>
            </a:r>
            <a:r>
              <a:rPr lang="en-US" sz="3200" dirty="0" smtClean="0"/>
              <a:t> – 5/3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05580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Линейная </a:t>
            </a:r>
            <a:r>
              <a:rPr lang="ru-RU" dirty="0"/>
              <a:t>регрессия - пример</a:t>
            </a:r>
          </a:p>
        </p:txBody>
      </p:sp>
      <p:graphicFrame>
        <p:nvGraphicFramePr>
          <p:cNvPr id="21" name="Объект 2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161663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0" name="Прямая соединительная линия 9"/>
          <p:cNvCxnSpPr/>
          <p:nvPr/>
        </p:nvCxnSpPr>
        <p:spPr>
          <a:xfrm>
            <a:off x="3136900" y="1976438"/>
            <a:ext cx="8040688" cy="3052762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60500" y="2451100"/>
            <a:ext cx="332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/>
              <a:t>f</a:t>
            </a:r>
            <a:r>
              <a:rPr lang="en-US" sz="3200" dirty="0" smtClean="0"/>
              <a:t>(</a:t>
            </a:r>
            <a:r>
              <a:rPr lang="en-US" sz="3200" i="1" dirty="0" smtClean="0"/>
              <a:t>x</a:t>
            </a:r>
            <a:r>
              <a:rPr lang="en-US" sz="3200" dirty="0" smtClean="0"/>
              <a:t>) = </a:t>
            </a:r>
            <a:r>
              <a:rPr lang="en-US" sz="3200" dirty="0"/>
              <a:t>– </a:t>
            </a:r>
            <a:r>
              <a:rPr lang="en-US" sz="3200" i="1" dirty="0" smtClean="0"/>
              <a:t>x</a:t>
            </a:r>
            <a:r>
              <a:rPr lang="en-US" sz="3200" dirty="0" smtClean="0"/>
              <a:t> + 6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87009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Линейная </a:t>
            </a:r>
            <a:r>
              <a:rPr lang="ru-RU" dirty="0"/>
              <a:t>регрессия - пример</a:t>
            </a:r>
          </a:p>
        </p:txBody>
      </p:sp>
      <p:graphicFrame>
        <p:nvGraphicFramePr>
          <p:cNvPr id="21" name="Объект 2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161663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" name="Прямая соединительная линия 3"/>
          <p:cNvCxnSpPr/>
          <p:nvPr/>
        </p:nvCxnSpPr>
        <p:spPr>
          <a:xfrm flipV="1">
            <a:off x="1138238" y="1976438"/>
            <a:ext cx="10039350" cy="38290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V="1">
            <a:off x="3136900" y="1976438"/>
            <a:ext cx="6032500" cy="382905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3136900" y="1976438"/>
            <a:ext cx="8040688" cy="3052762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92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2562</TotalTime>
  <Words>798</Words>
  <Application>Microsoft Office PowerPoint</Application>
  <PresentationFormat>Широкоэкранный</PresentationFormat>
  <Paragraphs>327</Paragraphs>
  <Slides>54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54</vt:i4>
      </vt:variant>
    </vt:vector>
  </HeadingPairs>
  <TitlesOfParts>
    <vt:vector size="59" baseType="lpstr">
      <vt:lpstr>Arial</vt:lpstr>
      <vt:lpstr>Calibri</vt:lpstr>
      <vt:lpstr>Calibri Light</vt:lpstr>
      <vt:lpstr>Cambria Math</vt:lpstr>
      <vt:lpstr>Тема Office</vt:lpstr>
      <vt:lpstr>Лекция №4</vt:lpstr>
      <vt:lpstr>Содержание</vt:lpstr>
      <vt:lpstr>Линейная регрессия - определение</vt:lpstr>
      <vt:lpstr>Линейная регрессия - пример</vt:lpstr>
      <vt:lpstr>Линейная регрессия - пример</vt:lpstr>
      <vt:lpstr>Линейная регрессия - пример</vt:lpstr>
      <vt:lpstr>Линейная регрессия - пример</vt:lpstr>
      <vt:lpstr>Линейная регрессия - пример</vt:lpstr>
      <vt:lpstr>Линейная регрессия - пример</vt:lpstr>
      <vt:lpstr>Метод наименьших квадратов</vt:lpstr>
      <vt:lpstr>Линейная регрессия - пример</vt:lpstr>
      <vt:lpstr>Линейная регрессия - пример</vt:lpstr>
      <vt:lpstr>Линейная регрессия - пример</vt:lpstr>
      <vt:lpstr>Аналитическое решение</vt:lpstr>
      <vt:lpstr>Аналитическое решение</vt:lpstr>
      <vt:lpstr>Аналитическое решение</vt:lpstr>
      <vt:lpstr>Аналитическое решение</vt:lpstr>
      <vt:lpstr>Аналитическое решение</vt:lpstr>
      <vt:lpstr>Градиентный спуск</vt:lpstr>
      <vt:lpstr>Градиентный спуск</vt:lpstr>
      <vt:lpstr>Градиентный спуск</vt:lpstr>
      <vt:lpstr>Допущения линейной регрессии</vt:lpstr>
      <vt:lpstr>Множественная линейная регрессия</vt:lpstr>
      <vt:lpstr>Множественная линейная регрессия</vt:lpstr>
      <vt:lpstr>Ограничения линейной регрессии</vt:lpstr>
      <vt:lpstr>Интерпретация линейной регрессии</vt:lpstr>
      <vt:lpstr>Линейная регрессия</vt:lpstr>
      <vt:lpstr>Метод максимального правдоподобия</vt:lpstr>
      <vt:lpstr>Логистическая регрессия - определение</vt:lpstr>
      <vt:lpstr>Логистическая регрессия - определение</vt:lpstr>
      <vt:lpstr>Логистическая регрессия - определение</vt:lpstr>
      <vt:lpstr>Логистическая регрессия - определение</vt:lpstr>
      <vt:lpstr>Логистическая функция потерь</vt:lpstr>
      <vt:lpstr>Многоклассовая логистическая регрессия</vt:lpstr>
      <vt:lpstr>Логистическая регрессия</vt:lpstr>
      <vt:lpstr>Смещение и разброс</vt:lpstr>
      <vt:lpstr>Смещение и разброс</vt:lpstr>
      <vt:lpstr>Смещение и разброс</vt:lpstr>
      <vt:lpstr>Смещение и разброс</vt:lpstr>
      <vt:lpstr>Регуляризация</vt:lpstr>
      <vt:lpstr>L1-регуляризация (lasso)</vt:lpstr>
      <vt:lpstr>L2-регуляризация (ridge)</vt:lpstr>
      <vt:lpstr>Elastic Net регуляризация</vt:lpstr>
      <vt:lpstr>Ссылки</vt:lpstr>
      <vt:lpstr>Спасибо за внимание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№1</dc:title>
  <dc:creator>Олег</dc:creator>
  <cp:lastModifiedBy>Олег</cp:lastModifiedBy>
  <cp:revision>570</cp:revision>
  <dcterms:created xsi:type="dcterms:W3CDTF">2020-08-10T09:44:31Z</dcterms:created>
  <dcterms:modified xsi:type="dcterms:W3CDTF">2020-10-13T07:55:22Z</dcterms:modified>
</cp:coreProperties>
</file>