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0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31" r:id="rId20"/>
    <p:sldId id="332" r:id="rId21"/>
    <p:sldId id="333" r:id="rId22"/>
    <p:sldId id="328" r:id="rId23"/>
    <p:sldId id="326" r:id="rId24"/>
    <p:sldId id="327" r:id="rId25"/>
    <p:sldId id="329" r:id="rId26"/>
    <p:sldId id="330" r:id="rId27"/>
    <p:sldId id="309" r:id="rId28"/>
    <p:sldId id="337" r:id="rId29"/>
    <p:sldId id="306" r:id="rId30"/>
    <p:sldId id="334" r:id="rId31"/>
    <p:sldId id="335" r:id="rId32"/>
    <p:sldId id="336" r:id="rId33"/>
    <p:sldId id="338" r:id="rId34"/>
    <p:sldId id="339" r:id="rId35"/>
    <p:sldId id="310" r:id="rId36"/>
    <p:sldId id="341" r:id="rId37"/>
    <p:sldId id="307" r:id="rId38"/>
    <p:sldId id="308" r:id="rId39"/>
    <p:sldId id="340" r:id="rId40"/>
    <p:sldId id="259" r:id="rId41"/>
    <p:sldId id="260" r:id="rId42"/>
    <p:sldId id="30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71504"/>
        <c:axId val="164472064"/>
      </c:scatterChart>
      <c:valAx>
        <c:axId val="16447150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72064"/>
        <c:crosses val="autoZero"/>
        <c:crossBetween val="midCat"/>
        <c:majorUnit val="1"/>
      </c:valAx>
      <c:valAx>
        <c:axId val="1644720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715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89568"/>
        <c:axId val="165098608"/>
      </c:scatterChart>
      <c:valAx>
        <c:axId val="164489568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098608"/>
        <c:crosses val="autoZero"/>
        <c:crossBetween val="midCat"/>
        <c:majorUnit val="1"/>
      </c:valAx>
      <c:valAx>
        <c:axId val="1650986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895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00848"/>
        <c:axId val="165101408"/>
      </c:scatterChart>
      <c:valAx>
        <c:axId val="165100848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101408"/>
        <c:crosses val="autoZero"/>
        <c:crossBetween val="midCat"/>
        <c:majorUnit val="1"/>
      </c:valAx>
      <c:valAx>
        <c:axId val="1651014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1008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72352"/>
        <c:axId val="163672912"/>
      </c:scatterChart>
      <c:valAx>
        <c:axId val="16367235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672912"/>
        <c:crosses val="autoZero"/>
        <c:crossBetween val="midCat"/>
        <c:majorUnit val="1"/>
      </c:valAx>
      <c:valAx>
        <c:axId val="1636729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6723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24736"/>
        <c:axId val="165625296"/>
      </c:scatterChart>
      <c:valAx>
        <c:axId val="1656247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625296"/>
        <c:crosses val="autoZero"/>
        <c:crossBetween val="midCat"/>
        <c:majorUnit val="1"/>
      </c:valAx>
      <c:valAx>
        <c:axId val="16562529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6247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84624"/>
        <c:axId val="167081824"/>
      </c:scatterChart>
      <c:valAx>
        <c:axId val="167084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081824"/>
        <c:crosses val="autoZero"/>
        <c:crossBetween val="midCat"/>
        <c:majorUnit val="1"/>
      </c:valAx>
      <c:valAx>
        <c:axId val="1670818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084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07.10.2020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" TargetMode="External"/><Relationship Id="rId3" Type="http://schemas.openxmlformats.org/officeDocument/2006/relationships/hyperlink" Target="https://habr.com/ru/post/474602/" TargetMode="External"/><Relationship Id="rId7" Type="http://schemas.openxmlformats.org/officeDocument/2006/relationships/hyperlink" Target="https://habr.com/ru/company/ods/blog/323890/#metod-maksimalnogo-pravdopodobiya" TargetMode="External"/><Relationship Id="rId2" Type="http://schemas.openxmlformats.org/officeDocument/2006/relationships/hyperlink" Target="https://habr.com/ru/post/5148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85872/" TargetMode="External"/><Relationship Id="rId5" Type="http://schemas.openxmlformats.org/officeDocument/2006/relationships/hyperlink" Target="http://statistica.ru/theory/logisticheskaya-regressiya/" TargetMode="External"/><Relationship Id="rId4" Type="http://schemas.openxmlformats.org/officeDocument/2006/relationships/hyperlink" Target="http://statistica.ru/theory/osnovy-lineynoy-regressii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ru-RU" dirty="0"/>
              <a:t>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Модели линейной и логистической регрессии.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наименьших </a:t>
            </a:r>
            <a:r>
              <a:rPr lang="ru-RU" dirty="0" smtClean="0"/>
              <a:t>квадратов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</a:t>
                </a:r>
                <a:r>
                  <a:rPr lang="ru-RU" dirty="0" smtClean="0"/>
                  <a:t>производительности – среднеквадратичная ошибка: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 smtClean="0"/>
              <a:t>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 smtClean="0"/>
              <a:t>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=1,39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=30−58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250"/>
            <a:ext cx="3593651" cy="29968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37" y="2277250"/>
            <a:ext cx="3669841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 smtClean="0"/>
                  <a:t>		</a:t>
                </a:r>
                <a:r>
                  <a:rPr lang="en-US" b="0" dirty="0" smtClean="0"/>
                  <a:t>=&gt;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=0,8;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=0,5.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16281" y="2351314"/>
            <a:ext cx="10070275" cy="3051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Случайным образом выбираем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Вычисляем значения частных производных ошибки.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Изменяем координаты так, чтобы двигаться в сторону уменьшения производной: 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достаточно мало, то завершаем. Иначе – возвращаемся к шагу 2.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4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</a:t>
            </a:r>
            <a:r>
              <a:rPr lang="ru-RU" dirty="0" err="1" smtClean="0"/>
              <a:t>батч</a:t>
            </a:r>
            <a:r>
              <a:rPr lang="ru-RU" dirty="0" smtClean="0"/>
              <a:t>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9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линейной регрессии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Остатки</a:t>
                </a:r>
                <a:r>
                  <a:rPr lang="en-US" dirty="0"/>
                  <a:t>:</a:t>
                </a:r>
                <a:r>
                  <a:rPr lang="ru-RU" dirty="0" smtClean="0"/>
                  <a:t>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Допущения линейной регрессии</a:t>
                </a:r>
              </a:p>
              <a:p>
                <a:r>
                  <a:rPr lang="ru-RU" dirty="0" smtClean="0"/>
                  <a:t>Между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есть линейная зависимость.</a:t>
                </a:r>
              </a:p>
              <a:p>
                <a:r>
                  <a:rPr lang="ru-RU" dirty="0" smtClean="0"/>
                  <a:t>Остатки распределены нормальным образом.</a:t>
                </a:r>
              </a:p>
              <a:p>
                <a:r>
                  <a:rPr lang="ru-RU" dirty="0" smtClean="0"/>
                  <a:t>Среднее значение остатков равно нулю.</a:t>
                </a:r>
              </a:p>
              <a:p>
                <a:r>
                  <a:rPr lang="ru-RU" dirty="0" smtClean="0"/>
                  <a:t>Дисперсия остатков постоянна.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линейная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1, …,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, </a:t>
                </a:r>
                <a:r>
                  <a:rPr lang="ru-RU" dirty="0"/>
                  <a:t>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как можно точнее аппроксимировала </a:t>
                </a:r>
                <a:r>
                  <a:rPr lang="en-US" i="1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Множественная линейная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линейной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" y="1825625"/>
            <a:ext cx="11417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Ограничения линейной регрессии:</a:t>
            </a:r>
          </a:p>
          <a:p>
            <a:r>
              <a:rPr lang="ru-RU" dirty="0" smtClean="0"/>
              <a:t>Низкая точность при аппроксимации нелинейных функций.</a:t>
            </a:r>
          </a:p>
          <a:p>
            <a:r>
              <a:rPr lang="ru-RU" dirty="0" smtClean="0"/>
              <a:t>Нельзя использовать для вычислений вне известного интервала.</a:t>
            </a:r>
          </a:p>
          <a:p>
            <a:r>
              <a:rPr lang="ru-RU" dirty="0" smtClean="0"/>
              <a:t>Считаем, что предикторы не содержат ошибок измерений.</a:t>
            </a:r>
          </a:p>
          <a:p>
            <a:r>
              <a:rPr lang="ru-RU" dirty="0" smtClean="0"/>
              <a:t>Нет ограничений области значений.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линейной регрессии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42186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Квартет </a:t>
            </a:r>
            <a:r>
              <a:rPr lang="ru-RU" dirty="0" err="1" smtClean="0"/>
              <a:t>Анскомба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33" y="1826758"/>
            <a:ext cx="6718125" cy="48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Лин.рег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98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 smtClean="0"/>
              <a:t>регрессия -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 </a:t>
                </a:r>
                <a:r>
                  <a:rPr lang="en-US" i="1" dirty="0"/>
                  <a:t>k</a:t>
                </a:r>
                <a:r>
                  <a:rPr lang="en-US" dirty="0"/>
                  <a:t> = 1, …, </a:t>
                </a:r>
                <a:r>
                  <a:rPr lang="en-US" i="1" dirty="0"/>
                  <a:t>K</a:t>
                </a:r>
                <a:r>
                  <a:rPr lang="ru-RU" dirty="0"/>
                  <a:t>, 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,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аппроксимировала вероятность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 smtClean="0"/>
              <a:t>регрессия</a:t>
            </a:r>
            <a:r>
              <a:rPr lang="en-US" dirty="0" smtClean="0"/>
              <a:t> -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Тип задачи машинного обучения – регрессия.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пары значений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предиктором или регрессором.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 Найти такие значения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b</a:t>
                </a:r>
                <a:r>
                  <a:rPr lang="ru-RU" dirty="0" smtClean="0"/>
                  <a:t>, чтобы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как можно точнее аппроксимировала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чтобы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всех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949389"/>
            <a:ext cx="7543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0" dirty="0" smtClean="0"/>
                  <a:t>Вероятности:</a:t>
                </a:r>
                <a:endParaRPr lang="en-US" b="0" i="0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Тип задачи машинного обучения – </a:t>
            </a:r>
            <a:r>
              <a:rPr lang="ru-RU" dirty="0" smtClean="0"/>
              <a:t>бинарная классификация.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 smtClean="0"/>
              <a:t>функция потерь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</a:t>
                </a:r>
                <a:r>
                  <a:rPr lang="ru-RU" dirty="0" smtClean="0"/>
                  <a:t>производительности: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Многоклассовая</a:t>
            </a:r>
            <a:r>
              <a:rPr lang="ru-RU" dirty="0" smtClean="0"/>
              <a:t> логистическая </a:t>
            </a:r>
            <a:r>
              <a:rPr lang="ru-RU" dirty="0" smtClean="0"/>
              <a:t>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Обобщение для </a:t>
                </a:r>
                <a:r>
                  <a:rPr lang="ru-RU" dirty="0" err="1" smtClean="0"/>
                  <a:t>многоклассовой</a:t>
                </a:r>
                <a:r>
                  <a:rPr lang="ru-RU" dirty="0" smtClean="0"/>
                  <a:t> классификации: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Лин.рег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Лог.рег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8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данных мало, а модель сложная, то высока вероятность переобучения.</a:t>
            </a:r>
          </a:p>
          <a:p>
            <a:pPr marL="0" indent="0">
              <a:buNone/>
            </a:pPr>
            <a:r>
              <a:rPr lang="ru-RU" dirty="0" smtClean="0"/>
              <a:t>Регуляризация – добавление дополнительных слагаемых к метрики производительности для того, чтобы штрафовать модель за излишне сложные решения и, таким образом, препятствовать переобучению.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Метрика производительности + регуляризация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26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L1-</a:t>
            </a:r>
            <a:r>
              <a:rPr lang="ru-RU" dirty="0" smtClean="0"/>
              <a:t>регуляризация</a:t>
            </a:r>
            <a:r>
              <a:rPr lang="en-US" dirty="0" smtClean="0"/>
              <a:t> (lasso)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L1</a:t>
                </a:r>
                <a:r>
                  <a:rPr lang="ru-RU" dirty="0" smtClean="0"/>
                  <a:t>-регуляризация обнуляет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которые вносят в основном шум.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 smtClean="0"/>
              <a:t>регуляризация</a:t>
            </a:r>
            <a:r>
              <a:rPr lang="en-US" dirty="0" smtClean="0"/>
              <a:t> (ridge)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</a:t>
                </a:r>
                <a:r>
                  <a:rPr lang="ru-RU" dirty="0" smtClean="0"/>
                  <a:t>2-регуляризация не даёт значениям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бесконтрольно увеличиваться.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</a:t>
            </a:r>
            <a:r>
              <a:rPr lang="ru-RU" dirty="0" smtClean="0"/>
              <a:t> </a:t>
            </a:r>
            <a:r>
              <a:rPr lang="en-US" dirty="0" smtClean="0"/>
              <a:t>Net</a:t>
            </a:r>
            <a:r>
              <a:rPr lang="ru-RU" dirty="0" smtClean="0"/>
              <a:t> регуляризация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 smtClean="0"/>
              <a:t>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4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=(3,4)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https://habr.com/ru/post/514818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https://habr.com/ru/post/474602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http://statistica.ru/theory/osnovy-lineynoy-regressii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http://statistica.ru/theory/logisticheskaya-regressiya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https://habr.com/ru/post/485872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https://habr.com/ru/company/ods/blog/323890/#</a:t>
            </a:r>
            <a:r>
              <a:rPr lang="en-US" dirty="0" smtClean="0">
                <a:hlinkClick r:id="rId7"/>
              </a:rPr>
              <a:t>metod-maksimalnogo-pravdopodobiya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https://dyakonov.org/2018/03/12/%D0%BB%D0%BE%D0%B3%D0%B8%D1%81%D1%82%D0%B8%D1%87%D0%B5%D1%81%D0%BA%D0%B0%D1%8F-%D1%84%D1%83%D0%BD%D0%BA%D1%86%D0%B8%D1%8F-%D0%BE%D1%88%D0%B8%D0%B1%D0%BA%D0%B8</a:t>
            </a:r>
            <a:r>
              <a:rPr lang="en-US" dirty="0" smtClean="0">
                <a:hlinkClick r:id="rId8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561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i="1" dirty="0" smtClean="0"/>
              <a:t>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00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81200"/>
            <a:ext cx="6019800" cy="3824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5/3 </a:t>
            </a:r>
            <a:r>
              <a:rPr lang="en-US" sz="3200" i="1" dirty="0" smtClean="0"/>
              <a:t>x</a:t>
            </a:r>
            <a:r>
              <a:rPr lang="en-US" sz="3200" dirty="0" smtClean="0"/>
              <a:t> – 5/3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58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0500" y="24511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dirty="0"/>
              <a:t>– </a:t>
            </a:r>
            <a:r>
              <a:rPr lang="en-US" sz="3200" i="1" dirty="0" smtClean="0"/>
              <a:t>x</a:t>
            </a:r>
            <a:r>
              <a:rPr lang="en-US" sz="3200" dirty="0" smtClean="0"/>
              <a:t> + 6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00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76438"/>
            <a:ext cx="6032500" cy="38290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493</Words>
  <Application>Microsoft Office PowerPoint</Application>
  <PresentationFormat>Широкоэкранный</PresentationFormat>
  <Paragraphs>239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Тема Office</vt:lpstr>
      <vt:lpstr>Лекция №4</vt:lpstr>
      <vt:lpstr>Содержание</vt:lpstr>
      <vt:lpstr>Линейная регрессия - определение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Метод наименьших квадратов</vt:lpstr>
      <vt:lpstr>Линейная регрессия - пример</vt:lpstr>
      <vt:lpstr>Линейная регрессия - пример</vt:lpstr>
      <vt:lpstr>Линейная регрессия - пример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Градиентный спуск</vt:lpstr>
      <vt:lpstr>Градиентный спуск</vt:lpstr>
      <vt:lpstr>Градиентный спуск</vt:lpstr>
      <vt:lpstr>Допущения линейной регрессии</vt:lpstr>
      <vt:lpstr>Множественная линейная регрессия</vt:lpstr>
      <vt:lpstr>Множественная линейная регрессия</vt:lpstr>
      <vt:lpstr>Ограничения линейной регрессии</vt:lpstr>
      <vt:lpstr>Интерпретация линейной регрессии</vt:lpstr>
      <vt:lpstr>Линейная регрессия</vt:lpstr>
      <vt:lpstr>Метод максимального правдоподобия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функция потерь</vt:lpstr>
      <vt:lpstr>Многоклассовая логистическая регрессия</vt:lpstr>
      <vt:lpstr>Логистическая регрессия</vt:lpstr>
      <vt:lpstr>Регуляризация</vt:lpstr>
      <vt:lpstr>L1-регуляризация (lasso)</vt:lpstr>
      <vt:lpstr>L2-регуляризация (ridge)</vt:lpstr>
      <vt:lpstr>Elastic Net регуляризация</vt:lpstr>
      <vt:lpstr>Ссылки</vt:lpstr>
      <vt:lpstr>Спасибо за внимание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550</cp:revision>
  <dcterms:created xsi:type="dcterms:W3CDTF">2020-08-10T09:44:31Z</dcterms:created>
  <dcterms:modified xsi:type="dcterms:W3CDTF">2020-10-07T09:44:48Z</dcterms:modified>
</cp:coreProperties>
</file>