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48" r:id="rId4"/>
    <p:sldId id="350" r:id="rId5"/>
    <p:sldId id="351" r:id="rId6"/>
    <p:sldId id="352" r:id="rId7"/>
    <p:sldId id="353" r:id="rId8"/>
    <p:sldId id="349" r:id="rId9"/>
    <p:sldId id="354" r:id="rId10"/>
    <p:sldId id="356" r:id="rId11"/>
    <p:sldId id="357" r:id="rId12"/>
    <p:sldId id="361" r:id="rId13"/>
    <p:sldId id="362" r:id="rId14"/>
    <p:sldId id="363" r:id="rId15"/>
    <p:sldId id="358" r:id="rId16"/>
    <p:sldId id="359" r:id="rId17"/>
    <p:sldId id="365" r:id="rId18"/>
    <p:sldId id="360" r:id="rId19"/>
    <p:sldId id="366" r:id="rId20"/>
    <p:sldId id="369" r:id="rId21"/>
    <p:sldId id="364" r:id="rId22"/>
    <p:sldId id="367" r:id="rId23"/>
    <p:sldId id="368" r:id="rId24"/>
    <p:sldId id="370" r:id="rId25"/>
    <p:sldId id="371" r:id="rId26"/>
    <p:sldId id="372" r:id="rId27"/>
    <p:sldId id="373" r:id="rId28"/>
    <p:sldId id="374" r:id="rId29"/>
    <p:sldId id="375" r:id="rId30"/>
    <p:sldId id="381" r:id="rId31"/>
    <p:sldId id="382" r:id="rId32"/>
    <p:sldId id="376" r:id="rId33"/>
    <p:sldId id="377" r:id="rId34"/>
    <p:sldId id="383" r:id="rId35"/>
    <p:sldId id="384" r:id="rId36"/>
    <p:sldId id="385" r:id="rId37"/>
    <p:sldId id="378" r:id="rId38"/>
    <p:sldId id="379" r:id="rId39"/>
    <p:sldId id="380" r:id="rId40"/>
    <p:sldId id="386" r:id="rId41"/>
    <p:sldId id="387" r:id="rId42"/>
    <p:sldId id="388" r:id="rId43"/>
    <p:sldId id="259" r:id="rId44"/>
    <p:sldId id="260" r:id="rId45"/>
    <p:sldId id="347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465" autoAdjust="0"/>
  </p:normalViewPr>
  <p:slideViewPr>
    <p:cSldViewPr snapToGrid="0">
      <p:cViewPr>
        <p:scale>
          <a:sx n="66" d="100"/>
          <a:sy n="66" d="100"/>
        </p:scale>
        <p:origin x="61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249215/" TargetMode="External"/><Relationship Id="rId2" Type="http://schemas.openxmlformats.org/officeDocument/2006/relationships/hyperlink" Target="https://habr.com/ru/company/ods/blog/32941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post/515036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smtClean="0"/>
              <a:t>Лекция №</a:t>
            </a:r>
            <a:r>
              <a:rPr lang="en-US" smtClean="0"/>
              <a:t>1</a:t>
            </a:r>
            <a:r>
              <a:rPr lang="ru-RU" smtClean="0"/>
              <a:t>1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smtClean="0"/>
              <a:t>Обработка естественного языка</a:t>
            </a:r>
            <a:endParaRPr lang="ru-RU" sz="4000" smtClean="0"/>
          </a:p>
          <a:p>
            <a:endParaRPr lang="ru-RU" smtClean="0"/>
          </a:p>
          <a:p>
            <a:endParaRPr lang="ru-RU" smtClean="0"/>
          </a:p>
          <a:p>
            <a:endParaRPr lang="ru-RU"/>
          </a:p>
          <a:p>
            <a:endParaRPr lang="ru-RU" smtClean="0"/>
          </a:p>
          <a:p>
            <a:r>
              <a:rPr lang="ru-RU" smtClean="0"/>
              <a:t>Технологический Университет</a:t>
            </a:r>
            <a:endParaRPr lang="ru-RU"/>
          </a:p>
          <a:p>
            <a:r>
              <a:rPr lang="ru-RU" smtClean="0"/>
              <a:t>Королёв, 202</a:t>
            </a:r>
            <a:r>
              <a:rPr lang="en-US" smtClean="0"/>
              <a:t>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/>
              <a:t>Векторные представления слов</a:t>
            </a:r>
            <a:endParaRPr lang="ru-RU" sz="360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3443844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Bag of words</a:t>
            </a: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5130" y="3443844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TF-IDF</a:t>
            </a: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852060" y="3443844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Word2vec</a:t>
            </a: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858990" y="2493818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GloVe</a:t>
            </a:r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858990" y="4393870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f</a:t>
            </a:r>
            <a:r>
              <a:rPr lang="en-US" err="1" smtClean="0"/>
              <a:t>astText</a:t>
            </a:r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865920" y="3448236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BERT</a:t>
            </a:r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8865919" y="1543792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ELMo</a:t>
            </a:r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8865918" y="5343896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GPT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5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Bag of words</a:t>
            </a:r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smtClean="0"/>
                  <a:t>Строится словарь </a:t>
                </a:r>
                <a:r>
                  <a:rPr lang="en-US" i="1" smtClean="0"/>
                  <a:t>W</a:t>
                </a:r>
                <a:r>
                  <a:rPr lang="en-US" smtClean="0"/>
                  <a:t> </a:t>
                </a:r>
                <a:r>
                  <a:rPr lang="ru-RU" smtClean="0"/>
                  <a:t>всех (известных, встречающихся и т.п.) слов. Размер словаря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ru-RU" smtClean="0"/>
                  <a:t>Каждое слово из словаря кодируется как вектор </a:t>
                </a:r>
                <a:r>
                  <a:rPr lang="ru-RU" smtClean="0"/>
                  <a:t>длины</a:t>
                </a:r>
                <a:r>
                  <a:rPr lang="en-US" smtClean="0"/>
                  <a:t> </a:t>
                </a:r>
                <a:r>
                  <a:rPr lang="en-US" i="1" smtClean="0"/>
                  <a:t>N</a:t>
                </a:r>
                <a:r>
                  <a:rPr lang="ru-RU" smtClean="0"/>
                  <a:t>, </a:t>
                </a:r>
                <a:r>
                  <a:rPr lang="ru-RU" smtClean="0"/>
                  <a:t>в котором все компоненты, кроме одного, равны 0 (1-</a:t>
                </a:r>
                <a:r>
                  <a:rPr lang="en-US" smtClean="0"/>
                  <a:t>hot encoding)</a:t>
                </a:r>
                <a:r>
                  <a:rPr lang="ru-RU" smtClean="0"/>
                  <a:t>.</a:t>
                </a:r>
              </a:p>
              <a:p>
                <a:pPr marL="0" indent="0">
                  <a:buNone/>
                </a:pPr>
                <a:endParaRPr lang="ru-RU"/>
              </a:p>
              <a:p>
                <a:pPr marL="0" indent="0">
                  <a:buNone/>
                </a:pPr>
                <a:r>
                  <a:rPr lang="ru-RU" smtClean="0"/>
                  <a:t>Текст кодируется как вектор </a:t>
                </a:r>
                <a:r>
                  <a:rPr lang="ru-RU" smtClean="0"/>
                  <a:t>длины</a:t>
                </a:r>
                <a:r>
                  <a:rPr lang="en-US" smtClean="0"/>
                  <a:t> </a:t>
                </a:r>
                <a:r>
                  <a:rPr lang="en-US" i="1" smtClean="0"/>
                  <a:t>N</a:t>
                </a:r>
                <a:r>
                  <a:rPr lang="ru-RU" smtClean="0"/>
                  <a:t>, </a:t>
                </a:r>
                <a:r>
                  <a:rPr lang="ru-RU" smtClean="0"/>
                  <a:t>в котором наличие или отсутствие слова определяет значение своего компонента.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1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Bag of words</a:t>
            </a:r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mtClean="0"/>
                  <a:t> </a:t>
                </a:r>
                <a:r>
                  <a:rPr lang="ru-RU" smtClean="0"/>
                  <a:t>«Первый пример»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:r>
                  <a:rPr lang="ru-RU" smtClean="0"/>
                  <a:t>«Ещё один пример»</a:t>
                </a:r>
                <a:endParaRPr lang="ru-RU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:r>
                  <a:rPr lang="ru-RU" smtClean="0"/>
                  <a:t>«Не первый и не второй пример»</a:t>
                </a:r>
                <a:endParaRPr lang="ru-RU"/>
              </a:p>
              <a:p>
                <a:pPr marL="0" indent="0">
                  <a:buNone/>
                </a:pPr>
                <a:endParaRPr lang="ru-RU" smtClean="0"/>
              </a:p>
              <a:p>
                <a:pPr marL="0" indent="0">
                  <a:buNone/>
                </a:pPr>
                <a:r>
                  <a:rPr lang="en-US" i="1" smtClean="0"/>
                  <a:t>W</a:t>
                </a:r>
                <a:r>
                  <a:rPr lang="en-US" smtClean="0"/>
                  <a:t> = {</a:t>
                </a:r>
                <a:r>
                  <a:rPr lang="ru-RU" smtClean="0"/>
                  <a:t>«первый», «пример», «ещё», «один», «не», «и», «второй»</a:t>
                </a:r>
                <a:r>
                  <a:rPr lang="en-US" smtClean="0"/>
                  <a:t>}</a:t>
                </a:r>
                <a:endParaRPr lang="ru-RU" smtClean="0"/>
              </a:p>
              <a:p>
                <a:pPr marL="0" indent="0">
                  <a:buNone/>
                </a:pPr>
                <a:r>
                  <a:rPr lang="en-US" i="1" smtClean="0"/>
                  <a:t>N</a:t>
                </a:r>
                <a:r>
                  <a:rPr lang="ru-RU" smtClean="0"/>
                  <a:t> = 7</a:t>
                </a:r>
                <a:endParaRPr lang="ru-RU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41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Bag of words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«первый»</a:t>
            </a:r>
            <a:r>
              <a:rPr lang="en-US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</a:t>
            </a:r>
            <a:r>
              <a:rPr lang="en-US" dirty="0" smtClean="0">
                <a:sym typeface="Symbol" panose="05050102010706020507" pitchFamily="18" charset="2"/>
              </a:rPr>
              <a:t>(1, 0, 0, 0, 0, 0, 0)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«пример»</a:t>
            </a:r>
            <a:r>
              <a:rPr lang="en-US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</a:t>
            </a:r>
            <a:r>
              <a:rPr lang="en-US" dirty="0" smtClean="0">
                <a:sym typeface="Symbol" panose="05050102010706020507" pitchFamily="18" charset="2"/>
              </a:rPr>
              <a:t>1, </a:t>
            </a:r>
            <a:r>
              <a:rPr lang="en-US" dirty="0">
                <a:sym typeface="Symbol" panose="05050102010706020507" pitchFamily="18" charset="2"/>
              </a:rPr>
              <a:t>0, 0, 0, 0, 0)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«ещё»</a:t>
            </a:r>
            <a:r>
              <a:rPr lang="en-US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</a:t>
            </a:r>
            <a:r>
              <a:rPr lang="en-US" dirty="0" smtClean="0">
                <a:sym typeface="Symbol" panose="05050102010706020507" pitchFamily="18" charset="2"/>
              </a:rPr>
              <a:t>0, 1, </a:t>
            </a:r>
            <a:r>
              <a:rPr lang="en-US" dirty="0">
                <a:sym typeface="Symbol" panose="05050102010706020507" pitchFamily="18" charset="2"/>
              </a:rPr>
              <a:t>0, 0, 0, 0)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dirty="0"/>
              <a:t>один</a:t>
            </a:r>
            <a:r>
              <a:rPr lang="ru-RU" dirty="0" smtClean="0"/>
              <a:t>»</a:t>
            </a:r>
            <a:r>
              <a:rPr lang="en-US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0, 0, 0, </a:t>
            </a:r>
            <a:r>
              <a:rPr lang="en-US" dirty="0" smtClean="0">
                <a:sym typeface="Symbol" panose="05050102010706020507" pitchFamily="18" charset="2"/>
              </a:rPr>
              <a:t>1, </a:t>
            </a:r>
            <a:r>
              <a:rPr lang="en-US" dirty="0">
                <a:sym typeface="Symbol" panose="05050102010706020507" pitchFamily="18" charset="2"/>
              </a:rPr>
              <a:t>0, 0, 0)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dirty="0"/>
              <a:t>не</a:t>
            </a:r>
            <a:r>
              <a:rPr lang="ru-RU" dirty="0" smtClean="0"/>
              <a:t>»</a:t>
            </a:r>
            <a:r>
              <a:rPr lang="en-US" dirty="0" smtClean="0"/>
              <a:t>	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(0</a:t>
            </a:r>
            <a:r>
              <a:rPr lang="en-US" dirty="0">
                <a:sym typeface="Symbol" panose="05050102010706020507" pitchFamily="18" charset="2"/>
              </a:rPr>
              <a:t>, 0, 0, 0, </a:t>
            </a:r>
            <a:r>
              <a:rPr lang="en-US" dirty="0" smtClean="0">
                <a:sym typeface="Symbol" panose="05050102010706020507" pitchFamily="18" charset="2"/>
              </a:rPr>
              <a:t>1, </a:t>
            </a:r>
            <a:r>
              <a:rPr lang="en-US" dirty="0">
                <a:sym typeface="Symbol" panose="05050102010706020507" pitchFamily="18" charset="2"/>
              </a:rPr>
              <a:t>0, 0)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dirty="0"/>
              <a:t>и</a:t>
            </a:r>
            <a:r>
              <a:rPr lang="ru-RU" dirty="0" smtClean="0"/>
              <a:t>»</a:t>
            </a:r>
            <a:r>
              <a:rPr lang="en-US" dirty="0" smtClean="0"/>
              <a:t>	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0, 0, 0, 0, 0, </a:t>
            </a:r>
            <a:r>
              <a:rPr lang="en-US" dirty="0" smtClean="0">
                <a:sym typeface="Symbol" panose="05050102010706020507" pitchFamily="18" charset="2"/>
              </a:rPr>
              <a:t>1, </a:t>
            </a:r>
            <a:r>
              <a:rPr lang="en-US" dirty="0">
                <a:sym typeface="Symbol" panose="05050102010706020507" pitchFamily="18" charset="2"/>
              </a:rPr>
              <a:t>0)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dirty="0"/>
              <a:t>второй</a:t>
            </a:r>
            <a:r>
              <a:rPr lang="ru-RU" dirty="0" smtClean="0"/>
              <a:t>»</a:t>
            </a:r>
            <a:r>
              <a:rPr lang="en-US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0, 0, 0, 0, 0, 0, </a:t>
            </a:r>
            <a:r>
              <a:rPr lang="en-US" dirty="0" smtClean="0">
                <a:sym typeface="Symbol" panose="05050102010706020507" pitchFamily="18" charset="2"/>
              </a:rPr>
              <a:t>1)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4762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Bag of words</a:t>
            </a:r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:r>
                  <a:rPr lang="ru-RU"/>
                  <a:t>«Первый пример</a:t>
                </a:r>
                <a:r>
                  <a:rPr lang="ru-RU" smtClean="0"/>
                  <a:t>»</a:t>
                </a:r>
                <a:r>
                  <a:rPr lang="en-US"/>
                  <a:t> 	</a:t>
                </a:r>
                <a:r>
                  <a:rPr lang="en-US" smtClean="0"/>
                  <a:t>			</a:t>
                </a:r>
                <a:r>
                  <a:rPr lang="ru-RU" smtClean="0">
                    <a:sym typeface="Symbol" panose="05050102010706020507" pitchFamily="18" charset="2"/>
                  </a:rPr>
                  <a:t></a:t>
                </a:r>
                <a:r>
                  <a:rPr lang="en-US">
                    <a:sym typeface="Symbol" panose="05050102010706020507" pitchFamily="18" charset="2"/>
                  </a:rPr>
                  <a:t>	(1, </a:t>
                </a:r>
                <a:r>
                  <a:rPr lang="en-US" smtClean="0">
                    <a:sym typeface="Symbol" panose="05050102010706020507" pitchFamily="18" charset="2"/>
                  </a:rPr>
                  <a:t>1, </a:t>
                </a:r>
                <a:r>
                  <a:rPr lang="en-US">
                    <a:sym typeface="Symbol" panose="05050102010706020507" pitchFamily="18" charset="2"/>
                  </a:rPr>
                  <a:t>0, 0, 0, 0, 0)</a:t>
                </a:r>
                <a:endParaRPr lang="ru-RU"/>
              </a:p>
              <a:p>
                <a:pPr marL="0" indent="0">
                  <a:buNone/>
                </a:pPr>
                <a:endParaRPr lang="en-US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:r>
                  <a:rPr lang="ru-RU"/>
                  <a:t>«Ещё один пример</a:t>
                </a:r>
                <a:r>
                  <a:rPr lang="ru-RU" smtClean="0"/>
                  <a:t>»</a:t>
                </a:r>
                <a:r>
                  <a:rPr lang="en-US"/>
                  <a:t> 	</a:t>
                </a:r>
                <a:r>
                  <a:rPr lang="en-US" smtClean="0"/>
                  <a:t>		</a:t>
                </a:r>
                <a:r>
                  <a:rPr lang="ru-RU" smtClean="0">
                    <a:sym typeface="Symbol" panose="05050102010706020507" pitchFamily="18" charset="2"/>
                  </a:rPr>
                  <a:t></a:t>
                </a:r>
                <a:r>
                  <a:rPr lang="en-US">
                    <a:sym typeface="Symbol" panose="05050102010706020507" pitchFamily="18" charset="2"/>
                  </a:rPr>
                  <a:t>	</a:t>
                </a:r>
                <a:r>
                  <a:rPr lang="en-US" smtClean="0">
                    <a:sym typeface="Symbol" panose="05050102010706020507" pitchFamily="18" charset="2"/>
                  </a:rPr>
                  <a:t>(0, 1, 1, 1, </a:t>
                </a:r>
                <a:r>
                  <a:rPr lang="en-US">
                    <a:sym typeface="Symbol" panose="05050102010706020507" pitchFamily="18" charset="2"/>
                  </a:rPr>
                  <a:t>0, 0, 0)</a:t>
                </a:r>
                <a:endParaRPr lang="ru-RU"/>
              </a:p>
              <a:p>
                <a:pPr marL="0" indent="0">
                  <a:buNone/>
                </a:pPr>
                <a:endParaRPr lang="en-US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:r>
                  <a:rPr lang="ru-RU"/>
                  <a:t>«Не первый и не второй пример</a:t>
                </a:r>
                <a:r>
                  <a:rPr lang="ru-RU" smtClean="0"/>
                  <a:t>»</a:t>
                </a:r>
                <a:r>
                  <a:rPr lang="en-US"/>
                  <a:t> 	</a:t>
                </a:r>
                <a:r>
                  <a:rPr lang="ru-RU">
                    <a:sym typeface="Symbol" panose="05050102010706020507" pitchFamily="18" charset="2"/>
                  </a:rPr>
                  <a:t></a:t>
                </a:r>
                <a:r>
                  <a:rPr lang="en-US">
                    <a:sym typeface="Symbol" panose="05050102010706020507" pitchFamily="18" charset="2"/>
                  </a:rPr>
                  <a:t>	</a:t>
                </a:r>
                <a:r>
                  <a:rPr lang="en-US" smtClean="0">
                    <a:sym typeface="Symbol" panose="05050102010706020507" pitchFamily="18" charset="2"/>
                  </a:rPr>
                  <a:t>(1, 1, </a:t>
                </a:r>
                <a:r>
                  <a:rPr lang="en-US">
                    <a:sym typeface="Symbol" panose="05050102010706020507" pitchFamily="18" charset="2"/>
                  </a:rPr>
                  <a:t>0, 0, </a:t>
                </a:r>
                <a:r>
                  <a:rPr lang="en-US" smtClean="0">
                    <a:sym typeface="Symbol" panose="05050102010706020507" pitchFamily="18" charset="2"/>
                  </a:rPr>
                  <a:t>1, 1, 1)</a:t>
                </a:r>
              </a:p>
              <a:p>
                <a:pPr marL="0" indent="0">
                  <a:buNone/>
                </a:pPr>
                <a:r>
                  <a:rPr lang="ru-RU"/>
                  <a:t>или</a:t>
                </a: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:r>
                  <a:rPr lang="ru-RU"/>
                  <a:t>«Не первый и не второй пример</a:t>
                </a:r>
                <a:r>
                  <a:rPr lang="ru-RU"/>
                  <a:t>»</a:t>
                </a:r>
                <a:r>
                  <a:rPr lang="en-US"/>
                  <a:t> 	</a:t>
                </a:r>
                <a:r>
                  <a:rPr lang="ru-RU">
                    <a:sym typeface="Symbol" panose="05050102010706020507" pitchFamily="18" charset="2"/>
                  </a:rPr>
                  <a:t></a:t>
                </a:r>
                <a:r>
                  <a:rPr lang="en-US">
                    <a:sym typeface="Symbol" panose="05050102010706020507" pitchFamily="18" charset="2"/>
                  </a:rPr>
                  <a:t>	</a:t>
                </a:r>
                <a:r>
                  <a:rPr lang="en-US">
                    <a:sym typeface="Symbol" panose="05050102010706020507" pitchFamily="18" charset="2"/>
                  </a:rPr>
                  <a:t>(1, 1, </a:t>
                </a:r>
                <a:r>
                  <a:rPr lang="en-US">
                    <a:sym typeface="Symbol" panose="05050102010706020507" pitchFamily="18" charset="2"/>
                  </a:rPr>
                  <a:t>0, 0, </a:t>
                </a:r>
                <a:r>
                  <a:rPr lang="ru-RU" smtClean="0">
                    <a:sym typeface="Symbol" panose="05050102010706020507" pitchFamily="18" charset="2"/>
                  </a:rPr>
                  <a:t>2</a:t>
                </a:r>
                <a:r>
                  <a:rPr lang="en-US" smtClean="0">
                    <a:sym typeface="Symbol" panose="05050102010706020507" pitchFamily="18" charset="2"/>
                  </a:rPr>
                  <a:t>, </a:t>
                </a:r>
                <a:r>
                  <a:rPr lang="en-US">
                    <a:sym typeface="Symbol" panose="05050102010706020507" pitchFamily="18" charset="2"/>
                  </a:rPr>
                  <a:t>1, 1)</a:t>
                </a:r>
              </a:p>
              <a:p>
                <a:pPr marL="0" indent="0">
                  <a:buNone/>
                </a:pPr>
                <a:endParaRPr lang="ru-RU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45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Bag of words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mtClean="0"/>
              <a:t>Проблемы:</a:t>
            </a:r>
          </a:p>
          <a:p>
            <a:r>
              <a:rPr lang="ru-RU" smtClean="0"/>
              <a:t>Нужно хранить весь словарь в памяти.</a:t>
            </a:r>
          </a:p>
          <a:p>
            <a:r>
              <a:rPr lang="ru-RU" smtClean="0"/>
              <a:t>Новые слова:</a:t>
            </a:r>
          </a:p>
          <a:p>
            <a:pPr lvl="1"/>
            <a:r>
              <a:rPr lang="ru-RU" smtClean="0"/>
              <a:t>Не принимаем во внимание.</a:t>
            </a:r>
          </a:p>
          <a:p>
            <a:pPr lvl="1"/>
            <a:r>
              <a:rPr lang="ru-RU" smtClean="0"/>
              <a:t>Расширяем словарь, что приводит к изменению всех векторов (слов и текстов).</a:t>
            </a:r>
          </a:p>
          <a:p>
            <a:r>
              <a:rPr lang="ru-RU"/>
              <a:t>Не учитывается порядок слов.</a:t>
            </a:r>
          </a:p>
          <a:p>
            <a:r>
              <a:rPr lang="ru-RU" smtClean="0"/>
              <a:t>Часто повторяющиеся в документе слова имеют большее влияние.</a:t>
            </a:r>
          </a:p>
        </p:txBody>
      </p:sp>
    </p:spTree>
    <p:extLst>
      <p:ext uri="{BB962C8B-B14F-4D97-AF65-F5344CB8AC3E}">
        <p14:creationId xmlns:p14="http://schemas.microsoft.com/office/powerpoint/2010/main" val="417833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Bag of words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Hashing trick</a:t>
            </a:r>
            <a:r>
              <a:rPr lang="ru-RU" smtClean="0"/>
              <a:t>:</a:t>
            </a:r>
          </a:p>
          <a:p>
            <a:pPr marL="0" indent="0">
              <a:buNone/>
            </a:pPr>
            <a:r>
              <a:rPr lang="ru-RU" smtClean="0"/>
              <a:t>Вместо словаря используем </a:t>
            </a:r>
            <a:r>
              <a:rPr lang="en-US" smtClean="0"/>
              <a:t>hash</a:t>
            </a:r>
            <a:r>
              <a:rPr lang="ru-RU" smtClean="0"/>
              <a:t>-функцию, которая преобразует слова в векторы</a:t>
            </a:r>
            <a:r>
              <a:rPr lang="ru-RU" smtClean="0"/>
              <a:t>.</a:t>
            </a:r>
            <a:endParaRPr lang="en-US"/>
          </a:p>
          <a:p>
            <a:pPr marL="0" indent="0">
              <a:buNone/>
            </a:pPr>
            <a:endParaRPr lang="ru-RU" smtClean="0"/>
          </a:p>
          <a:p>
            <a:pPr marL="0" indent="0">
              <a:buNone/>
            </a:pPr>
            <a:r>
              <a:rPr lang="ru-RU" smtClean="0"/>
              <a:t>Вектор текста формируется как сумма векторов входящих в него слов.</a:t>
            </a:r>
          </a:p>
        </p:txBody>
      </p:sp>
    </p:spTree>
    <p:extLst>
      <p:ext uri="{BB962C8B-B14F-4D97-AF65-F5344CB8AC3E}">
        <p14:creationId xmlns:p14="http://schemas.microsoft.com/office/powerpoint/2010/main" val="425438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Bag of words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«первый»	</a:t>
            </a:r>
            <a:r>
              <a:rPr lang="ru-RU" smtClean="0">
                <a:sym typeface="Symbol" panose="05050102010706020507" pitchFamily="18" charset="2"/>
              </a:rPr>
              <a:t></a:t>
            </a:r>
            <a:r>
              <a:rPr lang="ru-RU"/>
              <a:t>	(-1,	0,	0.1,	0.5,	0,	0,	-0.7,	0)</a:t>
            </a:r>
          </a:p>
          <a:p>
            <a:pPr marL="0" indent="0">
              <a:buNone/>
            </a:pPr>
            <a:r>
              <a:rPr lang="ru-RU"/>
              <a:t>«пример»	</a:t>
            </a:r>
            <a:r>
              <a:rPr lang="ru-RU" smtClean="0">
                <a:sym typeface="Symbol" panose="05050102010706020507" pitchFamily="18" charset="2"/>
              </a:rPr>
              <a:t> </a:t>
            </a:r>
            <a:r>
              <a:rPr lang="ru-RU"/>
              <a:t>	(0,	0.1,	1,	0,	1,	0,	-0.5,	0.1)</a:t>
            </a:r>
          </a:p>
          <a:p>
            <a:pPr marL="0" indent="0">
              <a:buNone/>
            </a:pPr>
            <a:r>
              <a:rPr lang="ru-RU"/>
              <a:t>«ещё»	</a:t>
            </a:r>
            <a:r>
              <a:rPr lang="ru-RU" smtClean="0">
                <a:sym typeface="Symbol" panose="05050102010706020507" pitchFamily="18" charset="2"/>
              </a:rPr>
              <a:t></a:t>
            </a:r>
            <a:r>
              <a:rPr lang="ru-RU"/>
              <a:t>	(0.8,	0.8,	0,	0,	-1,	0,	0,	0)</a:t>
            </a:r>
          </a:p>
          <a:p>
            <a:pPr marL="0" indent="0">
              <a:buNone/>
            </a:pPr>
            <a:r>
              <a:rPr lang="ru-RU"/>
              <a:t>«один»	</a:t>
            </a:r>
            <a:r>
              <a:rPr lang="ru-RU" smtClean="0">
                <a:sym typeface="Symbol" panose="05050102010706020507" pitchFamily="18" charset="2"/>
              </a:rPr>
              <a:t></a:t>
            </a:r>
            <a:r>
              <a:rPr lang="ru-RU"/>
              <a:t>	(0,	1,	0,	0.7,	0,	-0.6,	-0.6,	0)</a:t>
            </a:r>
          </a:p>
          <a:p>
            <a:pPr marL="0" indent="0">
              <a:buNone/>
            </a:pPr>
            <a:r>
              <a:rPr lang="ru-RU"/>
              <a:t>«не»		</a:t>
            </a:r>
            <a:r>
              <a:rPr lang="ru-RU" smtClean="0">
                <a:sym typeface="Symbol" panose="05050102010706020507" pitchFamily="18" charset="2"/>
              </a:rPr>
              <a:t></a:t>
            </a:r>
            <a:r>
              <a:rPr lang="ru-RU"/>
              <a:t>	(0,	0,	1,	0,	0.6,	0.9,	0,	-0.9)</a:t>
            </a:r>
          </a:p>
          <a:p>
            <a:pPr marL="0" indent="0">
              <a:buNone/>
            </a:pPr>
            <a:r>
              <a:rPr lang="ru-RU"/>
              <a:t>«и»		</a:t>
            </a:r>
            <a:r>
              <a:rPr lang="ru-RU" smtClean="0">
                <a:sym typeface="Symbol" panose="05050102010706020507" pitchFamily="18" charset="2"/>
              </a:rPr>
              <a:t></a:t>
            </a:r>
            <a:r>
              <a:rPr lang="ru-RU"/>
              <a:t>	(0,	0.1,	0,	0.1,	0,	0.1,	0.1,	0)</a:t>
            </a:r>
          </a:p>
          <a:p>
            <a:pPr marL="0" indent="0">
              <a:buNone/>
            </a:pPr>
            <a:r>
              <a:rPr lang="ru-RU"/>
              <a:t>«второй»	</a:t>
            </a:r>
            <a:r>
              <a:rPr lang="ru-RU" smtClean="0">
                <a:sym typeface="Symbol" panose="05050102010706020507" pitchFamily="18" charset="2"/>
              </a:rPr>
              <a:t></a:t>
            </a:r>
            <a:r>
              <a:rPr lang="ru-RU"/>
              <a:t>	(0,	-1,	0,	0,	-0.5,	0,	0,	0)</a:t>
            </a:r>
          </a:p>
        </p:txBody>
      </p:sp>
    </p:spTree>
    <p:extLst>
      <p:ext uri="{BB962C8B-B14F-4D97-AF65-F5344CB8AC3E}">
        <p14:creationId xmlns:p14="http://schemas.microsoft.com/office/powerpoint/2010/main" val="2199267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Bag of words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smtClean="0"/>
              <a:t>n</a:t>
            </a:r>
            <a:r>
              <a:rPr lang="en-US" smtClean="0"/>
              <a:t>-</a:t>
            </a:r>
            <a:r>
              <a:rPr lang="ru-RU" smtClean="0"/>
              <a:t>граммы:</a:t>
            </a:r>
          </a:p>
          <a:p>
            <a:pPr marL="0" indent="0">
              <a:buNone/>
            </a:pPr>
            <a:r>
              <a:rPr lang="ru-RU" smtClean="0"/>
              <a:t>При составлении словаря  и кодировке текста рассматриваем не отдельные слова, а последовательности слов длинной </a:t>
            </a:r>
            <a:r>
              <a:rPr lang="en-US" i="1" smtClean="0"/>
              <a:t>n</a:t>
            </a:r>
            <a:r>
              <a:rPr lang="ru-RU" smtClean="0"/>
              <a:t>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95409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Bag of words</a:t>
            </a:r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mtClean="0"/>
                  <a:t> </a:t>
                </a:r>
                <a:r>
                  <a:rPr lang="ru-RU" smtClean="0"/>
                  <a:t>«Первый пример»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:r>
                  <a:rPr lang="ru-RU" smtClean="0"/>
                  <a:t>«Ещё один пример»</a:t>
                </a:r>
                <a:endParaRPr lang="ru-RU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:r>
                  <a:rPr lang="ru-RU" smtClean="0"/>
                  <a:t>«Не первый и не второй пример»</a:t>
                </a:r>
                <a:endParaRPr lang="ru-RU"/>
              </a:p>
              <a:p>
                <a:pPr marL="0" indent="0">
                  <a:buNone/>
                </a:pPr>
                <a:endParaRPr lang="ru-RU" smtClean="0"/>
              </a:p>
              <a:p>
                <a:pPr marL="0" indent="0">
                  <a:buNone/>
                </a:pPr>
                <a:r>
                  <a:rPr lang="en-US" i="1" smtClean="0"/>
                  <a:t>n</a:t>
                </a:r>
                <a:r>
                  <a:rPr lang="en-US" smtClean="0"/>
                  <a:t> = 2</a:t>
                </a:r>
                <a:endParaRPr lang="ru-RU" smtClean="0"/>
              </a:p>
              <a:p>
                <a:pPr marL="0" indent="0">
                  <a:buNone/>
                </a:pPr>
                <a:r>
                  <a:rPr lang="en-US" i="1" smtClean="0"/>
                  <a:t>W</a:t>
                </a:r>
                <a:r>
                  <a:rPr lang="en-US" smtClean="0"/>
                  <a:t> = {</a:t>
                </a:r>
                <a:r>
                  <a:rPr lang="ru-RU" smtClean="0"/>
                  <a:t>«первый</a:t>
                </a:r>
                <a:r>
                  <a:rPr lang="en-US" smtClean="0"/>
                  <a:t> </a:t>
                </a:r>
                <a:r>
                  <a:rPr lang="ru-RU" smtClean="0"/>
                  <a:t>пример», «ещё один», «один пример», «не первый», «первый и», «и не», «не второй», «второй пример»</a:t>
                </a:r>
                <a:r>
                  <a:rPr lang="en-US" smtClean="0"/>
                  <a:t>}</a:t>
                </a:r>
                <a:endParaRPr lang="ru-RU" smtClean="0"/>
              </a:p>
              <a:p>
                <a:pPr marL="0" indent="0">
                  <a:buNone/>
                </a:pPr>
                <a:r>
                  <a:rPr lang="en-US" i="1" smtClean="0"/>
                  <a:t>N</a:t>
                </a:r>
                <a:r>
                  <a:rPr lang="en-US" smtClean="0"/>
                  <a:t> = 8</a:t>
                </a:r>
                <a:endParaRPr lang="ru-RU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70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smtClean="0"/>
              <a:t>Содержание</a:t>
            </a:r>
            <a:endParaRPr lang="ru-RU" sz="36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mtClean="0"/>
              <a:t>Основной подход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mtClean="0"/>
              <a:t>Векторные представления слов</a:t>
            </a:r>
            <a:endParaRPr lang="ru-RU" altLang="ru-RU"/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US"/>
              <a:t>Bag of words</a:t>
            </a:r>
            <a:endParaRPr lang="ru-RU" altLang="ru-RU"/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US"/>
              <a:t>TF-IDF</a:t>
            </a:r>
            <a:endParaRPr lang="ru-RU" altLang="ru-RU"/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US" smtClean="0"/>
              <a:t>Word2vec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Bag of words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«первый</a:t>
            </a:r>
            <a:r>
              <a:rPr lang="en-US"/>
              <a:t> </a:t>
            </a:r>
            <a:r>
              <a:rPr lang="ru-RU"/>
              <a:t>пример</a:t>
            </a:r>
            <a:r>
              <a:rPr lang="ru-RU" smtClean="0"/>
              <a:t>»	</a:t>
            </a:r>
            <a:r>
              <a:rPr lang="ru-RU" smtClean="0">
                <a:sym typeface="Symbol" panose="05050102010706020507" pitchFamily="18" charset="2"/>
              </a:rPr>
              <a:t></a:t>
            </a:r>
            <a:r>
              <a:rPr lang="en-US" smtClean="0">
                <a:sym typeface="Symbol" panose="05050102010706020507" pitchFamily="18" charset="2"/>
              </a:rPr>
              <a:t>	</a:t>
            </a:r>
            <a:r>
              <a:rPr lang="en-US" smtClean="0">
                <a:sym typeface="Symbol" panose="05050102010706020507" pitchFamily="18" charset="2"/>
              </a:rPr>
              <a:t>(1, 0, 0, 0, 0, 0, 0, 0)</a:t>
            </a:r>
            <a:endParaRPr lang="ru-RU" smtClean="0"/>
          </a:p>
          <a:p>
            <a:pPr marL="0" indent="0">
              <a:buNone/>
            </a:pPr>
            <a:r>
              <a:rPr lang="ru-RU"/>
              <a:t>«ещё один»</a:t>
            </a:r>
            <a:r>
              <a:rPr lang="en-US" smtClean="0"/>
              <a:t>	</a:t>
            </a:r>
            <a:r>
              <a:rPr lang="ru-RU" smtClean="0"/>
              <a:t>		</a:t>
            </a:r>
            <a:r>
              <a:rPr lang="ru-RU" smtClean="0">
                <a:sym typeface="Symbol" panose="05050102010706020507" pitchFamily="18" charset="2"/>
              </a:rPr>
              <a:t></a:t>
            </a:r>
            <a:r>
              <a:rPr lang="en-US" smtClean="0">
                <a:sym typeface="Symbol" panose="05050102010706020507" pitchFamily="18" charset="2"/>
              </a:rPr>
              <a:t>	(</a:t>
            </a:r>
            <a:r>
              <a:rPr lang="en-US">
                <a:sym typeface="Symbol" panose="05050102010706020507" pitchFamily="18" charset="2"/>
              </a:rPr>
              <a:t>0, </a:t>
            </a:r>
            <a:r>
              <a:rPr lang="en-US" smtClean="0">
                <a:sym typeface="Symbol" panose="05050102010706020507" pitchFamily="18" charset="2"/>
              </a:rPr>
              <a:t>1, </a:t>
            </a:r>
            <a:r>
              <a:rPr lang="en-US">
                <a:sym typeface="Symbol" panose="05050102010706020507" pitchFamily="18" charset="2"/>
              </a:rPr>
              <a:t>0, 0, 0, 0, </a:t>
            </a:r>
            <a:r>
              <a:rPr lang="en-US" smtClean="0">
                <a:sym typeface="Symbol" panose="05050102010706020507" pitchFamily="18" charset="2"/>
              </a:rPr>
              <a:t>0, </a:t>
            </a:r>
            <a:r>
              <a:rPr lang="en-US">
                <a:sym typeface="Symbol" panose="05050102010706020507" pitchFamily="18" charset="2"/>
              </a:rPr>
              <a:t>0</a:t>
            </a:r>
            <a:r>
              <a:rPr lang="en-US" smtClean="0">
                <a:sym typeface="Symbol" panose="05050102010706020507" pitchFamily="18" charset="2"/>
              </a:rPr>
              <a:t>)</a:t>
            </a:r>
            <a:endParaRPr lang="ru-RU" smtClean="0"/>
          </a:p>
          <a:p>
            <a:pPr marL="0" indent="0">
              <a:buNone/>
            </a:pPr>
            <a:r>
              <a:rPr lang="ru-RU"/>
              <a:t>«один пример»</a:t>
            </a:r>
            <a:r>
              <a:rPr lang="en-US" smtClean="0"/>
              <a:t>	</a:t>
            </a:r>
            <a:r>
              <a:rPr lang="ru-RU" smtClean="0"/>
              <a:t>	</a:t>
            </a:r>
            <a:r>
              <a:rPr lang="ru-RU" smtClean="0">
                <a:sym typeface="Symbol" panose="05050102010706020507" pitchFamily="18" charset="2"/>
              </a:rPr>
              <a:t></a:t>
            </a:r>
            <a:r>
              <a:rPr lang="en-US" smtClean="0">
                <a:sym typeface="Symbol" panose="05050102010706020507" pitchFamily="18" charset="2"/>
              </a:rPr>
              <a:t>	(</a:t>
            </a:r>
            <a:r>
              <a:rPr lang="en-US">
                <a:sym typeface="Symbol" panose="05050102010706020507" pitchFamily="18" charset="2"/>
              </a:rPr>
              <a:t>0, </a:t>
            </a:r>
            <a:r>
              <a:rPr lang="en-US" smtClean="0">
                <a:sym typeface="Symbol" panose="05050102010706020507" pitchFamily="18" charset="2"/>
              </a:rPr>
              <a:t>0, 1, </a:t>
            </a:r>
            <a:r>
              <a:rPr lang="en-US">
                <a:sym typeface="Symbol" panose="05050102010706020507" pitchFamily="18" charset="2"/>
              </a:rPr>
              <a:t>0, 0, 0, </a:t>
            </a:r>
            <a:r>
              <a:rPr lang="en-US" smtClean="0">
                <a:sym typeface="Symbol" panose="05050102010706020507" pitchFamily="18" charset="2"/>
              </a:rPr>
              <a:t>0, </a:t>
            </a:r>
            <a:r>
              <a:rPr lang="en-US">
                <a:sym typeface="Symbol" panose="05050102010706020507" pitchFamily="18" charset="2"/>
              </a:rPr>
              <a:t>0</a:t>
            </a:r>
            <a:r>
              <a:rPr lang="en-US" smtClean="0">
                <a:sym typeface="Symbol" panose="05050102010706020507" pitchFamily="18" charset="2"/>
              </a:rPr>
              <a:t>)</a:t>
            </a:r>
            <a:endParaRPr lang="ru-RU" smtClean="0"/>
          </a:p>
          <a:p>
            <a:pPr marL="0" indent="0">
              <a:buNone/>
            </a:pPr>
            <a:r>
              <a:rPr lang="ru-RU"/>
              <a:t>«не первый</a:t>
            </a:r>
            <a:r>
              <a:rPr lang="ru-RU" smtClean="0"/>
              <a:t>»</a:t>
            </a:r>
            <a:r>
              <a:rPr lang="en-US" smtClean="0"/>
              <a:t>	</a:t>
            </a:r>
            <a:r>
              <a:rPr lang="ru-RU" smtClean="0"/>
              <a:t>	</a:t>
            </a:r>
            <a:r>
              <a:rPr lang="ru-RU" smtClean="0">
                <a:sym typeface="Symbol" panose="05050102010706020507" pitchFamily="18" charset="2"/>
              </a:rPr>
              <a:t></a:t>
            </a:r>
            <a:r>
              <a:rPr lang="en-US" smtClean="0">
                <a:sym typeface="Symbol" panose="05050102010706020507" pitchFamily="18" charset="2"/>
              </a:rPr>
              <a:t>	(</a:t>
            </a:r>
            <a:r>
              <a:rPr lang="en-US">
                <a:sym typeface="Symbol" panose="05050102010706020507" pitchFamily="18" charset="2"/>
              </a:rPr>
              <a:t>0, 0, 0, </a:t>
            </a:r>
            <a:r>
              <a:rPr lang="en-US" smtClean="0">
                <a:sym typeface="Symbol" panose="05050102010706020507" pitchFamily="18" charset="2"/>
              </a:rPr>
              <a:t>1, </a:t>
            </a:r>
            <a:r>
              <a:rPr lang="en-US">
                <a:sym typeface="Symbol" panose="05050102010706020507" pitchFamily="18" charset="2"/>
              </a:rPr>
              <a:t>0, 0, </a:t>
            </a:r>
            <a:r>
              <a:rPr lang="en-US" smtClean="0">
                <a:sym typeface="Symbol" panose="05050102010706020507" pitchFamily="18" charset="2"/>
              </a:rPr>
              <a:t>0, 0)</a:t>
            </a:r>
            <a:endParaRPr lang="ru-RU" smtClean="0"/>
          </a:p>
          <a:p>
            <a:pPr marL="0" indent="0">
              <a:buNone/>
            </a:pPr>
            <a:r>
              <a:rPr lang="ru-RU"/>
              <a:t>«первый и</a:t>
            </a:r>
            <a:r>
              <a:rPr lang="ru-RU" smtClean="0"/>
              <a:t>»</a:t>
            </a:r>
            <a:r>
              <a:rPr lang="en-US" smtClean="0"/>
              <a:t>		</a:t>
            </a:r>
            <a:r>
              <a:rPr lang="ru-RU" smtClean="0"/>
              <a:t>	</a:t>
            </a:r>
            <a:r>
              <a:rPr lang="ru-RU" smtClean="0">
                <a:sym typeface="Symbol" panose="05050102010706020507" pitchFamily="18" charset="2"/>
              </a:rPr>
              <a:t></a:t>
            </a:r>
            <a:r>
              <a:rPr lang="en-US" smtClean="0">
                <a:sym typeface="Symbol" panose="05050102010706020507" pitchFamily="18" charset="2"/>
              </a:rPr>
              <a:t>	(0</a:t>
            </a:r>
            <a:r>
              <a:rPr lang="en-US">
                <a:sym typeface="Symbol" panose="05050102010706020507" pitchFamily="18" charset="2"/>
              </a:rPr>
              <a:t>, 0, 0, 0, </a:t>
            </a:r>
            <a:r>
              <a:rPr lang="en-US" smtClean="0">
                <a:sym typeface="Symbol" panose="05050102010706020507" pitchFamily="18" charset="2"/>
              </a:rPr>
              <a:t>1, </a:t>
            </a:r>
            <a:r>
              <a:rPr lang="en-US">
                <a:sym typeface="Symbol" panose="05050102010706020507" pitchFamily="18" charset="2"/>
              </a:rPr>
              <a:t>0, </a:t>
            </a:r>
            <a:r>
              <a:rPr lang="en-US" smtClean="0">
                <a:sym typeface="Symbol" panose="05050102010706020507" pitchFamily="18" charset="2"/>
              </a:rPr>
              <a:t>0, 0)</a:t>
            </a:r>
            <a:endParaRPr lang="ru-RU" smtClean="0"/>
          </a:p>
          <a:p>
            <a:pPr marL="0" indent="0">
              <a:buNone/>
            </a:pPr>
            <a:r>
              <a:rPr lang="ru-RU"/>
              <a:t>«и не</a:t>
            </a:r>
            <a:r>
              <a:rPr lang="ru-RU" smtClean="0"/>
              <a:t>»</a:t>
            </a:r>
            <a:r>
              <a:rPr lang="en-US" smtClean="0"/>
              <a:t>	</a:t>
            </a:r>
            <a:r>
              <a:rPr lang="ru-RU" smtClean="0"/>
              <a:t>	</a:t>
            </a:r>
            <a:r>
              <a:rPr lang="en-US" smtClean="0"/>
              <a:t>	</a:t>
            </a:r>
            <a:r>
              <a:rPr lang="ru-RU" smtClean="0">
                <a:sym typeface="Symbol" panose="05050102010706020507" pitchFamily="18" charset="2"/>
              </a:rPr>
              <a:t></a:t>
            </a:r>
            <a:r>
              <a:rPr lang="en-US" smtClean="0">
                <a:sym typeface="Symbol" panose="05050102010706020507" pitchFamily="18" charset="2"/>
              </a:rPr>
              <a:t>	(</a:t>
            </a:r>
            <a:r>
              <a:rPr lang="en-US">
                <a:sym typeface="Symbol" panose="05050102010706020507" pitchFamily="18" charset="2"/>
              </a:rPr>
              <a:t>0, 0, 0, 0, 0, </a:t>
            </a:r>
            <a:r>
              <a:rPr lang="en-US" smtClean="0">
                <a:sym typeface="Symbol" panose="05050102010706020507" pitchFamily="18" charset="2"/>
              </a:rPr>
              <a:t>1, 0, 0)</a:t>
            </a:r>
            <a:endParaRPr lang="ru-RU" smtClean="0"/>
          </a:p>
          <a:p>
            <a:pPr marL="0" indent="0">
              <a:buNone/>
            </a:pPr>
            <a:r>
              <a:rPr lang="ru-RU"/>
              <a:t>«не второй</a:t>
            </a:r>
            <a:r>
              <a:rPr lang="ru-RU" smtClean="0"/>
              <a:t>»</a:t>
            </a:r>
            <a:r>
              <a:rPr lang="en-US" smtClean="0"/>
              <a:t>	</a:t>
            </a:r>
            <a:r>
              <a:rPr lang="ru-RU" smtClean="0"/>
              <a:t>	</a:t>
            </a:r>
            <a:r>
              <a:rPr lang="ru-RU" smtClean="0">
                <a:sym typeface="Symbol" panose="05050102010706020507" pitchFamily="18" charset="2"/>
              </a:rPr>
              <a:t></a:t>
            </a:r>
            <a:r>
              <a:rPr lang="en-US" smtClean="0">
                <a:sym typeface="Symbol" panose="05050102010706020507" pitchFamily="18" charset="2"/>
              </a:rPr>
              <a:t>	(</a:t>
            </a:r>
            <a:r>
              <a:rPr lang="en-US">
                <a:sym typeface="Symbol" panose="05050102010706020507" pitchFamily="18" charset="2"/>
              </a:rPr>
              <a:t>0, 0, 0, 0, 0, 0, </a:t>
            </a:r>
            <a:r>
              <a:rPr lang="en-US" smtClean="0">
                <a:sym typeface="Symbol" panose="05050102010706020507" pitchFamily="18" charset="2"/>
              </a:rPr>
              <a:t>1, 0)</a:t>
            </a:r>
            <a:endParaRPr lang="ru-RU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smtClean="0"/>
              <a:t>«</a:t>
            </a:r>
            <a:r>
              <a:rPr lang="ru-RU"/>
              <a:t>второй пример</a:t>
            </a:r>
            <a:r>
              <a:rPr lang="ru-RU" smtClean="0"/>
              <a:t>»</a:t>
            </a:r>
            <a:r>
              <a:rPr lang="en-US"/>
              <a:t>	</a:t>
            </a:r>
            <a:r>
              <a:rPr lang="ru-RU" smtClean="0"/>
              <a:t>	</a:t>
            </a:r>
            <a:r>
              <a:rPr lang="ru-RU" smtClean="0">
                <a:sym typeface="Symbol" panose="05050102010706020507" pitchFamily="18" charset="2"/>
              </a:rPr>
              <a:t></a:t>
            </a:r>
            <a:r>
              <a:rPr lang="en-US">
                <a:sym typeface="Symbol" panose="05050102010706020507" pitchFamily="18" charset="2"/>
              </a:rPr>
              <a:t>	(0, 0, 0, 0, 0, 0</a:t>
            </a:r>
            <a:r>
              <a:rPr lang="en-US" smtClean="0">
                <a:sym typeface="Symbol" panose="05050102010706020507" pitchFamily="18" charset="2"/>
              </a:rPr>
              <a:t>, 0, </a:t>
            </a:r>
            <a:r>
              <a:rPr lang="en-US">
                <a:sym typeface="Symbol" panose="05050102010706020507" pitchFamily="18" charset="2"/>
              </a:rPr>
              <a:t>1</a:t>
            </a:r>
            <a:r>
              <a:rPr lang="en-US" smtClean="0">
                <a:sym typeface="Symbol" panose="05050102010706020507" pitchFamily="18" charset="2"/>
              </a:rPr>
              <a:t>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140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Bag of words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mtClean="0"/>
              <a:t>Шумовые слова (</a:t>
            </a:r>
            <a:r>
              <a:rPr lang="en-US" smtClean="0"/>
              <a:t>stop words)</a:t>
            </a:r>
            <a:r>
              <a:rPr lang="ru-RU" smtClean="0"/>
              <a:t>:</a:t>
            </a:r>
            <a:endParaRPr lang="ru-RU" smtClean="0"/>
          </a:p>
          <a:p>
            <a:pPr marL="0" indent="0">
              <a:buNone/>
            </a:pPr>
            <a:r>
              <a:rPr lang="ru-RU" smtClean="0"/>
              <a:t>Выделяем список слов, которые выполняют только служебную роль в тексте и не влияют на смысл, при </a:t>
            </a:r>
            <a:r>
              <a:rPr lang="ru-RU" smtClean="0"/>
              <a:t>составлении словаря  и кодировке текста </a:t>
            </a:r>
            <a:r>
              <a:rPr lang="ru-RU" smtClean="0"/>
              <a:t>не рассматриваем такие слова.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50017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Bag of words</a:t>
            </a:r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mtClean="0"/>
                  <a:t> </a:t>
                </a:r>
                <a:r>
                  <a:rPr lang="ru-RU" smtClean="0"/>
                  <a:t>«Первый пример»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:r>
                  <a:rPr lang="ru-RU" smtClean="0"/>
                  <a:t>«Ещё один пример»</a:t>
                </a:r>
                <a:endParaRPr lang="ru-RU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:r>
                  <a:rPr lang="ru-RU" smtClean="0"/>
                  <a:t>«Не первый и не второй пример»</a:t>
                </a:r>
                <a:endParaRPr lang="ru-RU"/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r>
                  <a:rPr lang="en-US" err="1" smtClean="0"/>
                  <a:t>stopwords</a:t>
                </a:r>
                <a:r>
                  <a:rPr lang="en-US" smtClean="0"/>
                  <a:t> = {</a:t>
                </a:r>
                <a:r>
                  <a:rPr lang="ru-RU" smtClean="0"/>
                  <a:t>«не», «и»</a:t>
                </a:r>
                <a:r>
                  <a:rPr lang="en-US" smtClean="0"/>
                  <a:t>}</a:t>
                </a:r>
                <a:endParaRPr lang="en-US"/>
              </a:p>
              <a:p>
                <a:pPr marL="0" indent="0">
                  <a:buNone/>
                </a:pPr>
                <a:endParaRPr lang="ru-RU" smtClean="0"/>
              </a:p>
              <a:p>
                <a:pPr marL="0" indent="0">
                  <a:buNone/>
                </a:pPr>
                <a:r>
                  <a:rPr lang="en-US" i="1" smtClean="0"/>
                  <a:t>W</a:t>
                </a:r>
                <a:r>
                  <a:rPr lang="en-US" smtClean="0"/>
                  <a:t> = {</a:t>
                </a:r>
                <a:r>
                  <a:rPr lang="ru-RU" smtClean="0"/>
                  <a:t>«первый», «пример», «ещё», «один», «второй»</a:t>
                </a:r>
                <a:r>
                  <a:rPr lang="en-US" smtClean="0"/>
                  <a:t>}</a:t>
                </a:r>
                <a:endParaRPr lang="ru-RU" smtClean="0"/>
              </a:p>
              <a:p>
                <a:pPr marL="0" indent="0">
                  <a:buNone/>
                </a:pPr>
                <a:r>
                  <a:rPr lang="en-US" i="1" smtClean="0"/>
                  <a:t>N</a:t>
                </a:r>
                <a:r>
                  <a:rPr lang="ru-RU" smtClean="0"/>
                  <a:t> = 5</a:t>
                </a:r>
                <a:endParaRPr lang="ru-RU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724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Bag of words</a:t>
            </a:r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mtClean="0"/>
                  <a:t> </a:t>
                </a:r>
                <a:r>
                  <a:rPr lang="ru-RU" smtClean="0"/>
                  <a:t>«Первый пример»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:r>
                  <a:rPr lang="ru-RU" smtClean="0"/>
                  <a:t>«Ещё один пример»</a:t>
                </a:r>
                <a:endParaRPr lang="ru-RU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:r>
                  <a:rPr lang="ru-RU" smtClean="0"/>
                  <a:t>«Не первый и не второй пример»</a:t>
                </a:r>
                <a:endParaRPr lang="ru-RU"/>
              </a:p>
              <a:p>
                <a:pPr marL="0" indent="0">
                  <a:buNone/>
                </a:pPr>
                <a:endParaRPr lang="ru-RU" smtClean="0"/>
              </a:p>
              <a:p>
                <a:pPr marL="0" indent="0">
                  <a:buNone/>
                </a:pPr>
                <a:r>
                  <a:rPr lang="en-US" err="1"/>
                  <a:t>stopwords</a:t>
                </a:r>
                <a:r>
                  <a:rPr lang="en-US"/>
                  <a:t> = {</a:t>
                </a:r>
                <a:r>
                  <a:rPr lang="ru-RU"/>
                  <a:t>«не», «и»</a:t>
                </a:r>
                <a:r>
                  <a:rPr lang="en-US"/>
                  <a:t>}</a:t>
                </a:r>
              </a:p>
              <a:p>
                <a:pPr marL="0" indent="0">
                  <a:buNone/>
                </a:pPr>
                <a:r>
                  <a:rPr lang="en-US" i="1" smtClean="0"/>
                  <a:t>n</a:t>
                </a:r>
                <a:r>
                  <a:rPr lang="en-US" smtClean="0"/>
                  <a:t> = 2</a:t>
                </a:r>
                <a:endParaRPr lang="ru-RU" smtClean="0"/>
              </a:p>
              <a:p>
                <a:pPr marL="0" indent="0">
                  <a:buNone/>
                </a:pPr>
                <a:r>
                  <a:rPr lang="en-US" i="1" smtClean="0"/>
                  <a:t>W</a:t>
                </a:r>
                <a:r>
                  <a:rPr lang="en-US" smtClean="0"/>
                  <a:t> = {</a:t>
                </a:r>
                <a:r>
                  <a:rPr lang="ru-RU" smtClean="0"/>
                  <a:t>«первый</a:t>
                </a:r>
                <a:r>
                  <a:rPr lang="en-US" smtClean="0"/>
                  <a:t> </a:t>
                </a:r>
                <a:r>
                  <a:rPr lang="ru-RU" smtClean="0"/>
                  <a:t>пример», «ещё один», «один пример», «первый второй», «второй пример»</a:t>
                </a:r>
                <a:r>
                  <a:rPr lang="en-US" smtClean="0"/>
                  <a:t>}</a:t>
                </a:r>
                <a:endParaRPr lang="ru-RU" smtClean="0"/>
              </a:p>
              <a:p>
                <a:pPr marL="0" indent="0">
                  <a:buNone/>
                </a:pPr>
                <a:r>
                  <a:rPr lang="en-US" i="1" smtClean="0"/>
                  <a:t>N</a:t>
                </a:r>
                <a:r>
                  <a:rPr lang="en-US" smtClean="0"/>
                  <a:t> = </a:t>
                </a:r>
                <a:r>
                  <a:rPr lang="ru-RU" smtClean="0"/>
                  <a:t>5</a:t>
                </a:r>
                <a:endParaRPr lang="ru-RU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58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TF-IDF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Понижение влияния слова, которое часто встречается в наборе </a:t>
            </a:r>
            <a:r>
              <a:rPr lang="ru-RU" dirty="0" smtClean="0"/>
              <a:t>текстов.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Bag of words:</a:t>
            </a:r>
            <a:r>
              <a:rPr lang="ru-RU" dirty="0" smtClean="0"/>
              <a:t>		слово </a:t>
            </a:r>
            <a:r>
              <a:rPr lang="ru-RU" dirty="0" smtClean="0">
                <a:sym typeface="Symbol" panose="05050102010706020507" pitchFamily="18" charset="2"/>
              </a:rPr>
              <a:t> вектор</a:t>
            </a:r>
          </a:p>
          <a:p>
            <a:pPr marL="0" indent="0">
              <a:buNone/>
            </a:pPr>
            <a:r>
              <a:rPr lang="ru-RU" dirty="0" smtClean="0"/>
              <a:t>Цель:		</a:t>
            </a:r>
            <a:r>
              <a:rPr lang="ru-RU" dirty="0"/>
              <a:t>	слово </a:t>
            </a:r>
            <a:r>
              <a:rPr lang="ru-RU" dirty="0">
                <a:sym typeface="Symbol" panose="05050102010706020507" pitchFamily="18" charset="2"/>
              </a:rPr>
              <a:t> </a:t>
            </a:r>
            <a:r>
              <a:rPr lang="el-GR" i="1" dirty="0" smtClean="0">
                <a:sym typeface="Symbol" panose="05050102010706020507" pitchFamily="18" charset="2"/>
              </a:rPr>
              <a:t>α</a:t>
            </a:r>
            <a:r>
              <a:rPr lang="ru-RU" dirty="0" smtClean="0">
                <a:sym typeface="Symbol" panose="05050102010706020507" pitchFamily="18" charset="2"/>
              </a:rPr>
              <a:t> вектор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l-GR" i="1" dirty="0" smtClean="0">
                <a:sym typeface="Symbol" panose="05050102010706020507" pitchFamily="18" charset="2"/>
              </a:rPr>
              <a:t>α</a:t>
            </a:r>
            <a:r>
              <a:rPr lang="ru-RU" dirty="0" smtClean="0">
                <a:sym typeface="Symbol" panose="05050102010706020507" pitchFamily="18" charset="2"/>
              </a:rPr>
              <a:t> больше для слов, встречающихся чаще в выбранном тексте.</a:t>
            </a:r>
          </a:p>
          <a:p>
            <a:pPr marL="0" indent="0">
              <a:buNone/>
            </a:pPr>
            <a:r>
              <a:rPr lang="el-GR" i="1" dirty="0" smtClean="0">
                <a:sym typeface="Symbol" panose="05050102010706020507" pitchFamily="18" charset="2"/>
              </a:rPr>
              <a:t>α</a:t>
            </a:r>
            <a:r>
              <a:rPr lang="ru-RU" dirty="0" smtClean="0">
                <a:sym typeface="Symbol" panose="05050102010706020507" pitchFamily="18" charset="2"/>
              </a:rPr>
              <a:t> меньше для слов, встречающихся во многих текстах.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Таким образом, </a:t>
            </a:r>
            <a:r>
              <a:rPr lang="el-GR" i="1" dirty="0" smtClean="0">
                <a:sym typeface="Symbol" panose="05050102010706020507" pitchFamily="18" charset="2"/>
              </a:rPr>
              <a:t>α</a:t>
            </a:r>
            <a:r>
              <a:rPr lang="ru-RU" dirty="0" smtClean="0">
                <a:sym typeface="Symbol" panose="05050102010706020507" pitchFamily="18" charset="2"/>
              </a:rPr>
              <a:t> зависит от слова и от текста.</a:t>
            </a:r>
          </a:p>
        </p:txBody>
      </p:sp>
    </p:spTree>
    <p:extLst>
      <p:ext uri="{BB962C8B-B14F-4D97-AF65-F5344CB8AC3E}">
        <p14:creationId xmlns:p14="http://schemas.microsoft.com/office/powerpoint/2010/main" val="3372031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term frequency </a:t>
                </a:r>
                <a:r>
                  <a:rPr lang="ru-RU" dirty="0"/>
                  <a:t>–</a:t>
                </a:r>
                <a:r>
                  <a:rPr lang="en-US" dirty="0" smtClean="0"/>
                  <a:t> inverse document frequency</a:t>
                </a:r>
              </a:p>
              <a:p>
                <a:pPr marL="0" indent="0">
                  <a:buNone/>
                </a:pPr>
                <a:r>
                  <a:rPr lang="ru-RU" dirty="0"/>
                  <a:t>частота слова – обратная частота документа</a:t>
                </a:r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𝑡𝑓𝑖𝑑𝑓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 smtClean="0"/>
                  <a:t>частота слова </a:t>
                </a:r>
                <a:r>
                  <a:rPr lang="en-US" i="1" dirty="0" smtClean="0"/>
                  <a:t>w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тексте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количество текстов, содержащих слово </a:t>
                </a:r>
                <a:r>
                  <a:rPr lang="en-US" i="1" dirty="0" smtClean="0"/>
                  <a:t>w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–</a:t>
                </a:r>
                <a:r>
                  <a:rPr lang="ru-RU" dirty="0"/>
                  <a:t> </a:t>
                </a:r>
                <a:r>
                  <a:rPr lang="ru-RU" dirty="0" smtClean="0"/>
                  <a:t>количество текстов.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081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«Первый пример»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«Ещё один пример»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«Не первый и не второй пример»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W</a:t>
                </a:r>
                <a:r>
                  <a:rPr lang="en-US" dirty="0" smtClean="0"/>
                  <a:t> = {</a:t>
                </a:r>
                <a:r>
                  <a:rPr lang="ru-RU" dirty="0" smtClean="0"/>
                  <a:t>«первый», «пример», «ещё», «один», «не», «и», «второй»</a:t>
                </a:r>
                <a:r>
                  <a:rPr lang="en-US" dirty="0" smtClean="0"/>
                  <a:t>}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N</a:t>
                </a:r>
                <a:r>
                  <a:rPr lang="ru-RU" dirty="0" smtClean="0"/>
                  <a:t> = 7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803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 smtClean="0"/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201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918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𝑡𝑓𝑖𝑑𝑓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1.5=0.5∗0.176=0.088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«первый»</a:t>
                </a:r>
                <a:r>
                  <a:rPr lang="en-US" dirty="0"/>
                  <a:t>	</a:t>
                </a:r>
                <a:r>
                  <a:rPr lang="ru-RU" dirty="0">
                    <a:sym typeface="Symbol" panose="05050102010706020507" pitchFamily="18" charset="2"/>
                  </a:rPr>
                  <a:t></a:t>
                </a:r>
                <a:r>
                  <a:rPr lang="en-US" dirty="0">
                    <a:sym typeface="Symbol" panose="05050102010706020507" pitchFamily="18" charset="2"/>
                  </a:rPr>
                  <a:t>	(1, 0, 0, 0, 0, 0, 0)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«первый»</a:t>
                </a:r>
                <a:r>
                  <a:rPr lang="en-US" dirty="0"/>
                  <a:t>	</a:t>
                </a:r>
                <a:r>
                  <a:rPr lang="ru-RU" dirty="0">
                    <a:sym typeface="Symbol" panose="05050102010706020507" pitchFamily="18" charset="2"/>
                  </a:rPr>
                  <a:t></a:t>
                </a:r>
                <a:r>
                  <a:rPr lang="en-US" dirty="0">
                    <a:sym typeface="Symbol" panose="05050102010706020507" pitchFamily="18" charset="2"/>
                  </a:rPr>
                  <a:t>	</a:t>
                </a:r>
                <a:r>
                  <a:rPr lang="en-US" dirty="0" smtClean="0"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0.088</m:t>
                    </m:r>
                  </m:oMath>
                </a14:m>
                <a:r>
                  <a:rPr lang="en-US" dirty="0" smtClean="0">
                    <a:sym typeface="Symbol" panose="05050102010706020507" pitchFamily="18" charset="2"/>
                  </a:rPr>
                  <a:t>, </a:t>
                </a:r>
                <a:r>
                  <a:rPr lang="en-US" dirty="0">
                    <a:sym typeface="Symbol" panose="05050102010706020507" pitchFamily="18" charset="2"/>
                  </a:rPr>
                  <a:t>0, 0, 0, 0, 0, 0)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54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/>
              <a:t>Основной подход</a:t>
            </a:r>
            <a:endParaRPr lang="ru-RU" sz="36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mtClean="0"/>
              <a:t>Задачи в </a:t>
            </a:r>
            <a:r>
              <a:rPr lang="ru-RU" altLang="ru-RU"/>
              <a:t>рамках обработки </a:t>
            </a:r>
            <a:r>
              <a:rPr lang="ru-RU" altLang="ru-RU" smtClean="0"/>
              <a:t>естественного языка</a:t>
            </a:r>
            <a:r>
              <a:rPr lang="ru-RU" altLang="ru-RU" smtClean="0"/>
              <a:t>: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/>
              <a:t>Распознавание речи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/>
              <a:t>Синтез </a:t>
            </a:r>
            <a:r>
              <a:rPr lang="ru-RU" altLang="ru-RU" smtClean="0"/>
              <a:t>речи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mtClean="0"/>
              <a:t>Анализ текста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mtClean="0"/>
              <a:t>Генерация текста</a:t>
            </a:r>
            <a:endParaRPr lang="ru-RU" altLang="ru-RU"/>
          </a:p>
          <a:p>
            <a:pPr marL="561975" indent="-457200">
              <a:buSzPct val="45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586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Преимущества:</a:t>
            </a:r>
          </a:p>
          <a:p>
            <a:pPr marL="0" indent="0">
              <a:buNone/>
            </a:pPr>
            <a:endParaRPr lang="ru-RU" dirty="0" smtClean="0"/>
          </a:p>
          <a:p>
            <a:pPr/>
            <a:r>
              <a:rPr lang="ru-RU" dirty="0" smtClean="0"/>
              <a:t>Легкое и быстрое вычисление</a:t>
            </a:r>
          </a:p>
          <a:p>
            <a:pPr/>
            <a:r>
              <a:rPr lang="ru-RU" dirty="0" smtClean="0"/>
              <a:t>Универсальность (подходит для всех слов и текстов)</a:t>
            </a:r>
          </a:p>
          <a:p>
            <a:pPr/>
            <a:r>
              <a:rPr lang="ru-RU" dirty="0" smtClean="0"/>
              <a:t>Можно использовать для вычисления «схожести» текстов</a:t>
            </a:r>
          </a:p>
        </p:txBody>
      </p:sp>
    </p:spTree>
    <p:extLst>
      <p:ext uri="{BB962C8B-B14F-4D97-AF65-F5344CB8AC3E}">
        <p14:creationId xmlns:p14="http://schemas.microsoft.com/office/powerpoint/2010/main" val="3515014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endParaRPr lang="ru-RU" dirty="0" smtClean="0"/>
          </a:p>
          <a:p>
            <a:pPr/>
            <a:r>
              <a:rPr lang="ru-RU" dirty="0" smtClean="0"/>
              <a:t>Не учитывает семантику (смысл)</a:t>
            </a:r>
          </a:p>
          <a:p>
            <a:pPr/>
            <a:r>
              <a:rPr lang="ru-RU" dirty="0" smtClean="0"/>
              <a:t>Не имеет твёрдого научного обоснования</a:t>
            </a:r>
          </a:p>
          <a:p>
            <a:pPr/>
            <a:r>
              <a:rPr lang="ru-RU" dirty="0" smtClean="0"/>
              <a:t>Наследует искажения из обучающего набора текстов</a:t>
            </a:r>
          </a:p>
          <a:p>
            <a:pPr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73843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Построение массива векторных представлений слов на основании имеющегося набора текстов (корпуса).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Основная идея: если слова встречаются в похожем контексте, то они означают примерно одно и то же и их векторные представления должны быть близкими.</a:t>
            </a:r>
          </a:p>
        </p:txBody>
      </p:sp>
    </p:spTree>
    <p:extLst>
      <p:ext uri="{BB962C8B-B14F-4D97-AF65-F5344CB8AC3E}">
        <p14:creationId xmlns:p14="http://schemas.microsoft.com/office/powerpoint/2010/main" val="329708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Мера близости – косинусное расстояние: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15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568659"/>
            <a:ext cx="11772900" cy="4843463"/>
          </a:xfrm>
        </p:spPr>
      </p:pic>
    </p:spTree>
    <p:extLst>
      <p:ext uri="{BB962C8B-B14F-4D97-AF65-F5344CB8AC3E}">
        <p14:creationId xmlns:p14="http://schemas.microsoft.com/office/powerpoint/2010/main" val="887766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690688"/>
            <a:ext cx="8858250" cy="4214813"/>
          </a:xfrm>
        </p:spPr>
      </p:pic>
    </p:spTree>
    <p:extLst>
      <p:ext uri="{BB962C8B-B14F-4D97-AF65-F5344CB8AC3E}">
        <p14:creationId xmlns:p14="http://schemas.microsoft.com/office/powerpoint/2010/main" val="1453701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Выделяем из имеющихся текстов все возможные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ru-RU" dirty="0" smtClean="0"/>
              <a:t>граммы.</a:t>
            </a:r>
          </a:p>
          <a:p>
            <a:pPr marL="514350" indent="-514350">
              <a:buAutoNum type="arabicPeriod"/>
            </a:pPr>
            <a:r>
              <a:rPr lang="ru-RU" dirty="0" smtClean="0"/>
              <a:t>В каждом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ru-RU" dirty="0" smtClean="0"/>
              <a:t>грамме исключаем одно слово (обычно центральное).</a:t>
            </a:r>
          </a:p>
          <a:p>
            <a:pPr marL="514350" indent="-514350">
              <a:buAutoNum type="arabicPeriod"/>
            </a:pPr>
            <a:r>
              <a:rPr lang="ru-RU" dirty="0" smtClean="0"/>
              <a:t>Строим нейронную сеть, на вход которой подаются 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ru-RU" dirty="0" smtClean="0"/>
              <a:t>граммы с пропущенным словом, а на выходе ожидаем пропущенное слово.</a:t>
            </a:r>
          </a:p>
          <a:p>
            <a:pPr marL="514350" indent="-514350">
              <a:buAutoNum type="arabicPeriod"/>
            </a:pPr>
            <a:r>
              <a:rPr lang="ru-RU" dirty="0" smtClean="0"/>
              <a:t>Обучаем такую нейронную сеть.</a:t>
            </a:r>
          </a:p>
          <a:p>
            <a:pPr marL="514350" indent="-514350">
              <a:buAutoNum type="arabicPeriod"/>
            </a:pPr>
            <a:r>
              <a:rPr lang="ru-RU" dirty="0" smtClean="0"/>
              <a:t>Используем в качестве векторных представлений веса скрытого слоя.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82813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bag of words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3396343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4025735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6325" y="2766951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2137559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38200" y="4655127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977744" y="3396343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308268" y="4025735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296393" y="2766951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-1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308268" y="2137559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-2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308268" y="4655127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2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065817" y="2553195"/>
            <a:ext cx="914400" cy="210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Hidden layer</a:t>
            </a:r>
            <a:endParaRPr lang="ru-RU" baseline="-25000" dirty="0"/>
          </a:p>
        </p:txBody>
      </p:sp>
      <p:cxnSp>
        <p:nvCxnSpPr>
          <p:cNvPr id="19" name="Прямая со стрелкой 18"/>
          <p:cNvCxnSpPr>
            <a:stCxn id="14" idx="3"/>
            <a:endCxn id="16" idx="1"/>
          </p:cNvCxnSpPr>
          <p:nvPr/>
        </p:nvCxnSpPr>
        <p:spPr>
          <a:xfrm>
            <a:off x="4222668" y="2345377"/>
            <a:ext cx="843149" cy="125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3" idx="3"/>
            <a:endCxn id="16" idx="1"/>
          </p:cNvCxnSpPr>
          <p:nvPr/>
        </p:nvCxnSpPr>
        <p:spPr>
          <a:xfrm>
            <a:off x="4210793" y="2974769"/>
            <a:ext cx="855024" cy="62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3"/>
            <a:endCxn id="16" idx="1"/>
          </p:cNvCxnSpPr>
          <p:nvPr/>
        </p:nvCxnSpPr>
        <p:spPr>
          <a:xfrm flipV="1">
            <a:off x="4222668" y="3604162"/>
            <a:ext cx="843149" cy="62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5" idx="3"/>
            <a:endCxn id="16" idx="1"/>
          </p:cNvCxnSpPr>
          <p:nvPr/>
        </p:nvCxnSpPr>
        <p:spPr>
          <a:xfrm flipV="1">
            <a:off x="4222668" y="3604162"/>
            <a:ext cx="843149" cy="125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6" idx="3"/>
            <a:endCxn id="11" idx="1"/>
          </p:cNvCxnSpPr>
          <p:nvPr/>
        </p:nvCxnSpPr>
        <p:spPr>
          <a:xfrm flipV="1">
            <a:off x="5980217" y="3604161"/>
            <a:ext cx="9975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165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</a:t>
            </a:r>
            <a:r>
              <a:rPr lang="en-US" dirty="0"/>
              <a:t>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3396343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4025735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6325" y="2766951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2137559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38200" y="4655127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308268" y="3396343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977744" y="4025735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977744" y="2766951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-1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977744" y="2137560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-2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977744" y="4655127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2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065817" y="2553195"/>
            <a:ext cx="914400" cy="210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Hidden layer</a:t>
            </a:r>
            <a:endParaRPr lang="ru-RU" baseline="-25000" dirty="0"/>
          </a:p>
        </p:txBody>
      </p:sp>
      <p:cxnSp>
        <p:nvCxnSpPr>
          <p:cNvPr id="27" name="Прямая со стрелкой 26"/>
          <p:cNvCxnSpPr>
            <a:stCxn id="11" idx="3"/>
            <a:endCxn id="16" idx="1"/>
          </p:cNvCxnSpPr>
          <p:nvPr/>
        </p:nvCxnSpPr>
        <p:spPr>
          <a:xfrm>
            <a:off x="4222668" y="3604161"/>
            <a:ext cx="8431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6" idx="3"/>
            <a:endCxn id="14" idx="1"/>
          </p:cNvCxnSpPr>
          <p:nvPr/>
        </p:nvCxnSpPr>
        <p:spPr>
          <a:xfrm flipV="1">
            <a:off x="5980217" y="2345378"/>
            <a:ext cx="997527" cy="125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6" idx="3"/>
            <a:endCxn id="13" idx="1"/>
          </p:cNvCxnSpPr>
          <p:nvPr/>
        </p:nvCxnSpPr>
        <p:spPr>
          <a:xfrm flipV="1">
            <a:off x="5980217" y="2974769"/>
            <a:ext cx="997527" cy="62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6" idx="3"/>
            <a:endCxn id="12" idx="1"/>
          </p:cNvCxnSpPr>
          <p:nvPr/>
        </p:nvCxnSpPr>
        <p:spPr>
          <a:xfrm>
            <a:off x="5980217" y="3604162"/>
            <a:ext cx="997527" cy="62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6" idx="3"/>
            <a:endCxn id="15" idx="1"/>
          </p:cNvCxnSpPr>
          <p:nvPr/>
        </p:nvCxnSpPr>
        <p:spPr>
          <a:xfrm>
            <a:off x="5980217" y="3604162"/>
            <a:ext cx="997527" cy="125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08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0,…,0, 1, 0,…,0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–</a:t>
                </a:r>
                <a:r>
                  <a:rPr lang="ru-RU" dirty="0" smtClean="0"/>
                  <a:t> вектор длиной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(</a:t>
                </a:r>
                <a:r>
                  <a:rPr lang="ru-RU" dirty="0" smtClean="0"/>
                  <a:t>размер словаря)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Скрытый слой состоит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ru-RU" dirty="0" smtClean="0"/>
                  <a:t> нейронов.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Веса между входным и скрытым слоем </a:t>
                </a:r>
                <a:r>
                  <a:rPr lang="en-US" dirty="0"/>
                  <a:t>–</a:t>
                </a:r>
                <a:r>
                  <a:rPr lang="ru-RU" dirty="0"/>
                  <a:t> </a:t>
                </a:r>
                <a:r>
                  <a:rPr lang="ru-RU" dirty="0" smtClean="0"/>
                  <a:t>матрица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Таким образом, для каждого слова из словаря мы получаем числовой вектор длиной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89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/>
              <a:t>Основной подход</a:t>
            </a:r>
            <a:endParaRPr lang="ru-RU" sz="36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mtClean="0"/>
              <a:t>Распознавание речи:</a:t>
            </a:r>
            <a:endParaRPr lang="ru-RU" altLang="ru-RU"/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mtClean="0"/>
              <a:t>Голосовое управление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/>
              <a:t>Виртуальные ассистенты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mtClean="0"/>
              <a:t>Преобразование речи в текст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mtClean="0"/>
              <a:t>Голосовая биометрия</a:t>
            </a:r>
          </a:p>
          <a:p>
            <a:pPr marL="561975" indent="-457200">
              <a:buSzPct val="45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447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1" y="1250157"/>
            <a:ext cx="10629900" cy="5314950"/>
          </a:xfrm>
        </p:spPr>
      </p:pic>
    </p:spTree>
    <p:extLst>
      <p:ext uri="{BB962C8B-B14F-4D97-AF65-F5344CB8AC3E}">
        <p14:creationId xmlns:p14="http://schemas.microsoft.com/office/powerpoint/2010/main" val="2556819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Достоинства:</a:t>
            </a:r>
          </a:p>
          <a:p>
            <a:r>
              <a:rPr lang="ru-RU" dirty="0" smtClean="0"/>
              <a:t>Интуитивно понятная реализация, соответствующая человеческому поведению.</a:t>
            </a:r>
          </a:p>
          <a:p>
            <a:r>
              <a:rPr lang="ru-RU" dirty="0" smtClean="0"/>
              <a:t>Разметка набора данных является частью алгоритма.</a:t>
            </a:r>
          </a:p>
          <a:p>
            <a:r>
              <a:rPr lang="ru-RU" dirty="0" smtClean="0"/>
              <a:t>Данные используются маленькими частями, поэтому требуется немного памяти.</a:t>
            </a:r>
          </a:p>
          <a:p>
            <a:r>
              <a:rPr lang="ru-RU" dirty="0" smtClean="0"/>
              <a:t>Полученные векторные представления можно использовать для предсказания отношений межу словами.</a:t>
            </a:r>
          </a:p>
        </p:txBody>
      </p:sp>
    </p:spTree>
    <p:extLst>
      <p:ext uri="{BB962C8B-B14F-4D97-AF65-F5344CB8AC3E}">
        <p14:creationId xmlns:p14="http://schemas.microsoft.com/office/powerpoint/2010/main" val="27520159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r>
              <a:rPr lang="ru-RU" dirty="0" smtClean="0"/>
              <a:t>Учитывается зависимость </a:t>
            </a:r>
            <a:r>
              <a:rPr lang="ru-RU" dirty="0"/>
              <a:t>с</a:t>
            </a:r>
            <a:r>
              <a:rPr lang="ru-RU" dirty="0" smtClean="0"/>
              <a:t>лов только от локального контекста.</a:t>
            </a:r>
          </a:p>
          <a:p>
            <a:r>
              <a:rPr lang="ru-RU" dirty="0" smtClean="0"/>
              <a:t>Структура (размер одного из слоёв) нейронной сети зависит от размера словаря.</a:t>
            </a:r>
          </a:p>
          <a:p>
            <a:r>
              <a:rPr lang="ru-RU" dirty="0" smtClean="0"/>
              <a:t>Невозможно получить векторные представления слов, отсутствующих в обучающем наборе текстов.</a:t>
            </a:r>
          </a:p>
          <a:p>
            <a:r>
              <a:rPr lang="ru-RU" dirty="0" smtClean="0"/>
              <a:t>Алгоритм склонен для слов, часто употребляемые рядом, создавать близкие векторные представления, что не всегда соответствует их смыслу, например, «хороший» и «плохой».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634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Ссылки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habr.com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ru</a:t>
            </a:r>
            <a:r>
              <a:rPr lang="en-US" dirty="0">
                <a:hlinkClick r:id="rId2"/>
              </a:rPr>
              <a:t>/company/</a:t>
            </a:r>
            <a:r>
              <a:rPr lang="en-US" dirty="0" err="1">
                <a:hlinkClick r:id="rId2"/>
              </a:rPr>
              <a:t>ods</a:t>
            </a:r>
            <a:r>
              <a:rPr lang="en-US" dirty="0">
                <a:hlinkClick r:id="rId2"/>
              </a:rPr>
              <a:t>/blog/329410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habr.com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ru</a:t>
            </a:r>
            <a:r>
              <a:rPr lang="en-US" dirty="0">
                <a:hlinkClick r:id="rId3"/>
              </a:rPr>
              <a:t>/post/249215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habr.com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ru</a:t>
            </a:r>
            <a:r>
              <a:rPr lang="en-US">
                <a:hlinkClick r:id="rId4"/>
              </a:rPr>
              <a:t>/post/515036</a:t>
            </a:r>
            <a:r>
              <a:rPr lang="en-US" smtClean="0">
                <a:hlinkClick r:id="rId4"/>
              </a:rPr>
              <a:t>/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smtClean="0"/>
              <a:t>Спасибо за внимание</a:t>
            </a:r>
            <a:endParaRPr lang="ru-RU" sz="600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Контрольные вопросы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/>
              <a:t>Основной подход</a:t>
            </a:r>
            <a:endParaRPr lang="ru-RU" sz="36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/>
              <a:t>Синтез </a:t>
            </a:r>
            <a:r>
              <a:rPr lang="ru-RU" altLang="ru-RU" smtClean="0"/>
              <a:t>речи:</a:t>
            </a:r>
            <a:endParaRPr lang="ru-RU" altLang="ru-RU"/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/>
              <a:t>Виртуальные ассистенты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mtClean="0"/>
              <a:t>Технические средства реабилитации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mtClean="0"/>
              <a:t>Развлечения и игры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mtClean="0"/>
              <a:t>Образование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43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/>
              <a:t>Основной подход</a:t>
            </a:r>
            <a:endParaRPr lang="ru-RU" sz="36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mtClean="0"/>
              <a:t>Анализ текста:</a:t>
            </a:r>
            <a:endParaRPr lang="ru-RU" altLang="ru-RU"/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mtClean="0"/>
              <a:t>Извлечение данных из плохо структурированных источников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mtClean="0"/>
              <a:t>Поиск информации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mtClean="0"/>
              <a:t>Анализ тональности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mtClean="0"/>
              <a:t>Чат-боты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98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/>
              <a:t>Основной подход</a:t>
            </a:r>
            <a:endParaRPr lang="ru-RU" sz="36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mtClean="0"/>
              <a:t>Генерация текста: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mtClean="0"/>
              <a:t>Машинный перевод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mtClean="0"/>
              <a:t>Чат-боты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mtClean="0"/>
              <a:t>Разработка (вторичных) сайтов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mtClean="0"/>
              <a:t>Боты в социальных сетях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mtClean="0"/>
              <a:t>Краткое изложения текстов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515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/>
              <a:t>Основной подход</a:t>
            </a:r>
            <a:endParaRPr lang="ru-RU" sz="36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/>
              <a:t>Предварительная </a:t>
            </a:r>
            <a:r>
              <a:rPr lang="ru-RU" smtClean="0"/>
              <a:t>обработка текста: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smtClean="0"/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smtClean="0"/>
              <a:t>Оцифровка – преобразование </a:t>
            </a:r>
            <a:r>
              <a:rPr lang="ru-RU"/>
              <a:t>текста в </a:t>
            </a:r>
            <a:r>
              <a:rPr lang="ru-RU" smtClean="0"/>
              <a:t>формат, подходящий для обработки компьютером.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smtClean="0"/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err="1" smtClean="0"/>
              <a:t>Токенизация</a:t>
            </a:r>
            <a:r>
              <a:rPr lang="ru-RU" smtClean="0"/>
              <a:t> – разбивка текста </a:t>
            </a:r>
            <a:r>
              <a:rPr lang="ru-RU"/>
              <a:t>на предложения и/или отдельные </a:t>
            </a:r>
            <a:r>
              <a:rPr lang="ru-RU" smtClean="0"/>
              <a:t>слова.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smtClean="0"/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err="1" smtClean="0"/>
              <a:t>Лемматизация</a:t>
            </a:r>
            <a:r>
              <a:rPr lang="ru-RU" smtClean="0"/>
              <a:t> – приведение слов </a:t>
            </a:r>
            <a:r>
              <a:rPr lang="ru-RU"/>
              <a:t>к начальной (словарной) форме.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smtClean="0"/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/>
          </a:p>
          <a:p>
            <a:pPr marL="561975" indent="-457200">
              <a:buSzPct val="45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8203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/>
              <a:t>Векторные представления слов</a:t>
            </a:r>
            <a:endParaRPr lang="ru-RU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mtClean="0"/>
                  <a:t>Большинство алгоритмов и моделей машинного обучения предназначены для работы с числовыми векторами.</a:t>
                </a:r>
              </a:p>
              <a:p>
                <a:pPr marL="0" indent="0">
                  <a:buNone/>
                </a:pPr>
                <a:endParaRPr lang="ru-RU"/>
              </a:p>
              <a:p>
                <a:pPr marL="0" indent="0">
                  <a:buNone/>
                </a:pPr>
                <a:r>
                  <a:rPr lang="ru-RU" smtClean="0"/>
                  <a:t>Если задать преобразование слов из словаря в числовые векторы заданной размерности, то такие вектора называются векторными представлениями слов: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ru-RU" smtClean="0">
                    <a:ea typeface="Cambria Math" panose="02040503050406030204" pitchFamily="18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>
                    <a:ea typeface="Cambria Math" panose="02040503050406030204" pitchFamily="18" charset="0"/>
                  </a:rPr>
                  <a:t>.</a:t>
                </a:r>
                <a:endParaRPr lang="ru-RU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4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6589</TotalTime>
  <Words>738</Words>
  <Application>Microsoft Office PowerPoint</Application>
  <PresentationFormat>Широкоэкранный</PresentationFormat>
  <Paragraphs>292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Symbol</vt:lpstr>
      <vt:lpstr>Wingdings</vt:lpstr>
      <vt:lpstr>Тема Office</vt:lpstr>
      <vt:lpstr>Лекция №11</vt:lpstr>
      <vt:lpstr>Содержание</vt:lpstr>
      <vt:lpstr>Основной подход</vt:lpstr>
      <vt:lpstr>Основной подход</vt:lpstr>
      <vt:lpstr>Основной подход</vt:lpstr>
      <vt:lpstr>Основной подход</vt:lpstr>
      <vt:lpstr>Основной подход</vt:lpstr>
      <vt:lpstr>Основной подход</vt:lpstr>
      <vt:lpstr>Векторные представления слов</vt:lpstr>
      <vt:lpstr>Векторные представления слов</vt:lpstr>
      <vt:lpstr>Bag of words</vt:lpstr>
      <vt:lpstr>Bag of words</vt:lpstr>
      <vt:lpstr>Bag of words</vt:lpstr>
      <vt:lpstr>Bag of words</vt:lpstr>
      <vt:lpstr>Bag of words</vt:lpstr>
      <vt:lpstr>Bag of words</vt:lpstr>
      <vt:lpstr>Bag of words</vt:lpstr>
      <vt:lpstr>Bag of words</vt:lpstr>
      <vt:lpstr>Bag of words</vt:lpstr>
      <vt:lpstr>Bag of words</vt:lpstr>
      <vt:lpstr>Bag of words</vt:lpstr>
      <vt:lpstr>Bag of words</vt:lpstr>
      <vt:lpstr>Bag of words</vt:lpstr>
      <vt:lpstr>TF-IDF</vt:lpstr>
      <vt:lpstr>TF-IDF</vt:lpstr>
      <vt:lpstr>TF-IDF</vt:lpstr>
      <vt:lpstr>TF-IDF</vt:lpstr>
      <vt:lpstr>TF-IDF</vt:lpstr>
      <vt:lpstr>TF-IDF</vt:lpstr>
      <vt:lpstr>TF-IDF</vt:lpstr>
      <vt:lpstr>TF-IDF</vt:lpstr>
      <vt:lpstr>Word2vec</vt:lpstr>
      <vt:lpstr>Word2vec</vt:lpstr>
      <vt:lpstr>Word2vec</vt:lpstr>
      <vt:lpstr>Word2vec</vt:lpstr>
      <vt:lpstr>Word2vec</vt:lpstr>
      <vt:lpstr>Continuous bag of words</vt:lpstr>
      <vt:lpstr>Skip-gram</vt:lpstr>
      <vt:lpstr>Word2vec</vt:lpstr>
      <vt:lpstr>Word2vec</vt:lpstr>
      <vt:lpstr>Word2vec</vt:lpstr>
      <vt:lpstr>Word2vec</vt:lpstr>
      <vt:lpstr>Ссылки</vt:lpstr>
      <vt:lpstr>Спасибо за внимание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1411</cp:revision>
  <dcterms:created xsi:type="dcterms:W3CDTF">2020-08-10T09:44:31Z</dcterms:created>
  <dcterms:modified xsi:type="dcterms:W3CDTF">2021-03-01T15:08:27Z</dcterms:modified>
</cp:coreProperties>
</file>