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3" r:id="rId4"/>
    <p:sldId id="281" r:id="rId5"/>
    <p:sldId id="313" r:id="rId6"/>
    <p:sldId id="314" r:id="rId7"/>
    <p:sldId id="315" r:id="rId8"/>
    <p:sldId id="316" r:id="rId9"/>
    <p:sldId id="317" r:id="rId10"/>
    <p:sldId id="350" r:id="rId11"/>
    <p:sldId id="351" r:id="rId12"/>
    <p:sldId id="352" r:id="rId13"/>
    <p:sldId id="353" r:id="rId14"/>
    <p:sldId id="354" r:id="rId15"/>
    <p:sldId id="356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3" r:id="rId26"/>
    <p:sldId id="331" r:id="rId27"/>
    <p:sldId id="332" r:id="rId28"/>
    <p:sldId id="334" r:id="rId29"/>
    <p:sldId id="337" r:id="rId30"/>
    <p:sldId id="336" r:id="rId31"/>
    <p:sldId id="338" r:id="rId32"/>
    <p:sldId id="335" r:id="rId33"/>
    <p:sldId id="339" r:id="rId34"/>
    <p:sldId id="340" r:id="rId35"/>
    <p:sldId id="341" r:id="rId36"/>
    <p:sldId id="342" r:id="rId37"/>
    <p:sldId id="343" r:id="rId38"/>
    <p:sldId id="348" r:id="rId39"/>
    <p:sldId id="349" r:id="rId40"/>
    <p:sldId id="345" r:id="rId41"/>
    <p:sldId id="344" r:id="rId42"/>
    <p:sldId id="346" r:id="rId43"/>
    <p:sldId id="347" r:id="rId44"/>
    <p:sldId id="355" r:id="rId45"/>
    <p:sldId id="322" r:id="rId46"/>
    <p:sldId id="259" r:id="rId47"/>
    <p:sldId id="260" r:id="rId48"/>
    <p:sldId id="304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azure/machine-learning/team-data-science-process/prepare-data" TargetMode="External"/><Relationship Id="rId5" Type="http://schemas.openxmlformats.org/officeDocument/2006/relationships/hyperlink" Target="https://habr.com/ru/post/511132/" TargetMode="External"/><Relationship Id="rId4" Type="http://schemas.openxmlformats.org/officeDocument/2006/relationships/hyperlink" Target="https://vas3k.ru/blog/machine_learnin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Подготовка данных для машинного обучения.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Качество данных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ru-RU" dirty="0" smtClean="0">
                <a:sym typeface="Symbol" panose="05050102010706020507" pitchFamily="18" charset="2"/>
              </a:rPr>
              <a:t> качество модели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Структурированные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Неструктурированные</a:t>
            </a:r>
          </a:p>
          <a:p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Статистические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Потоковые</a:t>
            </a:r>
          </a:p>
        </p:txBody>
      </p:sp>
    </p:spTree>
    <p:extLst>
      <p:ext uri="{BB962C8B-B14F-4D97-AF65-F5344CB8AC3E}">
        <p14:creationId xmlns:p14="http://schemas.microsoft.com/office/powerpoint/2010/main" val="28285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Данных должно быть достаточно для построения статистических закономерностей и извлечения внутренних зависимостей.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 этом не нужно увеличивать объем данных с помощью часто повторяющихся данных или шума.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Частая и важная проблема – несбалансированные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37741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0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14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7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Структурирование и оцифровка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Структурирование: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вид, позволяющий выделять и анализировать отдельные элементы.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Оцифровка: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формат, приспособленный для хранения и обработки с помощью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98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Очистка данных </a:t>
            </a:r>
            <a:r>
              <a:rPr lang="ru-RU" dirty="0"/>
              <a:t>–</a:t>
            </a:r>
            <a:r>
              <a:rPr lang="ru-RU" dirty="0" smtClean="0"/>
              <a:t> заполнение отсутствующих значений параметров, поиск и удаление некорректных значений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Уменьшение размерности – упрощение структуры элементов, поиск и удаление несущественных параметров.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Нормализация данных – приведение значений всех параметров к единому диапазону для исключения шума в данных и улучшения точности работы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6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Очистка данных борется со следующими типами проблем:</a:t>
            </a:r>
          </a:p>
          <a:p>
            <a:r>
              <a:rPr lang="ru-RU" dirty="0" smtClean="0"/>
              <a:t>Неполнота данных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Несоответствие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6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9841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581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2000-12-03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Мосвка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01/04/2020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37714" y="5058888"/>
            <a:ext cx="1757548" cy="38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5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Структурирование и оцифровка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Очистка и исправление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Очистка данных</a:t>
            </a:r>
          </a:p>
          <a:p>
            <a:pPr lvl="1"/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 smtClean="0"/>
              <a:t>Нормализация</a:t>
            </a:r>
            <a:endParaRPr lang="ru-RU" dirty="0"/>
          </a:p>
          <a:p>
            <a:r>
              <a:rPr lang="ru-RU" dirty="0"/>
              <a:t>Обогащение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Формирование обучающей, валидационной и тестовой </a:t>
            </a:r>
            <a:r>
              <a:rPr lang="ru-RU" dirty="0" smtClean="0"/>
              <a:t>выборок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Замноженные идентификаторы.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Некорректный формат значений.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Недопустимые или несуществующие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Нелогичные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Несоответствующие друг другу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Значения другого параметра.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Опечатки.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размерности борется со следующими типами проблем:</a:t>
            </a:r>
          </a:p>
          <a:p>
            <a:r>
              <a:rPr lang="ru-RU" dirty="0" smtClean="0"/>
              <a:t>Необходимость хранить большие объемы информации.</a:t>
            </a:r>
          </a:p>
          <a:p>
            <a:r>
              <a:rPr lang="ru-RU" dirty="0" smtClean="0"/>
              <a:t>Долгое время построения и обучения моделей.</a:t>
            </a:r>
          </a:p>
          <a:p>
            <a:r>
              <a:rPr lang="ru-RU" dirty="0" smtClean="0"/>
              <a:t>Использование коррелирующих (связанных) параметров.</a:t>
            </a:r>
          </a:p>
          <a:p>
            <a:r>
              <a:rPr lang="ru-RU" dirty="0" smtClean="0"/>
              <a:t>Сложность в визуализации данных.</a:t>
            </a:r>
          </a:p>
          <a:p>
            <a:r>
              <a:rPr lang="ru-RU" dirty="0" smtClean="0"/>
              <a:t>Сложность интерпретации моделей.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7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8764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498764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489858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489858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1840675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1840675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1831769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831769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1831769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1831769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узел 14"/>
          <p:cNvSpPr/>
          <p:nvPr/>
        </p:nvSpPr>
        <p:spPr>
          <a:xfrm>
            <a:off x="3164774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 flipV="1">
            <a:off x="955964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6"/>
            <a:endCxn id="10" idx="2"/>
          </p:cNvCxnSpPr>
          <p:nvPr/>
        </p:nvCxnSpPr>
        <p:spPr>
          <a:xfrm>
            <a:off x="955964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6"/>
            <a:endCxn id="11" idx="2"/>
          </p:cNvCxnSpPr>
          <p:nvPr/>
        </p:nvCxnSpPr>
        <p:spPr>
          <a:xfrm>
            <a:off x="955964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6"/>
            <a:endCxn id="12" idx="2"/>
          </p:cNvCxnSpPr>
          <p:nvPr/>
        </p:nvCxnSpPr>
        <p:spPr>
          <a:xfrm>
            <a:off x="955964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13" idx="2"/>
          </p:cNvCxnSpPr>
          <p:nvPr/>
        </p:nvCxnSpPr>
        <p:spPr>
          <a:xfrm>
            <a:off x="955964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6"/>
            <a:endCxn id="14" idx="2"/>
          </p:cNvCxnSpPr>
          <p:nvPr/>
        </p:nvCxnSpPr>
        <p:spPr>
          <a:xfrm>
            <a:off x="955964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6"/>
            <a:endCxn id="9" idx="2"/>
          </p:cNvCxnSpPr>
          <p:nvPr/>
        </p:nvCxnSpPr>
        <p:spPr>
          <a:xfrm flipV="1">
            <a:off x="955964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6"/>
            <a:endCxn id="10" idx="2"/>
          </p:cNvCxnSpPr>
          <p:nvPr/>
        </p:nvCxnSpPr>
        <p:spPr>
          <a:xfrm flipV="1">
            <a:off x="955964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6"/>
            <a:endCxn id="11" idx="2"/>
          </p:cNvCxnSpPr>
          <p:nvPr/>
        </p:nvCxnSpPr>
        <p:spPr>
          <a:xfrm>
            <a:off x="955964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6"/>
            <a:endCxn id="12" idx="2"/>
          </p:cNvCxnSpPr>
          <p:nvPr/>
        </p:nvCxnSpPr>
        <p:spPr>
          <a:xfrm>
            <a:off x="955964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6"/>
          </p:cNvCxnSpPr>
          <p:nvPr/>
        </p:nvCxnSpPr>
        <p:spPr>
          <a:xfrm>
            <a:off x="955964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6"/>
            <a:endCxn id="14" idx="2"/>
          </p:cNvCxnSpPr>
          <p:nvPr/>
        </p:nvCxnSpPr>
        <p:spPr>
          <a:xfrm>
            <a:off x="955964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6"/>
            <a:endCxn id="9" idx="2"/>
          </p:cNvCxnSpPr>
          <p:nvPr/>
        </p:nvCxnSpPr>
        <p:spPr>
          <a:xfrm flipV="1">
            <a:off x="947058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8" idx="6"/>
            <a:endCxn id="9" idx="2"/>
          </p:cNvCxnSpPr>
          <p:nvPr/>
        </p:nvCxnSpPr>
        <p:spPr>
          <a:xfrm flipV="1">
            <a:off x="947058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10" idx="2"/>
          </p:cNvCxnSpPr>
          <p:nvPr/>
        </p:nvCxnSpPr>
        <p:spPr>
          <a:xfrm flipV="1">
            <a:off x="947058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" idx="6"/>
            <a:endCxn id="10" idx="2"/>
          </p:cNvCxnSpPr>
          <p:nvPr/>
        </p:nvCxnSpPr>
        <p:spPr>
          <a:xfrm flipV="1">
            <a:off x="947058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6"/>
            <a:endCxn id="11" idx="2"/>
          </p:cNvCxnSpPr>
          <p:nvPr/>
        </p:nvCxnSpPr>
        <p:spPr>
          <a:xfrm flipV="1">
            <a:off x="947058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6"/>
            <a:endCxn id="11" idx="2"/>
          </p:cNvCxnSpPr>
          <p:nvPr/>
        </p:nvCxnSpPr>
        <p:spPr>
          <a:xfrm flipV="1">
            <a:off x="947058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6"/>
            <a:endCxn id="12" idx="2"/>
          </p:cNvCxnSpPr>
          <p:nvPr/>
        </p:nvCxnSpPr>
        <p:spPr>
          <a:xfrm>
            <a:off x="947058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6"/>
          </p:cNvCxnSpPr>
          <p:nvPr/>
        </p:nvCxnSpPr>
        <p:spPr>
          <a:xfrm>
            <a:off x="947058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7" idx="6"/>
            <a:endCxn id="14" idx="2"/>
          </p:cNvCxnSpPr>
          <p:nvPr/>
        </p:nvCxnSpPr>
        <p:spPr>
          <a:xfrm>
            <a:off x="947058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6"/>
            <a:endCxn id="12" idx="2"/>
          </p:cNvCxnSpPr>
          <p:nvPr/>
        </p:nvCxnSpPr>
        <p:spPr>
          <a:xfrm flipV="1">
            <a:off x="947058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6"/>
            <a:endCxn id="13" idx="2"/>
          </p:cNvCxnSpPr>
          <p:nvPr/>
        </p:nvCxnSpPr>
        <p:spPr>
          <a:xfrm>
            <a:off x="947058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6"/>
            <a:endCxn id="14" idx="2"/>
          </p:cNvCxnSpPr>
          <p:nvPr/>
        </p:nvCxnSpPr>
        <p:spPr>
          <a:xfrm>
            <a:off x="947058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" idx="6"/>
            <a:endCxn id="15" idx="2"/>
          </p:cNvCxnSpPr>
          <p:nvPr/>
        </p:nvCxnSpPr>
        <p:spPr>
          <a:xfrm>
            <a:off x="2297875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6"/>
            <a:endCxn id="15" idx="2"/>
          </p:cNvCxnSpPr>
          <p:nvPr/>
        </p:nvCxnSpPr>
        <p:spPr>
          <a:xfrm>
            <a:off x="2297875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1" idx="6"/>
            <a:endCxn id="15" idx="2"/>
          </p:cNvCxnSpPr>
          <p:nvPr/>
        </p:nvCxnSpPr>
        <p:spPr>
          <a:xfrm>
            <a:off x="2288969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2" idx="6"/>
            <a:endCxn id="15" idx="2"/>
          </p:cNvCxnSpPr>
          <p:nvPr/>
        </p:nvCxnSpPr>
        <p:spPr>
          <a:xfrm flipV="1">
            <a:off x="2288969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6"/>
            <a:endCxn id="15" idx="2"/>
          </p:cNvCxnSpPr>
          <p:nvPr/>
        </p:nvCxnSpPr>
        <p:spPr>
          <a:xfrm flipV="1">
            <a:off x="2288969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4" idx="6"/>
            <a:endCxn id="15" idx="2"/>
          </p:cNvCxnSpPr>
          <p:nvPr/>
        </p:nvCxnSpPr>
        <p:spPr>
          <a:xfrm flipV="1">
            <a:off x="2288969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Блок-схема: узел 80"/>
          <p:cNvSpPr/>
          <p:nvPr/>
        </p:nvSpPr>
        <p:spPr>
          <a:xfrm>
            <a:off x="8459190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Блок-схема: узел 81"/>
          <p:cNvSpPr/>
          <p:nvPr/>
        </p:nvSpPr>
        <p:spPr>
          <a:xfrm>
            <a:off x="8459190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Блок-схема: узел 82"/>
          <p:cNvSpPr/>
          <p:nvPr/>
        </p:nvSpPr>
        <p:spPr>
          <a:xfrm>
            <a:off x="8450284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Блок-схема: узел 83"/>
          <p:cNvSpPr/>
          <p:nvPr/>
        </p:nvSpPr>
        <p:spPr>
          <a:xfrm>
            <a:off x="8450284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Блок-схема: узел 84"/>
          <p:cNvSpPr/>
          <p:nvPr/>
        </p:nvSpPr>
        <p:spPr>
          <a:xfrm>
            <a:off x="9801101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Блок-схема: узел 85"/>
          <p:cNvSpPr/>
          <p:nvPr/>
        </p:nvSpPr>
        <p:spPr>
          <a:xfrm>
            <a:off x="9801101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Блок-схема: узел 86"/>
          <p:cNvSpPr/>
          <p:nvPr/>
        </p:nvSpPr>
        <p:spPr>
          <a:xfrm>
            <a:off x="9792195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Блок-схема: узел 87"/>
          <p:cNvSpPr/>
          <p:nvPr/>
        </p:nvSpPr>
        <p:spPr>
          <a:xfrm>
            <a:off x="9792195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Блок-схема: узел 88"/>
          <p:cNvSpPr/>
          <p:nvPr/>
        </p:nvSpPr>
        <p:spPr>
          <a:xfrm>
            <a:off x="9792195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Блок-схема: узел 89"/>
          <p:cNvSpPr/>
          <p:nvPr/>
        </p:nvSpPr>
        <p:spPr>
          <a:xfrm>
            <a:off x="9792195" y="5205346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Блок-схема: узел 90"/>
          <p:cNvSpPr/>
          <p:nvPr/>
        </p:nvSpPr>
        <p:spPr>
          <a:xfrm>
            <a:off x="11125200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 стрелкой 91"/>
          <p:cNvCxnSpPr>
            <a:stCxn id="81" idx="6"/>
            <a:endCxn id="85" idx="2"/>
          </p:cNvCxnSpPr>
          <p:nvPr/>
        </p:nvCxnSpPr>
        <p:spPr>
          <a:xfrm flipV="1">
            <a:off x="8916390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1" idx="6"/>
            <a:endCxn id="86" idx="2"/>
          </p:cNvCxnSpPr>
          <p:nvPr/>
        </p:nvCxnSpPr>
        <p:spPr>
          <a:xfrm>
            <a:off x="8916390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1" idx="6"/>
            <a:endCxn id="87" idx="2"/>
          </p:cNvCxnSpPr>
          <p:nvPr/>
        </p:nvCxnSpPr>
        <p:spPr>
          <a:xfrm>
            <a:off x="8916390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6"/>
            <a:endCxn id="88" idx="2"/>
          </p:cNvCxnSpPr>
          <p:nvPr/>
        </p:nvCxnSpPr>
        <p:spPr>
          <a:xfrm>
            <a:off x="8916390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1" idx="6"/>
            <a:endCxn id="89" idx="2"/>
          </p:cNvCxnSpPr>
          <p:nvPr/>
        </p:nvCxnSpPr>
        <p:spPr>
          <a:xfrm>
            <a:off x="8916390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1" idx="6"/>
            <a:endCxn id="90" idx="2"/>
          </p:cNvCxnSpPr>
          <p:nvPr/>
        </p:nvCxnSpPr>
        <p:spPr>
          <a:xfrm>
            <a:off x="8916390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85" idx="2"/>
          </p:cNvCxnSpPr>
          <p:nvPr/>
        </p:nvCxnSpPr>
        <p:spPr>
          <a:xfrm flipV="1">
            <a:off x="8916390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6"/>
            <a:endCxn id="86" idx="2"/>
          </p:cNvCxnSpPr>
          <p:nvPr/>
        </p:nvCxnSpPr>
        <p:spPr>
          <a:xfrm flipV="1">
            <a:off x="8916390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2" idx="6"/>
            <a:endCxn id="87" idx="2"/>
          </p:cNvCxnSpPr>
          <p:nvPr/>
        </p:nvCxnSpPr>
        <p:spPr>
          <a:xfrm>
            <a:off x="8916390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6"/>
            <a:endCxn id="88" idx="2"/>
          </p:cNvCxnSpPr>
          <p:nvPr/>
        </p:nvCxnSpPr>
        <p:spPr>
          <a:xfrm>
            <a:off x="8916390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2" idx="6"/>
          </p:cNvCxnSpPr>
          <p:nvPr/>
        </p:nvCxnSpPr>
        <p:spPr>
          <a:xfrm>
            <a:off x="8916390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2" idx="6"/>
            <a:endCxn id="90" idx="2"/>
          </p:cNvCxnSpPr>
          <p:nvPr/>
        </p:nvCxnSpPr>
        <p:spPr>
          <a:xfrm>
            <a:off x="8916390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3" idx="6"/>
            <a:endCxn id="85" idx="2"/>
          </p:cNvCxnSpPr>
          <p:nvPr/>
        </p:nvCxnSpPr>
        <p:spPr>
          <a:xfrm flipV="1">
            <a:off x="8907484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4" idx="6"/>
            <a:endCxn id="85" idx="2"/>
          </p:cNvCxnSpPr>
          <p:nvPr/>
        </p:nvCxnSpPr>
        <p:spPr>
          <a:xfrm flipV="1">
            <a:off x="8907484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6"/>
            <a:endCxn id="86" idx="2"/>
          </p:cNvCxnSpPr>
          <p:nvPr/>
        </p:nvCxnSpPr>
        <p:spPr>
          <a:xfrm flipV="1">
            <a:off x="8907484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84" idx="6"/>
            <a:endCxn id="86" idx="2"/>
          </p:cNvCxnSpPr>
          <p:nvPr/>
        </p:nvCxnSpPr>
        <p:spPr>
          <a:xfrm flipV="1">
            <a:off x="8907484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83" idx="6"/>
            <a:endCxn id="87" idx="2"/>
          </p:cNvCxnSpPr>
          <p:nvPr/>
        </p:nvCxnSpPr>
        <p:spPr>
          <a:xfrm flipV="1">
            <a:off x="8907484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4" idx="6"/>
            <a:endCxn id="87" idx="2"/>
          </p:cNvCxnSpPr>
          <p:nvPr/>
        </p:nvCxnSpPr>
        <p:spPr>
          <a:xfrm flipV="1">
            <a:off x="8907484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88" idx="2"/>
          </p:cNvCxnSpPr>
          <p:nvPr/>
        </p:nvCxnSpPr>
        <p:spPr>
          <a:xfrm>
            <a:off x="8907484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3" idx="6"/>
          </p:cNvCxnSpPr>
          <p:nvPr/>
        </p:nvCxnSpPr>
        <p:spPr>
          <a:xfrm>
            <a:off x="8907484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3" idx="6"/>
            <a:endCxn id="90" idx="2"/>
          </p:cNvCxnSpPr>
          <p:nvPr/>
        </p:nvCxnSpPr>
        <p:spPr>
          <a:xfrm>
            <a:off x="8907484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84" idx="6"/>
            <a:endCxn id="88" idx="2"/>
          </p:cNvCxnSpPr>
          <p:nvPr/>
        </p:nvCxnSpPr>
        <p:spPr>
          <a:xfrm flipV="1">
            <a:off x="8907484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4" idx="6"/>
            <a:endCxn id="89" idx="2"/>
          </p:cNvCxnSpPr>
          <p:nvPr/>
        </p:nvCxnSpPr>
        <p:spPr>
          <a:xfrm>
            <a:off x="8907484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84" idx="6"/>
            <a:endCxn id="90" idx="2"/>
          </p:cNvCxnSpPr>
          <p:nvPr/>
        </p:nvCxnSpPr>
        <p:spPr>
          <a:xfrm>
            <a:off x="8907484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6"/>
            <a:endCxn id="91" idx="2"/>
          </p:cNvCxnSpPr>
          <p:nvPr/>
        </p:nvCxnSpPr>
        <p:spPr>
          <a:xfrm>
            <a:off x="10258301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86" idx="6"/>
            <a:endCxn id="91" idx="2"/>
          </p:cNvCxnSpPr>
          <p:nvPr/>
        </p:nvCxnSpPr>
        <p:spPr>
          <a:xfrm>
            <a:off x="10258301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7" idx="6"/>
            <a:endCxn id="91" idx="2"/>
          </p:cNvCxnSpPr>
          <p:nvPr/>
        </p:nvCxnSpPr>
        <p:spPr>
          <a:xfrm>
            <a:off x="10249395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88" idx="6"/>
            <a:endCxn id="91" idx="2"/>
          </p:cNvCxnSpPr>
          <p:nvPr/>
        </p:nvCxnSpPr>
        <p:spPr>
          <a:xfrm flipV="1">
            <a:off x="10249395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9" idx="6"/>
            <a:endCxn id="91" idx="2"/>
          </p:cNvCxnSpPr>
          <p:nvPr/>
        </p:nvCxnSpPr>
        <p:spPr>
          <a:xfrm flipV="1">
            <a:off x="10249395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90" idx="6"/>
            <a:endCxn id="91" idx="2"/>
          </p:cNvCxnSpPr>
          <p:nvPr/>
        </p:nvCxnSpPr>
        <p:spPr>
          <a:xfrm flipV="1">
            <a:off x="10249395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узел 133"/>
          <p:cNvSpPr/>
          <p:nvPr/>
        </p:nvSpPr>
        <p:spPr>
          <a:xfrm>
            <a:off x="4524497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Блок-схема: узел 134"/>
          <p:cNvSpPr/>
          <p:nvPr/>
        </p:nvSpPr>
        <p:spPr>
          <a:xfrm>
            <a:off x="4524497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Блок-схема: узел 135"/>
          <p:cNvSpPr/>
          <p:nvPr/>
        </p:nvSpPr>
        <p:spPr>
          <a:xfrm>
            <a:off x="4515591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Блок-схема: узел 136"/>
          <p:cNvSpPr/>
          <p:nvPr/>
        </p:nvSpPr>
        <p:spPr>
          <a:xfrm>
            <a:off x="4515591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Блок-схема: узел 137"/>
          <p:cNvSpPr/>
          <p:nvPr/>
        </p:nvSpPr>
        <p:spPr>
          <a:xfrm>
            <a:off x="5866408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Блок-схема: узел 138"/>
          <p:cNvSpPr/>
          <p:nvPr/>
        </p:nvSpPr>
        <p:spPr>
          <a:xfrm>
            <a:off x="5866408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Блок-схема: узел 139"/>
          <p:cNvSpPr/>
          <p:nvPr/>
        </p:nvSpPr>
        <p:spPr>
          <a:xfrm>
            <a:off x="5857502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Блок-схема: узел 140"/>
          <p:cNvSpPr/>
          <p:nvPr/>
        </p:nvSpPr>
        <p:spPr>
          <a:xfrm>
            <a:off x="5857502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Блок-схема: узел 141"/>
          <p:cNvSpPr/>
          <p:nvPr/>
        </p:nvSpPr>
        <p:spPr>
          <a:xfrm>
            <a:off x="5857502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Блок-схема: узел 142"/>
          <p:cNvSpPr/>
          <p:nvPr/>
        </p:nvSpPr>
        <p:spPr>
          <a:xfrm>
            <a:off x="5857502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Блок-схема: узел 143"/>
          <p:cNvSpPr/>
          <p:nvPr/>
        </p:nvSpPr>
        <p:spPr>
          <a:xfrm>
            <a:off x="7190507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5" name="Прямая со стрелкой 144"/>
          <p:cNvCxnSpPr>
            <a:stCxn id="134" idx="6"/>
            <a:endCxn id="138" idx="2"/>
          </p:cNvCxnSpPr>
          <p:nvPr/>
        </p:nvCxnSpPr>
        <p:spPr>
          <a:xfrm flipV="1">
            <a:off x="4981697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4" idx="6"/>
            <a:endCxn id="139" idx="2"/>
          </p:cNvCxnSpPr>
          <p:nvPr/>
        </p:nvCxnSpPr>
        <p:spPr>
          <a:xfrm>
            <a:off x="4981697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4" idx="6"/>
            <a:endCxn id="140" idx="2"/>
          </p:cNvCxnSpPr>
          <p:nvPr/>
        </p:nvCxnSpPr>
        <p:spPr>
          <a:xfrm>
            <a:off x="4981697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4" idx="6"/>
            <a:endCxn id="141" idx="2"/>
          </p:cNvCxnSpPr>
          <p:nvPr/>
        </p:nvCxnSpPr>
        <p:spPr>
          <a:xfrm>
            <a:off x="4981697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4" idx="6"/>
            <a:endCxn id="142" idx="2"/>
          </p:cNvCxnSpPr>
          <p:nvPr/>
        </p:nvCxnSpPr>
        <p:spPr>
          <a:xfrm>
            <a:off x="4981697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4" idx="6"/>
            <a:endCxn id="143" idx="2"/>
          </p:cNvCxnSpPr>
          <p:nvPr/>
        </p:nvCxnSpPr>
        <p:spPr>
          <a:xfrm>
            <a:off x="4981697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35" idx="6"/>
            <a:endCxn id="138" idx="2"/>
          </p:cNvCxnSpPr>
          <p:nvPr/>
        </p:nvCxnSpPr>
        <p:spPr>
          <a:xfrm flipV="1">
            <a:off x="4981697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6"/>
            <a:endCxn id="139" idx="2"/>
          </p:cNvCxnSpPr>
          <p:nvPr/>
        </p:nvCxnSpPr>
        <p:spPr>
          <a:xfrm flipV="1">
            <a:off x="4981697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35" idx="6"/>
            <a:endCxn id="140" idx="2"/>
          </p:cNvCxnSpPr>
          <p:nvPr/>
        </p:nvCxnSpPr>
        <p:spPr>
          <a:xfrm>
            <a:off x="4981697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5" idx="6"/>
            <a:endCxn id="141" idx="2"/>
          </p:cNvCxnSpPr>
          <p:nvPr/>
        </p:nvCxnSpPr>
        <p:spPr>
          <a:xfrm>
            <a:off x="4981697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5" idx="6"/>
          </p:cNvCxnSpPr>
          <p:nvPr/>
        </p:nvCxnSpPr>
        <p:spPr>
          <a:xfrm>
            <a:off x="4981697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5" idx="6"/>
            <a:endCxn id="143" idx="2"/>
          </p:cNvCxnSpPr>
          <p:nvPr/>
        </p:nvCxnSpPr>
        <p:spPr>
          <a:xfrm>
            <a:off x="4981697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6" idx="6"/>
            <a:endCxn id="138" idx="2"/>
          </p:cNvCxnSpPr>
          <p:nvPr/>
        </p:nvCxnSpPr>
        <p:spPr>
          <a:xfrm flipV="1">
            <a:off x="4972791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7" idx="6"/>
            <a:endCxn id="138" idx="2"/>
          </p:cNvCxnSpPr>
          <p:nvPr/>
        </p:nvCxnSpPr>
        <p:spPr>
          <a:xfrm flipV="1">
            <a:off x="4972791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6" idx="6"/>
            <a:endCxn id="139" idx="2"/>
          </p:cNvCxnSpPr>
          <p:nvPr/>
        </p:nvCxnSpPr>
        <p:spPr>
          <a:xfrm flipV="1">
            <a:off x="4972791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7" idx="6"/>
            <a:endCxn id="139" idx="2"/>
          </p:cNvCxnSpPr>
          <p:nvPr/>
        </p:nvCxnSpPr>
        <p:spPr>
          <a:xfrm flipV="1">
            <a:off x="4972791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6"/>
            <a:endCxn id="140" idx="2"/>
          </p:cNvCxnSpPr>
          <p:nvPr/>
        </p:nvCxnSpPr>
        <p:spPr>
          <a:xfrm flipV="1">
            <a:off x="4972791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6"/>
            <a:endCxn id="140" idx="2"/>
          </p:cNvCxnSpPr>
          <p:nvPr/>
        </p:nvCxnSpPr>
        <p:spPr>
          <a:xfrm flipV="1">
            <a:off x="4972791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36" idx="6"/>
            <a:endCxn id="141" idx="2"/>
          </p:cNvCxnSpPr>
          <p:nvPr/>
        </p:nvCxnSpPr>
        <p:spPr>
          <a:xfrm>
            <a:off x="4972791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6" idx="6"/>
          </p:cNvCxnSpPr>
          <p:nvPr/>
        </p:nvCxnSpPr>
        <p:spPr>
          <a:xfrm>
            <a:off x="4972791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36" idx="6"/>
            <a:endCxn id="143" idx="2"/>
          </p:cNvCxnSpPr>
          <p:nvPr/>
        </p:nvCxnSpPr>
        <p:spPr>
          <a:xfrm>
            <a:off x="4972791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7" idx="6"/>
            <a:endCxn id="141" idx="2"/>
          </p:cNvCxnSpPr>
          <p:nvPr/>
        </p:nvCxnSpPr>
        <p:spPr>
          <a:xfrm flipV="1">
            <a:off x="4972791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37" idx="6"/>
            <a:endCxn id="142" idx="2"/>
          </p:cNvCxnSpPr>
          <p:nvPr/>
        </p:nvCxnSpPr>
        <p:spPr>
          <a:xfrm>
            <a:off x="4972791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6"/>
            <a:endCxn id="143" idx="2"/>
          </p:cNvCxnSpPr>
          <p:nvPr/>
        </p:nvCxnSpPr>
        <p:spPr>
          <a:xfrm>
            <a:off x="4972791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38" idx="6"/>
            <a:endCxn id="144" idx="2"/>
          </p:cNvCxnSpPr>
          <p:nvPr/>
        </p:nvCxnSpPr>
        <p:spPr>
          <a:xfrm>
            <a:off x="6323608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9" idx="6"/>
            <a:endCxn id="144" idx="2"/>
          </p:cNvCxnSpPr>
          <p:nvPr/>
        </p:nvCxnSpPr>
        <p:spPr>
          <a:xfrm>
            <a:off x="6323608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40" idx="6"/>
            <a:endCxn id="144" idx="2"/>
          </p:cNvCxnSpPr>
          <p:nvPr/>
        </p:nvCxnSpPr>
        <p:spPr>
          <a:xfrm>
            <a:off x="6314702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1" idx="6"/>
            <a:endCxn id="144" idx="2"/>
          </p:cNvCxnSpPr>
          <p:nvPr/>
        </p:nvCxnSpPr>
        <p:spPr>
          <a:xfrm flipV="1">
            <a:off x="6314702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42" idx="6"/>
            <a:endCxn id="144" idx="2"/>
          </p:cNvCxnSpPr>
          <p:nvPr/>
        </p:nvCxnSpPr>
        <p:spPr>
          <a:xfrm flipV="1">
            <a:off x="6314702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43" idx="6"/>
            <a:endCxn id="144" idx="2"/>
          </p:cNvCxnSpPr>
          <p:nvPr/>
        </p:nvCxnSpPr>
        <p:spPr>
          <a:xfrm flipV="1">
            <a:off x="6314702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90205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5824844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9750631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7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38200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41268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401288" y="2422566"/>
            <a:ext cx="2386941" cy="250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10"/>
          <p:cNvSpPr/>
          <p:nvPr/>
        </p:nvSpPr>
        <p:spPr>
          <a:xfrm>
            <a:off x="1332708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786050" y="4370119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2897581" y="321254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3712721" y="2355706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21333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724401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узел 17"/>
          <p:cNvSpPr/>
          <p:nvPr/>
        </p:nvSpPr>
        <p:spPr>
          <a:xfrm>
            <a:off x="7415841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узел 18"/>
          <p:cNvSpPr/>
          <p:nvPr/>
        </p:nvSpPr>
        <p:spPr>
          <a:xfrm>
            <a:off x="7869183" y="486888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узел 19"/>
          <p:cNvSpPr/>
          <p:nvPr/>
        </p:nvSpPr>
        <p:spPr>
          <a:xfrm>
            <a:off x="8980714" y="487508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Блок-схема: узел 20"/>
          <p:cNvSpPr/>
          <p:nvPr/>
        </p:nvSpPr>
        <p:spPr>
          <a:xfrm>
            <a:off x="9795854" y="4873272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484421" y="4942805"/>
            <a:ext cx="238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способы уменьшения размерности:</a:t>
            </a:r>
          </a:p>
          <a:p>
            <a:pPr marL="0" indent="0">
              <a:buNone/>
            </a:pPr>
            <a:r>
              <a:rPr lang="ru-RU" dirty="0" smtClean="0"/>
              <a:t>1. Выбор признаков</a:t>
            </a:r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Обёртка</a:t>
            </a:r>
          </a:p>
          <a:p>
            <a:r>
              <a:rPr lang="ru-RU" dirty="0" smtClean="0"/>
              <a:t>Внедрение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Выделение признаков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1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параметров: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Числовой – все значения параметра являются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Категориальный – значения параметра представляют собой некий список значений, не обязательно чисел.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Текст, изображение, звук , видео и т.д.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Категориальные параметры:</a:t>
            </a:r>
          </a:p>
          <a:p>
            <a:pPr marL="0" indent="0">
              <a:buNone/>
            </a:pPr>
            <a:r>
              <a:rPr lang="ru-RU" dirty="0" smtClean="0"/>
              <a:t>Упорядоченные:</a:t>
            </a:r>
          </a:p>
          <a:p>
            <a:pPr lvl="1"/>
            <a:r>
              <a:rPr lang="ru-RU" dirty="0" smtClean="0"/>
              <a:t>Утро</a:t>
            </a:r>
          </a:p>
          <a:p>
            <a:pPr lvl="1"/>
            <a:r>
              <a:rPr lang="ru-RU" dirty="0" smtClean="0"/>
              <a:t>День</a:t>
            </a:r>
          </a:p>
          <a:p>
            <a:pPr lvl="1"/>
            <a:r>
              <a:rPr lang="ru-RU" dirty="0" smtClean="0"/>
              <a:t>Вечер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Неупорядоченные:</a:t>
            </a:r>
          </a:p>
          <a:p>
            <a:pPr lvl="1"/>
            <a:r>
              <a:rPr lang="ru-RU" dirty="0" smtClean="0"/>
              <a:t>Кошка</a:t>
            </a:r>
          </a:p>
          <a:p>
            <a:pPr lvl="1"/>
            <a:r>
              <a:rPr lang="ru-RU" dirty="0" smtClean="0"/>
              <a:t>Собака</a:t>
            </a:r>
          </a:p>
          <a:p>
            <a:pPr lvl="1"/>
            <a:r>
              <a:rPr lang="ru-RU" dirty="0" smtClean="0"/>
              <a:t>Птица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Повторение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типов данных:</a:t>
            </a:r>
          </a:p>
          <a:p>
            <a:r>
              <a:rPr lang="ru-RU" dirty="0" smtClean="0"/>
              <a:t>Категориальный параметр в числовой.</a:t>
            </a:r>
          </a:p>
          <a:p>
            <a:r>
              <a:rPr lang="ru-RU" dirty="0" smtClean="0"/>
              <a:t>Категориальный параметр в несколько числовых.</a:t>
            </a:r>
          </a:p>
          <a:p>
            <a:r>
              <a:rPr lang="ru-RU" dirty="0" smtClean="0"/>
              <a:t>Числовой параметр в категориальный.</a:t>
            </a:r>
          </a:p>
          <a:p>
            <a:r>
              <a:rPr lang="ru-RU" dirty="0" smtClean="0"/>
              <a:t>Текст, изображение, звук, виде – в набор числовых параметров.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5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3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2774"/>
              </p:ext>
            </p:extLst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41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</a:t>
            </a:r>
            <a:r>
              <a:rPr lang="ru-RU" b="1" dirty="0" smtClean="0"/>
              <a:t>1:</a:t>
            </a:r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/>
              <a:t>принимает очень большие значения, что может привести к ошибкам переполнения, либо очень маленькие значения, что может привести к потерям при округлении.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№1:</a:t>
            </a:r>
          </a:p>
          <a:p>
            <a:pPr marL="0" indent="0">
              <a:buNone/>
            </a:pPr>
            <a:r>
              <a:rPr lang="ru-RU" dirty="0"/>
              <a:t>преобразование значений параметра, обычно к интервалу (0, 1) или (-1, 1).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68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№2: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сходных по смыслу параметров имеют сильно различающиеся интервалы значений, из-за чего их вклад может различаться сильнее, чем это имеет смысл.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№2:</a:t>
            </a:r>
          </a:p>
          <a:p>
            <a:pPr marL="0" indent="0">
              <a:buNone/>
            </a:pPr>
            <a:r>
              <a:rPr lang="ru-RU" dirty="0"/>
              <a:t>преобразование значений таких параметров к общему интервалу.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№3: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неравномерное распределение значений параметра, из-за чего небольшая часть значений повторяется часто, а большая –</a:t>
            </a:r>
            <a:r>
              <a:rPr lang="ru-RU" dirty="0" smtClean="0"/>
              <a:t> редко</a:t>
            </a:r>
            <a:r>
              <a:rPr lang="ru-RU" dirty="0"/>
              <a:t>, что приведет к низкому качеству обучения на большей части параметров.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№3:</a:t>
            </a:r>
          </a:p>
          <a:p>
            <a:pPr marL="0" indent="0">
              <a:buNone/>
            </a:pPr>
            <a:r>
              <a:rPr lang="ru-RU" dirty="0"/>
              <a:t>Изменение распределения значений параметров путем применения к ним нелинейной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2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№4: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значениях параметра есть единичные «выбросы», которые сильно увеличивают интервал значений, что препятствует корректному преобразованию интервала значений.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№4:</a:t>
            </a:r>
          </a:p>
          <a:p>
            <a:pPr marL="0" indent="0">
              <a:buNone/>
            </a:pPr>
            <a:r>
              <a:rPr lang="ru-RU" dirty="0"/>
              <a:t>отсечение «выбросов», что приводит к уменьшению интервала значений. При этом задается разрешенный интервал значений, а все значения вне интервала заменяются на </a:t>
            </a:r>
            <a:r>
              <a:rPr lang="ru-RU" dirty="0" smtClean="0"/>
              <a:t>ближайшую </a:t>
            </a:r>
            <a:r>
              <a:rPr lang="ru-RU" dirty="0"/>
              <a:t>к ним значение разрешенного интервала.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71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Проблема №5: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распределение значений параметра имеет несколько явно выраженных пиков, что означает, что его корректнее рассматривать как атрибутивный, чем числовой.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№5:</a:t>
            </a:r>
          </a:p>
          <a:p>
            <a:pPr marL="0" indent="0">
              <a:buNone/>
            </a:pPr>
            <a:r>
              <a:rPr lang="ru-RU" dirty="0"/>
              <a:t>группирование значений параметра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Проблема №6: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параметра нельзя рассматривать как непрерывные числа (строки, даты и т. п.), </a:t>
            </a:r>
            <a:r>
              <a:rPr lang="ru-RU" dirty="0" smtClean="0"/>
              <a:t>алгоритмы </a:t>
            </a:r>
            <a:r>
              <a:rPr lang="ru-RU" dirty="0"/>
              <a:t>машинного обучения в принципе не могут оперировать такими данными.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№6:</a:t>
            </a:r>
          </a:p>
          <a:p>
            <a:pPr marL="0" indent="0">
              <a:buNone/>
            </a:pPr>
            <a:r>
              <a:rPr lang="ru-RU" dirty="0"/>
              <a:t>прямое унитарное кодирование (</a:t>
            </a:r>
            <a:r>
              <a:rPr lang="en-US" dirty="0"/>
              <a:t>one-hot encoding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создается список всех возможных значений параметра,</a:t>
            </a:r>
          </a:p>
          <a:p>
            <a:r>
              <a:rPr lang="ru-RU" dirty="0"/>
              <a:t>список нумеруется,</a:t>
            </a:r>
          </a:p>
          <a:p>
            <a:r>
              <a:rPr lang="ru-RU" dirty="0"/>
              <a:t>для каждого номера в списке создается новый параметр, который равен 1, если первоначальный параметр имеет </a:t>
            </a:r>
            <a:r>
              <a:rPr lang="ru-RU" dirty="0" smtClean="0"/>
              <a:t>соответствующее </a:t>
            </a:r>
            <a:r>
              <a:rPr lang="ru-RU" dirty="0"/>
              <a:t>значение, и 0 в остальных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95210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</a:t>
            </a:r>
            <a:r>
              <a:rPr lang="ru-RU" b="1" dirty="0" smtClean="0"/>
              <a:t>№7:</a:t>
            </a:r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значений параметра повторяются небольшое количество раз каждое, из-за этого при использовании прямого унитарного кодирования возникает много параметров, на которых сложно проводить обучение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№7:</a:t>
            </a:r>
          </a:p>
          <a:p>
            <a:pPr marL="0" indent="0">
              <a:buNone/>
            </a:pPr>
            <a:r>
              <a:rPr lang="ru-RU" dirty="0"/>
              <a:t>Объединение редких значений параметр в новое, например, «Вне категорий» или «Другое», таким образом не нужно добавлять лишние параметры, а частота нового параметра будет сравнима с частотой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5174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b="1" i="1" dirty="0"/>
              <a:t>D</a:t>
            </a:r>
            <a:r>
              <a:rPr lang="en-US" b="1" dirty="0" smtClean="0"/>
              <a:t> – </a:t>
            </a:r>
            <a:r>
              <a:rPr lang="ru-RU" b="1" dirty="0" smtClean="0"/>
              <a:t>данные, описывающие некий опыт (набор событий)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1495"/>
              </p:ext>
            </p:extLst>
          </p:nvPr>
        </p:nvGraphicFramePr>
        <p:xfrm>
          <a:off x="838200" y="1825625"/>
          <a:ext cx="590742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52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2579"/>
              </p:ext>
            </p:extLst>
          </p:nvPr>
        </p:nvGraphicFramePr>
        <p:xfrm>
          <a:off x="838200" y="1825625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7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Обогащение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95118"/>
              </p:ext>
            </p:extLst>
          </p:nvPr>
        </p:nvGraphicFramePr>
        <p:xfrm>
          <a:off x="2032000" y="2299081"/>
          <a:ext cx="8128000" cy="368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Признак №5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68135" y="4667002"/>
            <a:ext cx="1496291" cy="18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7707086" y="676894"/>
            <a:ext cx="3170712" cy="1401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Обогащение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1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обучающей, валидационной и тестовой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1</a:t>
            </a:r>
          </a:p>
          <a:p>
            <a:pPr marL="0" indent="0">
              <a:buNone/>
            </a:pPr>
            <a:r>
              <a:rPr lang="ru-RU" dirty="0" smtClean="0"/>
              <a:t>Сначала разбить данные на подвыборки, затем очищать и исправлять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 2</a:t>
            </a:r>
          </a:p>
          <a:p>
            <a:pPr marL="0" indent="0">
              <a:buNone/>
            </a:pPr>
            <a:r>
              <a:rPr lang="ru-RU" dirty="0" smtClean="0"/>
              <a:t>Сначала очистить и исправить данные, затем разбивать на подвыборки.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25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https://habr.com/ru/post/511132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docs.microsoft.com/ru-ru/azure/machine-learning/team-data-science-process/prepare-data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Из чего состоит набор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Значение параметра.</a:t>
            </a:r>
          </a:p>
          <a:p>
            <a:pPr lvl="1"/>
            <a:r>
              <a:rPr lang="ru-RU" dirty="0"/>
              <a:t>Элемент данных.</a:t>
            </a:r>
          </a:p>
          <a:p>
            <a:pPr lvl="1"/>
            <a:r>
              <a:rPr lang="ru-RU" dirty="0"/>
              <a:t>Параметр.</a:t>
            </a:r>
          </a:p>
          <a:p>
            <a:pPr lvl="1"/>
            <a:r>
              <a:rPr lang="ru-RU" dirty="0"/>
              <a:t>Тип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способом борьбы с несбалансированными данными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Использование различных алгоритмов.</a:t>
            </a:r>
          </a:p>
          <a:p>
            <a:pPr lvl="1"/>
            <a:r>
              <a:rPr lang="ru-RU" dirty="0"/>
              <a:t>Сбор дополнительных данных.</a:t>
            </a:r>
          </a:p>
          <a:p>
            <a:pPr lvl="1"/>
            <a:r>
              <a:rPr lang="ru-RU" dirty="0"/>
              <a:t>Уменьшение размерности данных.</a:t>
            </a:r>
          </a:p>
          <a:p>
            <a:pPr lvl="1"/>
            <a:r>
              <a:rPr lang="ru-RU" dirty="0"/>
              <a:t>Использование специальной метрики производительности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/>
              <a:t>в</a:t>
            </a:r>
            <a:r>
              <a:rPr lang="ru-RU" dirty="0" smtClean="0"/>
              <a:t>алидационной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2363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набор данных на 90% относится к классу </a:t>
            </a:r>
            <a:r>
              <a:rPr lang="en-US" dirty="0"/>
              <a:t>A </a:t>
            </a:r>
            <a:r>
              <a:rPr lang="ru-RU" dirty="0"/>
              <a:t>и на 10% – к классу </a:t>
            </a:r>
            <a:r>
              <a:rPr lang="en-US" dirty="0"/>
              <a:t>B</a:t>
            </a:r>
            <a:r>
              <a:rPr lang="ru-RU" dirty="0"/>
              <a:t>, то что представляет из себя </a:t>
            </a:r>
            <a:r>
              <a:rPr lang="en-US" dirty="0"/>
              <a:t>undersampling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A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B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A </a:t>
            </a:r>
            <a:r>
              <a:rPr lang="ru-RU" dirty="0"/>
              <a:t>в набор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B </a:t>
            </a:r>
            <a:r>
              <a:rPr lang="ru-RU" dirty="0"/>
              <a:t>в набор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Преобразование данных в формат, приспособленный для хранения и обработки с помощью компьютера – это</a:t>
            </a:r>
            <a:r>
              <a:rPr lang="ru-RU" dirty="0" smtClean="0"/>
              <a:t>: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Структурирование данных.</a:t>
            </a:r>
          </a:p>
          <a:p>
            <a:pPr lvl="1"/>
            <a:r>
              <a:rPr lang="ru-RU" dirty="0"/>
              <a:t>Оцифровка данных.</a:t>
            </a:r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Обогащение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какой проблемой не борется очистка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Шум в данных.</a:t>
            </a:r>
          </a:p>
          <a:p>
            <a:pPr lvl="1"/>
            <a:r>
              <a:rPr lang="ru-RU" dirty="0"/>
              <a:t>Несбалансированность данных.</a:t>
            </a:r>
          </a:p>
          <a:p>
            <a:pPr lvl="1"/>
            <a:r>
              <a:rPr lang="ru-RU" dirty="0"/>
              <a:t>Несоответствие значений.</a:t>
            </a:r>
          </a:p>
          <a:p>
            <a:pPr lvl="1"/>
            <a:r>
              <a:rPr lang="ru-RU" dirty="0"/>
              <a:t>Неполнота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процесс помогает улучшить визуализируемость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Нормализация данных.</a:t>
            </a:r>
          </a:p>
          <a:p>
            <a:pPr lvl="1"/>
            <a:r>
              <a:rPr lang="ru-RU" dirty="0"/>
              <a:t>Синтетическая генерация новых данных.</a:t>
            </a:r>
          </a:p>
          <a:p>
            <a:pPr lvl="1"/>
            <a:r>
              <a:rPr lang="ru-RU" dirty="0"/>
              <a:t>Уменьшение размерности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из перечисленных данных являются категориальными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 smtClean="0"/>
              <a:t>Имена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Даты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Города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Унитарное кодирование (</a:t>
            </a:r>
            <a:r>
              <a:rPr lang="en-US" dirty="0"/>
              <a:t>one</a:t>
            </a:r>
            <a:r>
              <a:rPr lang="ru-RU" dirty="0"/>
              <a:t>-</a:t>
            </a:r>
            <a:r>
              <a:rPr lang="en-US" dirty="0"/>
              <a:t>hot encoding</a:t>
            </a:r>
            <a:r>
              <a:rPr lang="ru-RU" dirty="0"/>
              <a:t>) позволяет </a:t>
            </a:r>
            <a:r>
              <a:rPr lang="ru-RU" dirty="0" smtClean="0"/>
              <a:t>преобразовать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Числовой параметр в категориальный.</a:t>
            </a:r>
          </a:p>
          <a:p>
            <a:pPr lvl="1"/>
            <a:r>
              <a:rPr lang="ru-RU" dirty="0"/>
              <a:t>Категориальный параметр в числовой.</a:t>
            </a:r>
          </a:p>
          <a:p>
            <a:pPr lvl="1"/>
            <a:r>
              <a:rPr lang="ru-RU" dirty="0"/>
              <a:t>Числовой параметр в несколько категориальных.</a:t>
            </a:r>
          </a:p>
          <a:p>
            <a:pPr lvl="1"/>
            <a:r>
              <a:rPr lang="ru-RU" dirty="0"/>
              <a:t>Категориальный параметр в несколько числовых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Обогащение данных приводит </a:t>
            </a:r>
            <a:r>
              <a:rPr lang="ru-RU" dirty="0" smtClean="0"/>
              <a:t>к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Увеличению количества элементов в наборе данных.</a:t>
            </a:r>
          </a:p>
          <a:p>
            <a:pPr lvl="1"/>
            <a:r>
              <a:rPr lang="ru-RU" dirty="0"/>
              <a:t>Уменьшению количества элементов в наборе данных.</a:t>
            </a:r>
          </a:p>
          <a:p>
            <a:pPr lvl="1"/>
            <a:r>
              <a:rPr lang="ru-RU" dirty="0"/>
              <a:t>Увеличению количества параметров элементов в наборе данных.</a:t>
            </a:r>
          </a:p>
          <a:p>
            <a:pPr lvl="1"/>
            <a:r>
              <a:rPr lang="ru-RU" dirty="0"/>
              <a:t>Уменьшению количества параметров элементов в наборе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Валидационная (20%) – используется для настройки гиперпараметров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619199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0191" y="4341814"/>
            <a:ext cx="1959429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9621" y="5615321"/>
            <a:ext cx="1852550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Валидационная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данных, выборка (</a:t>
            </a:r>
            <a:r>
              <a:rPr lang="en-US" dirty="0" smtClean="0"/>
              <a:t>dataset</a:t>
            </a:r>
            <a:r>
              <a:rPr lang="ru-RU" dirty="0" smtClean="0"/>
              <a:t>) – информация, состоящая из множества отдельных записей.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Элемент набора данных, элемент выборки </a:t>
            </a:r>
            <a:r>
              <a:rPr lang="en-US" dirty="0" smtClean="0"/>
              <a:t>(sample) </a:t>
            </a:r>
            <a:r>
              <a:rPr lang="ru-RU" dirty="0" smtClean="0"/>
              <a:t>– каждая отдельная запись.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en-US" dirty="0" smtClean="0"/>
              <a:t>(feature)</a:t>
            </a:r>
            <a:r>
              <a:rPr lang="ru-RU" dirty="0" smtClean="0"/>
              <a:t> – атрибут, описывающий часть структуры или поведения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набора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06883"/>
              </p:ext>
            </p:extLst>
          </p:nvPr>
        </p:nvGraphicFramePr>
        <p:xfrm>
          <a:off x="2032000" y="2299081"/>
          <a:ext cx="8128000" cy="29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285008" y="3087586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№1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5007" y="3895108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№2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85006" y="4702630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1973</Words>
  <Application>Microsoft Office PowerPoint</Application>
  <PresentationFormat>Широкоэкранный</PresentationFormat>
  <Paragraphs>932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Тема Office</vt:lpstr>
      <vt:lpstr>Лекция №3</vt:lpstr>
      <vt:lpstr>Содержание</vt:lpstr>
      <vt:lpstr>Повторение</vt:lpstr>
      <vt:lpstr>Повторение</vt:lpstr>
      <vt:lpstr>Повторение</vt:lpstr>
      <vt:lpstr>Повторение</vt:lpstr>
      <vt:lpstr>Повторение</vt:lpstr>
      <vt:lpstr>Определения</vt:lpstr>
      <vt:lpstr>Пример набора данных</vt:lpstr>
      <vt:lpstr>Сбор данных</vt:lpstr>
      <vt:lpstr>Сбор данных</vt:lpstr>
      <vt:lpstr>Сбор данных</vt:lpstr>
      <vt:lpstr>Сбор данных</vt:lpstr>
      <vt:lpstr>Сбор данных</vt:lpstr>
      <vt:lpstr>Структурирование и оцифровка данных</vt:lpstr>
      <vt:lpstr>Очистка и исправление данных</vt:lpstr>
      <vt:lpstr>Очистка данных</vt:lpstr>
      <vt:lpstr>Очистка данных</vt:lpstr>
      <vt:lpstr>Очистка данных</vt:lpstr>
      <vt:lpstr>Очистка данных</vt:lpstr>
      <vt:lpstr>Очистка данных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Обогащение данных</vt:lpstr>
      <vt:lpstr>Формирование обучающей, валидационной и тестовой выборок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408</cp:revision>
  <dcterms:created xsi:type="dcterms:W3CDTF">2020-08-10T09:44:31Z</dcterms:created>
  <dcterms:modified xsi:type="dcterms:W3CDTF">2020-10-01T17:04:32Z</dcterms:modified>
</cp:coreProperties>
</file>