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48" r:id="rId4"/>
    <p:sldId id="358" r:id="rId5"/>
    <p:sldId id="349" r:id="rId6"/>
    <p:sldId id="359" r:id="rId7"/>
    <p:sldId id="353" r:id="rId8"/>
    <p:sldId id="354" r:id="rId9"/>
    <p:sldId id="355" r:id="rId10"/>
    <p:sldId id="361" r:id="rId11"/>
    <p:sldId id="360" r:id="rId12"/>
    <p:sldId id="350" r:id="rId13"/>
    <p:sldId id="362" r:id="rId14"/>
    <p:sldId id="356" r:id="rId15"/>
    <p:sldId id="357" r:id="rId16"/>
    <p:sldId id="363" r:id="rId17"/>
    <p:sldId id="364" r:id="rId18"/>
    <p:sldId id="365" r:id="rId19"/>
    <p:sldId id="366" r:id="rId20"/>
    <p:sldId id="367" r:id="rId21"/>
    <p:sldId id="351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52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259" r:id="rId44"/>
    <p:sldId id="260" r:id="rId45"/>
    <p:sldId id="347" r:id="rId46"/>
    <p:sldId id="388" r:id="rId47"/>
    <p:sldId id="389" r:id="rId48"/>
    <p:sldId id="390" r:id="rId49"/>
    <p:sldId id="391" r:id="rId50"/>
    <p:sldId id="392" r:id="rId51"/>
    <p:sldId id="393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465" autoAdjust="0"/>
  </p:normalViewPr>
  <p:slideViewPr>
    <p:cSldViewPr snapToGrid="0">
      <p:cViewPr varScale="1">
        <p:scale>
          <a:sx n="80" d="100"/>
          <a:sy n="80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wunderfund/blog/331310/" TargetMode="External"/><Relationship Id="rId2" Type="http://schemas.openxmlformats.org/officeDocument/2006/relationships/hyperlink" Target="https://habr.com/ru/post/48780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ql5.com/ru/articles/8765" TargetMode="External"/><Relationship Id="rId5" Type="http://schemas.openxmlformats.org/officeDocument/2006/relationships/hyperlink" Target="https://sysblok.ru/knowhow/kak-rabotajut-transformery-krutejshie-nejroseti-nashih-dnej/" TargetMode="External"/><Relationship Id="rId4" Type="http://schemas.openxmlformats.org/officeDocument/2006/relationships/hyperlink" Target="https://sysblok.ru/knowhow/vnimanie-vse-chto-vam-nuzhno-kak-rabotaet-attention-v-nejrosetjah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Рекуррентные нейронные сети. Механизм внимания. </a:t>
            </a:r>
            <a:r>
              <a:rPr lang="ru-RU" sz="4000" dirty="0" err="1" smtClean="0"/>
              <a:t>Трансформеры</a:t>
            </a:r>
            <a:r>
              <a:rPr lang="ru-RU" sz="4000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Нет ограничений на длину входной последовательности.</a:t>
            </a:r>
          </a:p>
          <a:p>
            <a:r>
              <a:rPr lang="ru-RU" dirty="0" smtClean="0"/>
              <a:t>Размер модели не зависит от длины последовательности.</a:t>
            </a:r>
          </a:p>
          <a:p>
            <a:r>
              <a:rPr lang="ru-RU" dirty="0" smtClean="0"/>
              <a:t>Теоретически, данные могут сохраняться в сети произвольное время.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5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Низкая скорость работы.</a:t>
            </a:r>
          </a:p>
          <a:p>
            <a:r>
              <a:rPr lang="ru-RU" dirty="0" smtClean="0"/>
              <a:t>Склонность к исчезновени</a:t>
            </a:r>
            <a:r>
              <a:rPr lang="ru-RU" dirty="0"/>
              <a:t>ю</a:t>
            </a:r>
            <a:r>
              <a:rPr lang="ru-RU" dirty="0" smtClean="0"/>
              <a:t> и взрыву градиента.</a:t>
            </a:r>
          </a:p>
          <a:p>
            <a:r>
              <a:rPr lang="ru-RU" dirty="0" smtClean="0"/>
              <a:t>Рекуррентная сеть может использовать информацию, полученную несколько шагов назад, но фактически количество таких шагов ограничено.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Можно построить более сложную структуру на базе рекуррентных сетей так, чтобы информация могла сохраняться неограниченно долго.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Такая архитектура нейронных сетей называется «сети с долгой краткосрочной памятью» (</a:t>
            </a:r>
            <a:r>
              <a:rPr lang="en-US" dirty="0" smtClean="0"/>
              <a:t>long short-term memory – </a:t>
            </a:r>
            <a:r>
              <a:rPr lang="en-US" dirty="0" err="1" smtClean="0"/>
              <a:t>LSTM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7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357656"/>
            <a:ext cx="8778257" cy="3287275"/>
          </a:xfrm>
        </p:spPr>
      </p:pic>
    </p:spTree>
    <p:extLst>
      <p:ext uri="{BB962C8B-B14F-4D97-AF65-F5344CB8AC3E}">
        <p14:creationId xmlns:p14="http://schemas.microsoft.com/office/powerpoint/2010/main" val="38538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353084"/>
            <a:ext cx="8778257" cy="3296419"/>
          </a:xfrm>
        </p:spPr>
      </p:pic>
    </p:spTree>
    <p:extLst>
      <p:ext uri="{BB962C8B-B14F-4D97-AF65-F5344CB8AC3E}">
        <p14:creationId xmlns:p14="http://schemas.microsoft.com/office/powerpoint/2010/main" val="3681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84" y="1690688"/>
            <a:ext cx="3621032" cy="4425704"/>
          </a:xfrm>
        </p:spPr>
      </p:pic>
    </p:spTree>
    <p:extLst>
      <p:ext uri="{BB962C8B-B14F-4D97-AF65-F5344CB8AC3E}">
        <p14:creationId xmlns:p14="http://schemas.microsoft.com/office/powerpoint/2010/main" val="1650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7"/>
          <a:stretch/>
        </p:blipFill>
        <p:spPr>
          <a:xfrm>
            <a:off x="164431" y="1690688"/>
            <a:ext cx="11863137" cy="3867920"/>
          </a:xfrm>
        </p:spPr>
      </p:pic>
    </p:spTree>
    <p:extLst>
      <p:ext uri="{BB962C8B-B14F-4D97-AF65-F5344CB8AC3E}">
        <p14:creationId xmlns:p14="http://schemas.microsoft.com/office/powerpoint/2010/main" val="39104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7" y="1690688"/>
            <a:ext cx="11687885" cy="3610058"/>
          </a:xfrm>
        </p:spPr>
      </p:pic>
    </p:spTree>
    <p:extLst>
      <p:ext uri="{BB962C8B-B14F-4D97-AF65-F5344CB8AC3E}">
        <p14:creationId xmlns:p14="http://schemas.microsoft.com/office/powerpoint/2010/main" val="21841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9"/>
          <a:stretch/>
        </p:blipFill>
        <p:spPr>
          <a:xfrm>
            <a:off x="611627" y="1690688"/>
            <a:ext cx="10968746" cy="3867920"/>
          </a:xfrm>
        </p:spPr>
      </p:pic>
    </p:spTree>
    <p:extLst>
      <p:ext uri="{BB962C8B-B14F-4D97-AF65-F5344CB8AC3E}">
        <p14:creationId xmlns:p14="http://schemas.microsoft.com/office/powerpoint/2010/main" val="34404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1"/>
          <a:stretch/>
        </p:blipFill>
        <p:spPr>
          <a:xfrm>
            <a:off x="573527" y="1690688"/>
            <a:ext cx="11044945" cy="3610058"/>
          </a:xfrm>
        </p:spPr>
      </p:pic>
    </p:spTree>
    <p:extLst>
      <p:ext uri="{BB962C8B-B14F-4D97-AF65-F5344CB8AC3E}">
        <p14:creationId xmlns:p14="http://schemas.microsoft.com/office/powerpoint/2010/main" val="12307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err="1" smtClean="0"/>
              <a:t>seq2seq</a:t>
            </a:r>
            <a:endParaRPr lang="en-US" dirty="0" smtClean="0"/>
          </a:p>
          <a:p>
            <a:r>
              <a:rPr lang="ru-RU" dirty="0" smtClean="0"/>
              <a:t>Рекуррентные </a:t>
            </a:r>
            <a:r>
              <a:rPr lang="ru-RU" dirty="0"/>
              <a:t>нейронные </a:t>
            </a:r>
            <a:r>
              <a:rPr lang="ru-RU" dirty="0" smtClean="0"/>
              <a:t>сети</a:t>
            </a:r>
          </a:p>
          <a:p>
            <a:r>
              <a:rPr lang="ru-RU" dirty="0" smtClean="0"/>
              <a:t>Сети с долгой краткосрочной памяти</a:t>
            </a:r>
          </a:p>
          <a:p>
            <a:r>
              <a:rPr lang="ru-RU" dirty="0" smtClean="0"/>
              <a:t>Механизм внимания</a:t>
            </a:r>
          </a:p>
          <a:p>
            <a:r>
              <a:rPr lang="ru-RU" dirty="0" err="1" smtClean="0"/>
              <a:t>Трансформеры</a:t>
            </a:r>
            <a:endParaRPr lang="ru-RU" dirty="0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Проблемы: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Исчезновение градиента</a:t>
            </a:r>
          </a:p>
          <a:p>
            <a:r>
              <a:rPr lang="ru-RU" dirty="0" smtClean="0"/>
              <a:t>Недостаточно длительное время жизни памяти</a:t>
            </a:r>
          </a:p>
          <a:p>
            <a:endParaRPr lang="ru-RU" dirty="0"/>
          </a:p>
          <a:p>
            <a:r>
              <a:rPr lang="ru-RU" dirty="0" smtClean="0"/>
              <a:t>Требуется много данных и времени для обучения.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6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Основная идея: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чтобы не «забывать» ту часть последовательности, которая была в прошлом, нужно обрабатывать сразу всю последовательность.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813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2" y="1690688"/>
            <a:ext cx="8143875" cy="4772025"/>
          </a:xfrm>
        </p:spPr>
      </p:pic>
    </p:spTree>
    <p:extLst>
      <p:ext uri="{BB962C8B-B14F-4D97-AF65-F5344CB8AC3E}">
        <p14:creationId xmlns:p14="http://schemas.microsoft.com/office/powerpoint/2010/main" val="39658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93" y="1690688"/>
            <a:ext cx="8329613" cy="4829175"/>
          </a:xfrm>
        </p:spPr>
      </p:pic>
    </p:spTree>
    <p:extLst>
      <p:ext uri="{BB962C8B-B14F-4D97-AF65-F5344CB8AC3E}">
        <p14:creationId xmlns:p14="http://schemas.microsoft.com/office/powerpoint/2010/main" val="33253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234440"/>
            <a:ext cx="7802880" cy="5623560"/>
          </a:xfrm>
        </p:spPr>
      </p:pic>
    </p:spTree>
    <p:extLst>
      <p:ext uri="{BB962C8B-B14F-4D97-AF65-F5344CB8AC3E}">
        <p14:creationId xmlns:p14="http://schemas.microsoft.com/office/powerpoint/2010/main" val="5464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20" y="1825625"/>
            <a:ext cx="9707560" cy="4351338"/>
          </a:xfrm>
        </p:spPr>
      </p:pic>
    </p:spTree>
    <p:extLst>
      <p:ext uri="{BB962C8B-B14F-4D97-AF65-F5344CB8AC3E}">
        <p14:creationId xmlns:p14="http://schemas.microsoft.com/office/powerpoint/2010/main" val="8498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96331"/>
            <a:ext cx="9753600" cy="3209925"/>
          </a:xfrm>
        </p:spPr>
      </p:pic>
    </p:spTree>
    <p:extLst>
      <p:ext uri="{BB962C8B-B14F-4D97-AF65-F5344CB8AC3E}">
        <p14:creationId xmlns:p14="http://schemas.microsoft.com/office/powerpoint/2010/main" val="35384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29606"/>
            <a:ext cx="9753600" cy="4143375"/>
          </a:xfrm>
        </p:spPr>
      </p:pic>
    </p:spTree>
    <p:extLst>
      <p:ext uri="{BB962C8B-B14F-4D97-AF65-F5344CB8AC3E}">
        <p14:creationId xmlns:p14="http://schemas.microsoft.com/office/powerpoint/2010/main" val="6381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5023485"/>
          </a:xfrm>
        </p:spPr>
      </p:pic>
    </p:spTree>
    <p:extLst>
      <p:ext uri="{BB962C8B-B14F-4D97-AF65-F5344CB8AC3E}">
        <p14:creationId xmlns:p14="http://schemas.microsoft.com/office/powerpoint/2010/main" val="27634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709160"/>
          </a:xfrm>
        </p:spPr>
      </p:pic>
    </p:spTree>
    <p:extLst>
      <p:ext uri="{BB962C8B-B14F-4D97-AF65-F5344CB8AC3E}">
        <p14:creationId xmlns:p14="http://schemas.microsoft.com/office/powerpoint/2010/main" val="39230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Подход </a:t>
            </a:r>
            <a:r>
              <a:rPr lang="en-US" sz="3600" dirty="0" err="1" smtClean="0"/>
              <a:t>seq2seq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Основная идея: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Построить нейронную сеть, на вход которой подаётся одна последовательность объектов, а на выходе получается другая последовательность объектов.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4263440"/>
            <a:ext cx="71913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686300"/>
          </a:xfrm>
        </p:spPr>
      </p:pic>
    </p:spTree>
    <p:extLst>
      <p:ext uri="{BB962C8B-B14F-4D97-AF65-F5344CB8AC3E}">
        <p14:creationId xmlns:p14="http://schemas.microsoft.com/office/powerpoint/2010/main" val="1666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686300"/>
          </a:xfrm>
        </p:spPr>
      </p:pic>
    </p:spTree>
    <p:extLst>
      <p:ext uri="{BB962C8B-B14F-4D97-AF65-F5344CB8AC3E}">
        <p14:creationId xmlns:p14="http://schemas.microsoft.com/office/powerpoint/2010/main" val="1049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31" y="1690688"/>
            <a:ext cx="7222137" cy="4351338"/>
          </a:xfrm>
        </p:spPr>
      </p:pic>
    </p:spTree>
    <p:extLst>
      <p:ext uri="{BB962C8B-B14F-4D97-AF65-F5344CB8AC3E}">
        <p14:creationId xmlns:p14="http://schemas.microsoft.com/office/powerpoint/2010/main" val="19953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686300"/>
          </a:xfrm>
        </p:spPr>
      </p:pic>
    </p:spTree>
    <p:extLst>
      <p:ext uri="{BB962C8B-B14F-4D97-AF65-F5344CB8AC3E}">
        <p14:creationId xmlns:p14="http://schemas.microsoft.com/office/powerpoint/2010/main" val="17582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итоге, механизм внимания решает две важные задачи: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1. Использование всей информации о последовательности (например, тексте) при её обработке.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2. Возможность интерпретации работы обученной нейронной сети.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7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" y="2045495"/>
            <a:ext cx="11808143" cy="3080385"/>
          </a:xfrm>
        </p:spPr>
      </p:pic>
    </p:spTree>
    <p:extLst>
      <p:ext uri="{BB962C8B-B14F-4D97-AF65-F5344CB8AC3E}">
        <p14:creationId xmlns:p14="http://schemas.microsoft.com/office/powerpoint/2010/main" val="23623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0" y="1292225"/>
            <a:ext cx="8641080" cy="5417820"/>
          </a:xfrm>
        </p:spPr>
      </p:pic>
    </p:spTree>
    <p:extLst>
      <p:ext uri="{BB962C8B-B14F-4D97-AF65-F5344CB8AC3E}">
        <p14:creationId xmlns:p14="http://schemas.microsoft.com/office/powerpoint/2010/main" val="17700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92" y="1332706"/>
            <a:ext cx="8121015" cy="5287328"/>
          </a:xfrm>
        </p:spPr>
      </p:pic>
    </p:spTree>
    <p:extLst>
      <p:ext uri="{BB962C8B-B14F-4D97-AF65-F5344CB8AC3E}">
        <p14:creationId xmlns:p14="http://schemas.microsoft.com/office/powerpoint/2010/main" val="20132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690688"/>
            <a:ext cx="9429750" cy="4893469"/>
          </a:xfrm>
        </p:spPr>
      </p:pic>
    </p:spTree>
    <p:extLst>
      <p:ext uri="{BB962C8B-B14F-4D97-AF65-F5344CB8AC3E}">
        <p14:creationId xmlns:p14="http://schemas.microsoft.com/office/powerpoint/2010/main" val="18582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03" y="1986755"/>
            <a:ext cx="10465594" cy="3321844"/>
          </a:xfrm>
        </p:spPr>
      </p:pic>
    </p:spTree>
    <p:extLst>
      <p:ext uri="{BB962C8B-B14F-4D97-AF65-F5344CB8AC3E}">
        <p14:creationId xmlns:p14="http://schemas.microsoft.com/office/powerpoint/2010/main" val="37682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Подход </a:t>
            </a:r>
            <a:r>
              <a:rPr lang="en-US" sz="3600" dirty="0" err="1" smtClean="0"/>
              <a:t>seq2seq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Основные области применения: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машинный перевод,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генерация названий (подписей),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разговорные модели,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err="1" smtClean="0"/>
              <a:t>резюмирование</a:t>
            </a:r>
            <a:r>
              <a:rPr lang="ru-RU" altLang="ru-RU" dirty="0" smtClean="0"/>
              <a:t> текста.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51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0"/>
          <a:stretch/>
        </p:blipFill>
        <p:spPr>
          <a:xfrm>
            <a:off x="3873369" y="733425"/>
            <a:ext cx="5080261" cy="5679333"/>
          </a:xfrm>
        </p:spPr>
      </p:pic>
    </p:spTree>
    <p:extLst>
      <p:ext uri="{BB962C8B-B14F-4D97-AF65-F5344CB8AC3E}">
        <p14:creationId xmlns:p14="http://schemas.microsoft.com/office/powerpoint/2010/main" val="19807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90688"/>
            <a:ext cx="11658600" cy="4428649"/>
          </a:xfrm>
        </p:spPr>
      </p:pic>
    </p:spTree>
    <p:extLst>
      <p:ext uri="{BB962C8B-B14F-4D97-AF65-F5344CB8AC3E}">
        <p14:creationId xmlns:p14="http://schemas.microsoft.com/office/powerpoint/2010/main" val="35923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1" t="8245" r="5837" b="12076"/>
          <a:stretch/>
        </p:blipFill>
        <p:spPr>
          <a:xfrm>
            <a:off x="1057542" y="1447801"/>
            <a:ext cx="10076916" cy="5122861"/>
          </a:xfrm>
        </p:spPr>
      </p:pic>
    </p:spTree>
    <p:extLst>
      <p:ext uri="{BB962C8B-B14F-4D97-AF65-F5344CB8AC3E}">
        <p14:creationId xmlns:p14="http://schemas.microsoft.com/office/powerpoint/2010/main" val="29683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habr.com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ru</a:t>
            </a:r>
            <a:r>
              <a:rPr lang="en-US" dirty="0">
                <a:hlinkClick r:id="rId2"/>
              </a:rPr>
              <a:t>/post/487808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habr.com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ru</a:t>
            </a:r>
            <a:r>
              <a:rPr lang="en-US" dirty="0">
                <a:hlinkClick r:id="rId3"/>
              </a:rPr>
              <a:t>/company/</a:t>
            </a:r>
            <a:r>
              <a:rPr lang="en-US" dirty="0" err="1">
                <a:hlinkClick r:id="rId3"/>
              </a:rPr>
              <a:t>wunderfund</a:t>
            </a:r>
            <a:r>
              <a:rPr lang="en-US" dirty="0">
                <a:hlinkClick r:id="rId3"/>
              </a:rPr>
              <a:t>/blog/331310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sysblok.ru</a:t>
            </a:r>
            <a:r>
              <a:rPr lang="en-US" dirty="0">
                <a:hlinkClick r:id="rId4"/>
              </a:rPr>
              <a:t>/knowhow/vnimanie-vse-chto-vam-nuzhno-kak-rabotaet-attention-v-nejrosetjah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sysblok.ru</a:t>
            </a:r>
            <a:r>
              <a:rPr lang="en-US" dirty="0">
                <a:hlinkClick r:id="rId5"/>
              </a:rPr>
              <a:t>/knowhow/</a:t>
            </a:r>
            <a:r>
              <a:rPr lang="en-US" dirty="0" err="1">
                <a:hlinkClick r:id="rId5"/>
              </a:rPr>
              <a:t>kak-rabotajut-transformery-krutejshie-nejroseti-nashih-dnej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err="1" smtClean="0">
                <a:hlinkClick r:id="rId6"/>
              </a:rPr>
              <a:t>www.mql5.com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err="1" smtClean="0">
                <a:hlinkClick r:id="rId6"/>
              </a:rPr>
              <a:t>ru</a:t>
            </a:r>
            <a:r>
              <a:rPr lang="en-US" dirty="0" smtClean="0">
                <a:hlinkClick r:id="rId6"/>
              </a:rPr>
              <a:t>/articles/8765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каком случае на вход </a:t>
            </a:r>
            <a:r>
              <a:rPr lang="en-US" dirty="0" err="1"/>
              <a:t>seq</a:t>
            </a:r>
            <a:r>
              <a:rPr lang="ru-RU" dirty="0"/>
              <a:t>2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ru-RU" dirty="0"/>
              <a:t>модели подается не текст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Разговорная модель.</a:t>
            </a:r>
          </a:p>
          <a:p>
            <a:r>
              <a:rPr lang="ru-RU" dirty="0"/>
              <a:t>Генерация названий.</a:t>
            </a:r>
          </a:p>
          <a:p>
            <a:r>
              <a:rPr lang="ru-RU" dirty="0" err="1"/>
              <a:t>Резюмирование</a:t>
            </a:r>
            <a:r>
              <a:rPr lang="ru-RU" dirty="0"/>
              <a:t> текста.</a:t>
            </a:r>
          </a:p>
          <a:p>
            <a:r>
              <a:rPr lang="ru-RU" dirty="0"/>
              <a:t>Машинный перевод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относится к достоинствам рекуррентных нейронных сетей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Размер модели не зависит от длины входной последовательности данных.</a:t>
            </a:r>
          </a:p>
          <a:p>
            <a:r>
              <a:rPr lang="ru-RU" dirty="0"/>
              <a:t>Данные могут сохраняться в процессе работы сети.</a:t>
            </a:r>
          </a:p>
          <a:p>
            <a:r>
              <a:rPr lang="ru-RU" dirty="0"/>
              <a:t>Нет ограничений на длину входной последовательности данных.</a:t>
            </a:r>
          </a:p>
          <a:p>
            <a:r>
              <a:rPr lang="ru-RU" dirty="0"/>
              <a:t>Высокая скорость работы сети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6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Какая функция активации используется в фильтрах сети с долгой краткосрочной памятью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 err="1"/>
              <a:t>Сигмоида</a:t>
            </a:r>
            <a:r>
              <a:rPr lang="ru-RU" dirty="0"/>
              <a:t>.</a:t>
            </a:r>
          </a:p>
          <a:p>
            <a:r>
              <a:rPr lang="ru-RU" dirty="0"/>
              <a:t>Линейная.</a:t>
            </a:r>
          </a:p>
          <a:p>
            <a:r>
              <a:rPr lang="ru-RU" dirty="0"/>
              <a:t>Гиперболический тангенс.</a:t>
            </a:r>
          </a:p>
          <a:p>
            <a:r>
              <a:rPr lang="en-US" dirty="0" err="1"/>
              <a:t>ReLU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9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Где в </a:t>
            </a:r>
            <a:r>
              <a:rPr lang="en-US" dirty="0" err="1"/>
              <a:t>seq</a:t>
            </a:r>
            <a:r>
              <a:rPr lang="ru-RU" dirty="0"/>
              <a:t>2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ru-RU" dirty="0"/>
              <a:t>моделях применяется механизм внимания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Внутри </a:t>
            </a:r>
            <a:r>
              <a:rPr lang="ru-RU" dirty="0" err="1"/>
              <a:t>энкодера</a:t>
            </a:r>
            <a:r>
              <a:rPr lang="ru-RU" dirty="0"/>
              <a:t>.</a:t>
            </a:r>
          </a:p>
          <a:p>
            <a:r>
              <a:rPr lang="ru-RU" dirty="0"/>
              <a:t>Внутри декодера.</a:t>
            </a:r>
          </a:p>
          <a:p>
            <a:r>
              <a:rPr lang="ru-RU" dirty="0"/>
              <a:t>Между </a:t>
            </a:r>
            <a:r>
              <a:rPr lang="ru-RU" dirty="0" err="1"/>
              <a:t>энкодером</a:t>
            </a:r>
            <a:r>
              <a:rPr lang="ru-RU" dirty="0"/>
              <a:t> и декодером.</a:t>
            </a:r>
          </a:p>
          <a:p>
            <a:r>
              <a:rPr lang="ru-RU" dirty="0"/>
              <a:t>После декодера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2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Где применяется механизм внимания в архитектуре </a:t>
            </a:r>
            <a:r>
              <a:rPr lang="ru-RU" dirty="0" err="1"/>
              <a:t>трансформеров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 </a:t>
            </a:r>
            <a:r>
              <a:rPr lang="ru-RU" dirty="0" err="1"/>
              <a:t>энкодере</a:t>
            </a:r>
            <a:r>
              <a:rPr lang="ru-RU" dirty="0"/>
              <a:t> и между </a:t>
            </a:r>
            <a:r>
              <a:rPr lang="ru-RU" dirty="0" err="1"/>
              <a:t>энкодером</a:t>
            </a:r>
            <a:r>
              <a:rPr lang="ru-RU" dirty="0"/>
              <a:t> и декодером.</a:t>
            </a:r>
          </a:p>
          <a:p>
            <a:r>
              <a:rPr lang="ru-RU" dirty="0"/>
              <a:t>В декодере и между </a:t>
            </a:r>
            <a:r>
              <a:rPr lang="ru-RU" dirty="0" err="1"/>
              <a:t>энкодером</a:t>
            </a:r>
            <a:r>
              <a:rPr lang="ru-RU" dirty="0"/>
              <a:t> и декодером.</a:t>
            </a:r>
          </a:p>
          <a:p>
            <a:r>
              <a:rPr lang="ru-RU" dirty="0"/>
              <a:t>В </a:t>
            </a:r>
            <a:r>
              <a:rPr lang="ru-RU" dirty="0" err="1"/>
              <a:t>энкодере</a:t>
            </a:r>
            <a:r>
              <a:rPr lang="ru-RU" dirty="0"/>
              <a:t> и декодере.</a:t>
            </a:r>
          </a:p>
          <a:p>
            <a:r>
              <a:rPr lang="ru-RU" dirty="0"/>
              <a:t>В </a:t>
            </a:r>
            <a:r>
              <a:rPr lang="ru-RU" dirty="0" err="1"/>
              <a:t>энкодере</a:t>
            </a:r>
            <a:r>
              <a:rPr lang="ru-RU" dirty="0"/>
              <a:t>, декодере и между ними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Сети прямого распространения, в которых кроме обычных входных данных на вход также </a:t>
                </a:r>
                <a:r>
                  <a:rPr lang="ru-RU" dirty="0"/>
                  <a:t>подается </a:t>
                </a:r>
                <a:r>
                  <a:rPr lang="ru-RU" dirty="0" smtClean="0"/>
                  <a:t>текущее </a:t>
                </a:r>
                <a:r>
                  <a:rPr lang="ru-RU" dirty="0"/>
                  <a:t>состояние </a:t>
                </a:r>
                <a:r>
                  <a:rPr lang="ru-RU" dirty="0" smtClean="0"/>
                  <a:t>сети.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Сеть прямого распространения: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Рекуррентная сеть: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Какое утверждение относительно архитектуры </a:t>
            </a:r>
            <a:r>
              <a:rPr lang="ru-RU" dirty="0" err="1"/>
              <a:t>трансформеров</a:t>
            </a:r>
            <a:r>
              <a:rPr lang="ru-RU" dirty="0"/>
              <a:t> верно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И </a:t>
            </a:r>
            <a:r>
              <a:rPr lang="ru-RU" dirty="0" err="1"/>
              <a:t>энкодер</a:t>
            </a:r>
            <a:r>
              <a:rPr lang="ru-RU" dirty="0"/>
              <a:t>, и декодер состоят из одного блока каждый.</a:t>
            </a:r>
          </a:p>
          <a:p>
            <a:r>
              <a:rPr lang="ru-RU" dirty="0" err="1"/>
              <a:t>Энкодер</a:t>
            </a:r>
            <a:r>
              <a:rPr lang="ru-RU" dirty="0"/>
              <a:t> состоит из одного блока, декодер – из нескольких.</a:t>
            </a:r>
          </a:p>
          <a:p>
            <a:r>
              <a:rPr lang="ru-RU" dirty="0" err="1"/>
              <a:t>Энкодер</a:t>
            </a:r>
            <a:r>
              <a:rPr lang="ru-RU" dirty="0"/>
              <a:t> состоит из нескольких блоков, декодер – из одного.</a:t>
            </a:r>
          </a:p>
          <a:p>
            <a:r>
              <a:rPr lang="ru-RU" dirty="0"/>
              <a:t>И </a:t>
            </a:r>
            <a:r>
              <a:rPr lang="ru-RU" dirty="0" err="1"/>
              <a:t>энкодер</a:t>
            </a:r>
            <a:r>
              <a:rPr lang="ru-RU" dirty="0"/>
              <a:t>, и декодер состоят из нескольких блоков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2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Какие существуют способы использования архитектуры </a:t>
            </a:r>
            <a:r>
              <a:rPr lang="ru-RU" dirty="0" err="1"/>
              <a:t>трансформеров</a:t>
            </a:r>
            <a:r>
              <a:rPr lang="ru-RU" dirty="0" smtClean="0"/>
              <a:t>?</a:t>
            </a:r>
            <a:endParaRPr lang="en-US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Полная архитектура и отдельные </a:t>
            </a:r>
            <a:r>
              <a:rPr lang="ru-RU" dirty="0" err="1"/>
              <a:t>энкодер</a:t>
            </a:r>
            <a:r>
              <a:rPr lang="ru-RU" dirty="0"/>
              <a:t> или декодер.</a:t>
            </a:r>
          </a:p>
          <a:p>
            <a:r>
              <a:rPr lang="ru-RU" dirty="0"/>
              <a:t>Полная архитектура и отдельный </a:t>
            </a:r>
            <a:r>
              <a:rPr lang="ru-RU" dirty="0" err="1"/>
              <a:t>энкодер</a:t>
            </a:r>
            <a:r>
              <a:rPr lang="ru-RU" dirty="0"/>
              <a:t>.</a:t>
            </a:r>
          </a:p>
          <a:p>
            <a:r>
              <a:rPr lang="ru-RU" dirty="0"/>
              <a:t>Полная архитектура и отдельный декодер.</a:t>
            </a:r>
          </a:p>
          <a:p>
            <a:r>
              <a:rPr lang="ru-RU" dirty="0"/>
              <a:t>Только полная архитектура.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6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91" y="2279693"/>
            <a:ext cx="2093980" cy="3250698"/>
          </a:xfrm>
        </p:spPr>
      </p:pic>
      <p:sp>
        <p:nvSpPr>
          <p:cNvPr id="6" name="Стрелка вправо 5"/>
          <p:cNvSpPr/>
          <p:nvPr/>
        </p:nvSpPr>
        <p:spPr>
          <a:xfrm>
            <a:off x="5426244" y="2876342"/>
            <a:ext cx="1479884" cy="205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35" y="2279591"/>
            <a:ext cx="2094046" cy="32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849147"/>
            <a:ext cx="8778257" cy="2304293"/>
          </a:xfrm>
        </p:spPr>
      </p:pic>
    </p:spTree>
    <p:extLst>
      <p:ext uri="{BB962C8B-B14F-4D97-AF65-F5344CB8AC3E}">
        <p14:creationId xmlns:p14="http://schemas.microsoft.com/office/powerpoint/2010/main" val="6743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61" y="2046760"/>
            <a:ext cx="8481077" cy="3909068"/>
          </a:xfrm>
        </p:spPr>
      </p:pic>
    </p:spTree>
    <p:extLst>
      <p:ext uri="{BB962C8B-B14F-4D97-AF65-F5344CB8AC3E}">
        <p14:creationId xmlns:p14="http://schemas.microsoft.com/office/powerpoint/2010/main" val="10656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490245"/>
            <a:ext cx="8778257" cy="3022098"/>
          </a:xfrm>
        </p:spPr>
      </p:pic>
    </p:spTree>
    <p:extLst>
      <p:ext uri="{BB962C8B-B14F-4D97-AF65-F5344CB8AC3E}">
        <p14:creationId xmlns:p14="http://schemas.microsoft.com/office/powerpoint/2010/main" val="17035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7183</TotalTime>
  <Words>636</Words>
  <Application>Microsoft Office PowerPoint</Application>
  <PresentationFormat>Широкоэкранный</PresentationFormat>
  <Paragraphs>151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Wingdings</vt:lpstr>
      <vt:lpstr>Тема Office</vt:lpstr>
      <vt:lpstr>Лекция №12</vt:lpstr>
      <vt:lpstr>Содержание</vt:lpstr>
      <vt:lpstr>Подход seq2seq</vt:lpstr>
      <vt:lpstr>Подход seq2seq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Трансформеры</vt:lpstr>
      <vt:lpstr>Трансформеры</vt:lpstr>
      <vt:lpstr>Трансформеры</vt:lpstr>
      <vt:lpstr>Трансформеры</vt:lpstr>
      <vt:lpstr>Трансформеры</vt:lpstr>
      <vt:lpstr>Трансформеры</vt:lpstr>
      <vt:lpstr>Трансформеры</vt:lpstr>
      <vt:lpstr>Трансформеры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1481</cp:revision>
  <dcterms:created xsi:type="dcterms:W3CDTF">2020-08-10T09:44:31Z</dcterms:created>
  <dcterms:modified xsi:type="dcterms:W3CDTF">2021-03-04T10:42:12Z</dcterms:modified>
</cp:coreProperties>
</file>