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8" r:id="rId4"/>
    <p:sldId id="350" r:id="rId5"/>
    <p:sldId id="351" r:id="rId6"/>
    <p:sldId id="352" r:id="rId7"/>
    <p:sldId id="353" r:id="rId8"/>
    <p:sldId id="349" r:id="rId9"/>
    <p:sldId id="354" r:id="rId10"/>
    <p:sldId id="356" r:id="rId11"/>
    <p:sldId id="357" r:id="rId12"/>
    <p:sldId id="361" r:id="rId13"/>
    <p:sldId id="362" r:id="rId14"/>
    <p:sldId id="363" r:id="rId15"/>
    <p:sldId id="358" r:id="rId16"/>
    <p:sldId id="359" r:id="rId17"/>
    <p:sldId id="365" r:id="rId18"/>
    <p:sldId id="360" r:id="rId19"/>
    <p:sldId id="366" r:id="rId20"/>
    <p:sldId id="369" r:id="rId21"/>
    <p:sldId id="364" r:id="rId22"/>
    <p:sldId id="367" r:id="rId23"/>
    <p:sldId id="368" r:id="rId24"/>
    <p:sldId id="370" r:id="rId25"/>
    <p:sldId id="371" r:id="rId26"/>
    <p:sldId id="372" r:id="rId27"/>
    <p:sldId id="373" r:id="rId28"/>
    <p:sldId id="374" r:id="rId29"/>
    <p:sldId id="375" r:id="rId30"/>
    <p:sldId id="381" r:id="rId31"/>
    <p:sldId id="382" r:id="rId32"/>
    <p:sldId id="376" r:id="rId33"/>
    <p:sldId id="377" r:id="rId34"/>
    <p:sldId id="383" r:id="rId35"/>
    <p:sldId id="384" r:id="rId36"/>
    <p:sldId id="385" r:id="rId37"/>
    <p:sldId id="378" r:id="rId38"/>
    <p:sldId id="379" r:id="rId39"/>
    <p:sldId id="380" r:id="rId40"/>
    <p:sldId id="386" r:id="rId41"/>
    <p:sldId id="387" r:id="rId42"/>
    <p:sldId id="388" r:id="rId43"/>
    <p:sldId id="259" r:id="rId44"/>
    <p:sldId id="260" r:id="rId45"/>
    <p:sldId id="347" r:id="rId46"/>
    <p:sldId id="394" r:id="rId47"/>
    <p:sldId id="389" r:id="rId48"/>
    <p:sldId id="393" r:id="rId49"/>
    <p:sldId id="390" r:id="rId50"/>
    <p:sldId id="392" r:id="rId51"/>
    <p:sldId id="391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49215/" TargetMode="External"/><Relationship Id="rId2" Type="http://schemas.openxmlformats.org/officeDocument/2006/relationships/hyperlink" Target="https://habr.com/ru/company/ods/blog/3294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515036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Обработка естественного языка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Векторные представления слов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513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52060" y="3443844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990" y="2493818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GloVe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990" y="4393870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astText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865920" y="344823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865919" y="1543792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865918" y="5343896"/>
            <a:ext cx="1465613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05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Строится словарь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всех (известных, встречающихся и т.п.) слов. Размер словаря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Каждое слово из словаря кодируется как вектор длины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, в котором все компоненты, кроме одного, равны 0 (1-</a:t>
                </a:r>
                <a:r>
                  <a:rPr lang="en-US" dirty="0" smtClean="0"/>
                  <a:t>hot encoding)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Текст кодируется как вектор длины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, в котором наличие или отсутствие слова определяет значение своего компонента.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«не», «и»,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7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«первый»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(1, 0, 0, 0, 0, 0, 0)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«пример»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«ещё»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0, 1, </a:t>
            </a:r>
            <a:r>
              <a:rPr lang="en-US" dirty="0">
                <a:sym typeface="Symbol" panose="05050102010706020507" pitchFamily="18" charset="2"/>
              </a:rPr>
              <a:t>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один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не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(0</a:t>
            </a:r>
            <a:r>
              <a:rPr lang="en-US" dirty="0">
                <a:sym typeface="Symbol" panose="05050102010706020507" pitchFamily="18" charset="2"/>
              </a:rPr>
              <a:t>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и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второй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0, 0, 0, 0, 0, 0, </a:t>
            </a:r>
            <a:r>
              <a:rPr lang="en-US" dirty="0" smtClean="0">
                <a:sym typeface="Symbol" panose="05050102010706020507" pitchFamily="18" charset="2"/>
              </a:rPr>
              <a:t>1)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762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«Первый пример</a:t>
                </a:r>
                <a:r>
                  <a:rPr lang="ru-RU" dirty="0" smtClean="0"/>
                  <a:t>»</a:t>
                </a:r>
                <a:r>
                  <a:rPr lang="en-US" dirty="0"/>
                  <a:t> 	</a:t>
                </a:r>
                <a:r>
                  <a:rPr lang="en-US" dirty="0" smtClean="0"/>
                  <a:t>			</a:t>
                </a:r>
                <a:r>
                  <a:rPr lang="ru-RU" dirty="0" smtClean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</a:t>
                </a:r>
                <a:r>
                  <a:rPr lang="en-US" dirty="0" smtClean="0">
                    <a:sym typeface="Symbol" panose="05050102010706020507" pitchFamily="18" charset="2"/>
                  </a:rPr>
                  <a:t>1, </a:t>
                </a:r>
                <a:r>
                  <a:rPr lang="en-US" dirty="0">
                    <a:sym typeface="Symbol" panose="05050102010706020507" pitchFamily="18" charset="2"/>
                  </a:rPr>
                  <a:t>0, 0, 0, 0, 0)</a:t>
                </a:r>
                <a:endParaRPr lang="ru-RU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«Ещё один пример</a:t>
                </a:r>
                <a:r>
                  <a:rPr lang="ru-RU" dirty="0" smtClean="0"/>
                  <a:t>»</a:t>
                </a:r>
                <a:r>
                  <a:rPr lang="en-US" dirty="0"/>
                  <a:t> 	</a:t>
                </a:r>
                <a:r>
                  <a:rPr lang="en-US" dirty="0" smtClean="0"/>
                  <a:t>		</a:t>
                </a:r>
                <a:r>
                  <a:rPr lang="ru-RU" dirty="0" smtClean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(0, 1, 1, 1, </a:t>
                </a:r>
                <a:r>
                  <a:rPr lang="en-US" dirty="0">
                    <a:sym typeface="Symbol" panose="05050102010706020507" pitchFamily="18" charset="2"/>
                  </a:rPr>
                  <a:t>0, 0, 0)</a:t>
                </a:r>
                <a:endParaRPr lang="ru-RU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«Не первый и не второй пример</a:t>
                </a:r>
                <a:r>
                  <a:rPr lang="ru-RU" dirty="0" smtClean="0"/>
                  <a:t>»</a:t>
                </a:r>
                <a:r>
                  <a:rPr lang="en-US" dirty="0"/>
                  <a:t> 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(1, 1, </a:t>
                </a:r>
                <a:r>
                  <a:rPr lang="en-US" dirty="0">
                    <a:sym typeface="Symbol" panose="05050102010706020507" pitchFamily="18" charset="2"/>
                  </a:rPr>
                  <a:t>0, 0, </a:t>
                </a:r>
                <a:r>
                  <a:rPr lang="en-US" dirty="0" smtClean="0">
                    <a:sym typeface="Symbol" panose="05050102010706020507" pitchFamily="18" charset="2"/>
                  </a:rPr>
                  <a:t>1, 1, 1)</a:t>
                </a:r>
              </a:p>
              <a:p>
                <a:pPr marL="0" indent="0">
                  <a:buNone/>
                </a:pPr>
                <a:r>
                  <a:rPr lang="ru-RU" dirty="0"/>
                  <a:t>или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«Не первый и не второй пример»</a:t>
                </a:r>
                <a:r>
                  <a:rPr lang="en-US" dirty="0"/>
                  <a:t> 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(1, 1, 0, 0, </a:t>
                </a:r>
                <a:r>
                  <a:rPr lang="ru-RU" dirty="0" smtClean="0">
                    <a:sym typeface="Symbol" panose="05050102010706020507" pitchFamily="18" charset="2"/>
                  </a:rPr>
                  <a:t>2</a:t>
                </a:r>
                <a:r>
                  <a:rPr lang="en-US" dirty="0" smtClean="0">
                    <a:sym typeface="Symbol" panose="05050102010706020507" pitchFamily="18" charset="2"/>
                  </a:rPr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1, 1)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r>
              <a:rPr lang="ru-RU" dirty="0" smtClean="0"/>
              <a:t>Нужно хранить весь словарь в памяти.</a:t>
            </a:r>
          </a:p>
          <a:p>
            <a:r>
              <a:rPr lang="ru-RU" dirty="0" smtClean="0"/>
              <a:t>Новые слова:</a:t>
            </a:r>
          </a:p>
          <a:p>
            <a:pPr lvl="1"/>
            <a:r>
              <a:rPr lang="ru-RU" dirty="0" smtClean="0"/>
              <a:t>Не принимаем во внимание.</a:t>
            </a:r>
          </a:p>
          <a:p>
            <a:pPr lvl="1"/>
            <a:r>
              <a:rPr lang="ru-RU" dirty="0" smtClean="0"/>
              <a:t>Расширяем словарь, что приводит к изменению всех векторов (слов и текстов).</a:t>
            </a:r>
          </a:p>
          <a:p>
            <a:r>
              <a:rPr lang="ru-RU" dirty="0"/>
              <a:t>Не учитывается порядок слов.</a:t>
            </a:r>
          </a:p>
          <a:p>
            <a:r>
              <a:rPr lang="ru-RU" dirty="0" smtClean="0"/>
              <a:t>Часто повторяющиеся в документе слова имеют большее влияние.</a:t>
            </a:r>
          </a:p>
        </p:txBody>
      </p:sp>
    </p:spTree>
    <p:extLst>
      <p:ext uri="{BB962C8B-B14F-4D97-AF65-F5344CB8AC3E}">
        <p14:creationId xmlns:p14="http://schemas.microsoft.com/office/powerpoint/2010/main" val="417833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Hashing trick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Вместо словаря используем </a:t>
            </a:r>
            <a:r>
              <a:rPr lang="en-US" dirty="0" smtClean="0"/>
              <a:t>hash</a:t>
            </a:r>
            <a:r>
              <a:rPr lang="ru-RU" dirty="0" smtClean="0"/>
              <a:t>-функцию, которая преобразует слова в векторы.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Вектор текста формируется как сумма векторов входящих в него слов.</a:t>
            </a:r>
          </a:p>
        </p:txBody>
      </p:sp>
    </p:spTree>
    <p:extLst>
      <p:ext uri="{BB962C8B-B14F-4D97-AF65-F5344CB8AC3E}">
        <p14:creationId xmlns:p14="http://schemas.microsoft.com/office/powerpoint/2010/main" val="42543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«первый»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(-1,	0,	0.1,	0.5,	0,	0,	-0.7,	0)</a:t>
            </a:r>
          </a:p>
          <a:p>
            <a:pPr marL="0" indent="0">
              <a:buNone/>
            </a:pPr>
            <a:r>
              <a:rPr lang="ru-RU" dirty="0"/>
              <a:t>«пример»	</a:t>
            </a:r>
            <a:r>
              <a:rPr lang="ru-RU" dirty="0" smtClean="0">
                <a:sym typeface="Symbol" panose="05050102010706020507" pitchFamily="18" charset="2"/>
              </a:rPr>
              <a:t> </a:t>
            </a:r>
            <a:r>
              <a:rPr lang="ru-RU" dirty="0"/>
              <a:t>	(0,	0.1,	1,	0,	1,	0,	-0.5,	0.1)</a:t>
            </a:r>
          </a:p>
          <a:p>
            <a:pPr marL="0" indent="0">
              <a:buNone/>
            </a:pPr>
            <a:r>
              <a:rPr lang="ru-RU" dirty="0"/>
              <a:t>«ещё»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(0.8,	0.8,	0,	0,	-1,	0,	0,	0)</a:t>
            </a:r>
          </a:p>
          <a:p>
            <a:pPr marL="0" indent="0">
              <a:buNone/>
            </a:pPr>
            <a:r>
              <a:rPr lang="ru-RU" dirty="0"/>
              <a:t>«один»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1,	0,	0.7,	0,	-0.6,	-0.6,	0)</a:t>
            </a:r>
          </a:p>
          <a:p>
            <a:pPr marL="0" indent="0">
              <a:buNone/>
            </a:pPr>
            <a:r>
              <a:rPr lang="ru-RU" dirty="0"/>
              <a:t>«не»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0,	1,	0,	0.6,	0.9,	0,	-0.9)</a:t>
            </a:r>
          </a:p>
          <a:p>
            <a:pPr marL="0" indent="0">
              <a:buNone/>
            </a:pPr>
            <a:r>
              <a:rPr lang="ru-RU" dirty="0"/>
              <a:t>«и»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0.1,	0,	0.1,	0,	0.1,	0.1,	0)</a:t>
            </a:r>
          </a:p>
          <a:p>
            <a:pPr marL="0" indent="0">
              <a:buNone/>
            </a:pPr>
            <a:r>
              <a:rPr lang="ru-RU" dirty="0"/>
              <a:t>«второй»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ru-RU" dirty="0"/>
              <a:t>	(0,	-1,	0,	0,	-0.5,	0,	0,	0)</a:t>
            </a:r>
          </a:p>
        </p:txBody>
      </p:sp>
    </p:spTree>
    <p:extLst>
      <p:ext uri="{BB962C8B-B14F-4D97-AF65-F5344CB8AC3E}">
        <p14:creationId xmlns:p14="http://schemas.microsoft.com/office/powerpoint/2010/main" val="219926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граммы:</a:t>
            </a:r>
          </a:p>
          <a:p>
            <a:pPr marL="0" indent="0">
              <a:buNone/>
            </a:pPr>
            <a:r>
              <a:rPr lang="ru-RU" dirty="0" smtClean="0"/>
              <a:t>При составлении словаря  и кодировке текста рассматриваем не отдельные слова, а последовательности слов длинной </a:t>
            </a:r>
            <a:r>
              <a:rPr lang="en-US" i="1" dirty="0" smtClean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0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2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пример», «ещё один», «один пример», «не первый», «первый и», «и не», «не второй», «второй пример»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8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Основной подход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Векторные представления слов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dirty="0"/>
              <a:t>Bag of words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dirty="0"/>
              <a:t>TF-IDF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dirty="0" smtClean="0"/>
              <a:t>Word2vec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«первый</a:t>
            </a:r>
            <a:r>
              <a:rPr lang="en-US" dirty="0"/>
              <a:t> </a:t>
            </a:r>
            <a:r>
              <a:rPr lang="ru-RU" dirty="0"/>
              <a:t>пример</a:t>
            </a:r>
            <a:r>
              <a:rPr lang="ru-RU" dirty="0" smtClean="0"/>
              <a:t>»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(1, 0, 0, 0, 0, 0, 0, 0)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«ещё один»</a:t>
            </a:r>
            <a:r>
              <a:rPr lang="en-US" dirty="0" smtClean="0"/>
              <a:t>	</a:t>
            </a:r>
            <a:r>
              <a:rPr lang="ru-RU" dirty="0" smtClean="0"/>
              <a:t>	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0, 0, 0, 0, </a:t>
            </a:r>
            <a:r>
              <a:rPr lang="en-US" dirty="0" smtClean="0">
                <a:sym typeface="Symbol" panose="05050102010706020507" pitchFamily="18" charset="2"/>
              </a:rPr>
              <a:t>0, </a:t>
            </a:r>
            <a:r>
              <a:rPr lang="en-US" dirty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«один пример»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0, 1, 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0, </a:t>
            </a:r>
            <a:r>
              <a:rPr lang="en-US" dirty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«не первый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0, 0, </a:t>
            </a:r>
            <a:r>
              <a:rPr lang="en-US" dirty="0" smtClean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«первый и</a:t>
            </a:r>
            <a:r>
              <a:rPr lang="ru-RU" dirty="0" smtClean="0"/>
              <a:t>»</a:t>
            </a:r>
            <a:r>
              <a:rPr lang="en-US" dirty="0" smtClean="0"/>
              <a:t>	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(0</a:t>
            </a:r>
            <a:r>
              <a:rPr lang="en-US" dirty="0">
                <a:sym typeface="Symbol" panose="05050102010706020507" pitchFamily="18" charset="2"/>
              </a:rPr>
              <a:t>, 0, 0, 0, 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dirty="0">
                <a:sym typeface="Symbol" panose="05050102010706020507" pitchFamily="18" charset="2"/>
              </a:rPr>
              <a:t>0, </a:t>
            </a:r>
            <a:r>
              <a:rPr lang="en-US" dirty="0" smtClean="0">
                <a:sym typeface="Symbol" panose="05050102010706020507" pitchFamily="18" charset="2"/>
              </a:rPr>
              <a:t>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«и не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</a:t>
            </a:r>
            <a:r>
              <a:rPr lang="en-US" dirty="0" smtClean="0">
                <a:sym typeface="Symbol" panose="05050102010706020507" pitchFamily="18" charset="2"/>
              </a:rPr>
              <a:t>1, 0, 0)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«не второй</a:t>
            </a:r>
            <a:r>
              <a:rPr lang="ru-RU" dirty="0" smtClean="0"/>
              <a:t>»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 smtClean="0">
                <a:sym typeface="Symbol" panose="05050102010706020507" pitchFamily="18" charset="2"/>
              </a:rPr>
              <a:t>	(</a:t>
            </a:r>
            <a:r>
              <a:rPr lang="en-US" dirty="0">
                <a:sym typeface="Symbol" panose="05050102010706020507" pitchFamily="18" charset="2"/>
              </a:rPr>
              <a:t>0, 0, 0, 0, 0, 0, </a:t>
            </a:r>
            <a:r>
              <a:rPr lang="en-US" dirty="0" smtClean="0">
                <a:sym typeface="Symbol" panose="05050102010706020507" pitchFamily="18" charset="2"/>
              </a:rPr>
              <a:t>1, 0)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второй пример</a:t>
            </a:r>
            <a:r>
              <a:rPr lang="ru-RU" dirty="0" smtClean="0"/>
              <a:t>»</a:t>
            </a:r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r>
              <a:rPr lang="en-US" dirty="0">
                <a:sym typeface="Symbol" panose="05050102010706020507" pitchFamily="18" charset="2"/>
              </a:rPr>
              <a:t>	(0, 0, 0, 0, 0, 0</a:t>
            </a:r>
            <a:r>
              <a:rPr lang="en-US" dirty="0" smtClean="0">
                <a:sym typeface="Symbol" panose="05050102010706020507" pitchFamily="18" charset="2"/>
              </a:rPr>
              <a:t>, 0, </a:t>
            </a:r>
            <a:r>
              <a:rPr lang="en-US" dirty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4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Шумовые слова (</a:t>
            </a:r>
            <a:r>
              <a:rPr lang="en-US" dirty="0" smtClean="0"/>
              <a:t>stop words)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Выделяем список слов, которые выполняют только служебную роль в тексте и не влияют на смысл, при составлении словаря  и кодировке текста не рассматриваем такие слова.</a:t>
            </a:r>
          </a:p>
        </p:txBody>
      </p:sp>
    </p:spTree>
    <p:extLst>
      <p:ext uri="{BB962C8B-B14F-4D97-AF65-F5344CB8AC3E}">
        <p14:creationId xmlns:p14="http://schemas.microsoft.com/office/powerpoint/2010/main" val="22500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stopwords = {</a:t>
                </a:r>
                <a:r>
                  <a:rPr lang="ru-RU" dirty="0" smtClean="0"/>
                  <a:t>«не», «и»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5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2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/>
                  <a:t>stopwords = {</a:t>
                </a:r>
                <a:r>
                  <a:rPr lang="ru-RU" dirty="0"/>
                  <a:t>«не», «и»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2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пример», «ещё один», «один пример», «первый второй», «второй пример»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</a:t>
                </a:r>
                <a:r>
                  <a:rPr lang="ru-RU" dirty="0" smtClean="0"/>
                  <a:t>5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58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Понижение влияния слова, которое часто встречается в наборе текстов.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Bag of words:</a:t>
            </a:r>
            <a:r>
              <a:rPr lang="ru-RU" dirty="0" smtClean="0"/>
              <a:t>		слово </a:t>
            </a:r>
            <a:r>
              <a:rPr lang="ru-RU" dirty="0" smtClean="0">
                <a:sym typeface="Symbol" panose="05050102010706020507" pitchFamily="18" charset="2"/>
              </a:rPr>
              <a:t> вектор</a:t>
            </a:r>
          </a:p>
          <a:p>
            <a:pPr marL="0" indent="0">
              <a:buNone/>
            </a:pPr>
            <a:r>
              <a:rPr lang="ru-RU" dirty="0" smtClean="0"/>
              <a:t>Цель:		</a:t>
            </a:r>
            <a:r>
              <a:rPr lang="ru-RU" dirty="0"/>
              <a:t>	слово </a:t>
            </a:r>
            <a:r>
              <a:rPr lang="ru-RU" dirty="0">
                <a:sym typeface="Symbol" panose="05050102010706020507" pitchFamily="18" charset="2"/>
              </a:rPr>
              <a:t> </a:t>
            </a: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вектор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больше для слов, встречающихся чаще в выбранном тексте.</a:t>
            </a:r>
          </a:p>
          <a:p>
            <a:pPr marL="0" indent="0">
              <a:buNone/>
            </a:pP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меньше для слов, встречающихся во многих текстах.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el-GR" i="1" dirty="0" smtClean="0">
                <a:sym typeface="Symbol" panose="05050102010706020507" pitchFamily="18" charset="2"/>
              </a:rPr>
              <a:t>α</a:t>
            </a:r>
            <a:r>
              <a:rPr lang="ru-RU" dirty="0" smtClean="0">
                <a:sym typeface="Symbol" panose="05050102010706020507" pitchFamily="18" charset="2"/>
              </a:rPr>
              <a:t> зависит от слова и от текста.</a:t>
            </a:r>
          </a:p>
        </p:txBody>
      </p:sp>
    </p:spTree>
    <p:extLst>
      <p:ext uri="{BB962C8B-B14F-4D97-AF65-F5344CB8AC3E}">
        <p14:creationId xmlns:p14="http://schemas.microsoft.com/office/powerpoint/2010/main" val="337203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term frequency </a:t>
                </a:r>
                <a:r>
                  <a:rPr lang="ru-RU" dirty="0"/>
                  <a:t>–</a:t>
                </a:r>
                <a:r>
                  <a:rPr lang="en-US" dirty="0" smtClean="0"/>
                  <a:t> inverse document frequency</a:t>
                </a:r>
              </a:p>
              <a:p>
                <a:pPr marL="0" indent="0">
                  <a:buNone/>
                </a:pPr>
                <a:r>
                  <a:rPr lang="ru-RU" dirty="0"/>
                  <a:t>частота слова – обратная частота документа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 smtClean="0"/>
                  <a:t>частота слова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тексте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количество текстов, содержащих слово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количество текстов.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8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«Первый пример»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«Ещё один пример»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«Не первый и не второй пример»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W</a:t>
                </a:r>
                <a:r>
                  <a:rPr lang="en-US" dirty="0" smtClean="0"/>
                  <a:t> = {</a:t>
                </a:r>
                <a:r>
                  <a:rPr lang="ru-RU" dirty="0" smtClean="0"/>
                  <a:t>«первый», «пример», «ещё», «один», «не», «и», «второй»</a:t>
                </a:r>
                <a:r>
                  <a:rPr lang="en-US" dirty="0" smtClean="0"/>
                  <a:t>}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ru-RU" dirty="0" smtClean="0"/>
                  <a:t> = 7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0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20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1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1.5=0.5∗0.176=0.088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«первый»</a:t>
                </a:r>
                <a:r>
                  <a:rPr lang="en-US" dirty="0"/>
                  <a:t>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(1, 0, 0, 0, 0, 0, 0)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«первый»</a:t>
                </a:r>
                <a:r>
                  <a:rPr lang="en-US" dirty="0"/>
                  <a:t>	</a:t>
                </a:r>
                <a:r>
                  <a:rPr lang="ru-RU" dirty="0">
                    <a:sym typeface="Symbol" panose="05050102010706020507" pitchFamily="18" charset="2"/>
                  </a:rPr>
                  <a:t></a:t>
                </a: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0.088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0, 0, 0, 0, 0, 0)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Задачи в </a:t>
            </a:r>
            <a:r>
              <a:rPr lang="ru-RU" altLang="ru-RU" dirty="0"/>
              <a:t>рамках обработки </a:t>
            </a:r>
            <a:r>
              <a:rPr lang="ru-RU" altLang="ru-RU" dirty="0" smtClean="0"/>
              <a:t>естественного языка: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Распознавание речи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Синтез </a:t>
            </a:r>
            <a:r>
              <a:rPr lang="ru-RU" altLang="ru-RU" dirty="0" smtClean="0"/>
              <a:t>речи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Анализ текста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текста</a:t>
            </a:r>
            <a:endParaRPr lang="ru-RU" altLang="ru-RU" dirty="0"/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58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Легкое и быстрое вычисление</a:t>
            </a:r>
          </a:p>
          <a:p>
            <a:r>
              <a:rPr lang="ru-RU" dirty="0" smtClean="0"/>
              <a:t>Универсальность (подходит для всех слов и текстов)</a:t>
            </a:r>
          </a:p>
          <a:p>
            <a:r>
              <a:rPr lang="ru-RU" dirty="0" smtClean="0"/>
              <a:t>Можно использовать для вычисления «схожести»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51501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 учитывает семантику (смысл)</a:t>
            </a:r>
          </a:p>
          <a:p>
            <a:r>
              <a:rPr lang="ru-RU" dirty="0" smtClean="0"/>
              <a:t>Не имеет твёрдого научного обоснования</a:t>
            </a:r>
          </a:p>
          <a:p>
            <a:r>
              <a:rPr lang="ru-RU" dirty="0" smtClean="0"/>
              <a:t>Наследует искажения из обучающего набора текстов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3843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массива векторных представлений слов на основании имеющегося набора текстов (корпуса).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Основная идея: если слова встречаются в похожем контексте, то они означают примерно одно и то же и их векторные представления должны быть близкими.</a:t>
            </a:r>
          </a:p>
        </p:txBody>
      </p:sp>
    </p:spTree>
    <p:extLst>
      <p:ext uri="{BB962C8B-B14F-4D97-AF65-F5344CB8AC3E}">
        <p14:creationId xmlns:p14="http://schemas.microsoft.com/office/powerpoint/2010/main" val="329708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Мера близости – косинусное расстояние: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1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68659"/>
            <a:ext cx="11772900" cy="4843463"/>
          </a:xfrm>
        </p:spPr>
      </p:pic>
    </p:spTree>
    <p:extLst>
      <p:ext uri="{BB962C8B-B14F-4D97-AF65-F5344CB8AC3E}">
        <p14:creationId xmlns:p14="http://schemas.microsoft.com/office/powerpoint/2010/main" val="887766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690688"/>
            <a:ext cx="8858250" cy="4214813"/>
          </a:xfrm>
        </p:spPr>
      </p:pic>
    </p:spTree>
    <p:extLst>
      <p:ext uri="{BB962C8B-B14F-4D97-AF65-F5344CB8AC3E}">
        <p14:creationId xmlns:p14="http://schemas.microsoft.com/office/powerpoint/2010/main" val="1453701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Выделяем из имеющихся текстов все возможные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 smtClean="0"/>
              <a:t>граммы.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каждом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 smtClean="0"/>
              <a:t>грамме исключаем одно слово (обычно центральное).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Строим нейронную сеть, на вход которой подаются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граммы с пропущенным словом, а на выходе ожидаем пропущенное слово.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Обучаем такую нейронную сеть.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Используем в качестве векторных представлений веса скрытого слоя.</a:t>
            </a:r>
          </a:p>
        </p:txBody>
      </p:sp>
    </p:spTree>
    <p:extLst>
      <p:ext uri="{BB962C8B-B14F-4D97-AF65-F5344CB8AC3E}">
        <p14:creationId xmlns:p14="http://schemas.microsoft.com/office/powerpoint/2010/main" val="408281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bag of words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77744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08268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96393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08268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08268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19" name="Прямая со стрелкой 18"/>
          <p:cNvCxnSpPr>
            <a:stCxn id="14" idx="3"/>
            <a:endCxn id="16" idx="1"/>
          </p:cNvCxnSpPr>
          <p:nvPr/>
        </p:nvCxnSpPr>
        <p:spPr>
          <a:xfrm>
            <a:off x="4222668" y="2345377"/>
            <a:ext cx="843149" cy="125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3"/>
            <a:endCxn id="16" idx="1"/>
          </p:cNvCxnSpPr>
          <p:nvPr/>
        </p:nvCxnSpPr>
        <p:spPr>
          <a:xfrm>
            <a:off x="4210793" y="2974769"/>
            <a:ext cx="855024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16" idx="1"/>
          </p:cNvCxnSpPr>
          <p:nvPr/>
        </p:nvCxnSpPr>
        <p:spPr>
          <a:xfrm flipV="1">
            <a:off x="4222668" y="3604162"/>
            <a:ext cx="843149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5" idx="3"/>
            <a:endCxn id="16" idx="1"/>
          </p:cNvCxnSpPr>
          <p:nvPr/>
        </p:nvCxnSpPr>
        <p:spPr>
          <a:xfrm flipV="1">
            <a:off x="4222668" y="3604162"/>
            <a:ext cx="843149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3"/>
            <a:endCxn id="11" idx="1"/>
          </p:cNvCxnSpPr>
          <p:nvPr/>
        </p:nvCxnSpPr>
        <p:spPr>
          <a:xfrm flipV="1">
            <a:off x="5980217" y="3604161"/>
            <a:ext cx="997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65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</a:t>
            </a:r>
            <a:r>
              <a:rPr lang="en-US" dirty="0"/>
              <a:t>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325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137559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08268" y="3396343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77744" y="4025735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77744" y="2766951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77744" y="2137560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-2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77744" y="465512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065817" y="2553195"/>
            <a:ext cx="914400" cy="210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Hidden layer</a:t>
            </a:r>
            <a:endParaRPr lang="ru-RU" baseline="-25000" dirty="0"/>
          </a:p>
        </p:txBody>
      </p:sp>
      <p:cxnSp>
        <p:nvCxnSpPr>
          <p:cNvPr id="27" name="Прямая со стрелкой 26"/>
          <p:cNvCxnSpPr>
            <a:stCxn id="11" idx="3"/>
            <a:endCxn id="16" idx="1"/>
          </p:cNvCxnSpPr>
          <p:nvPr/>
        </p:nvCxnSpPr>
        <p:spPr>
          <a:xfrm>
            <a:off x="4222668" y="3604161"/>
            <a:ext cx="843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3"/>
            <a:endCxn id="14" idx="1"/>
          </p:cNvCxnSpPr>
          <p:nvPr/>
        </p:nvCxnSpPr>
        <p:spPr>
          <a:xfrm flipV="1">
            <a:off x="5980217" y="2345378"/>
            <a:ext cx="997527" cy="125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6" idx="3"/>
            <a:endCxn id="13" idx="1"/>
          </p:cNvCxnSpPr>
          <p:nvPr/>
        </p:nvCxnSpPr>
        <p:spPr>
          <a:xfrm flipV="1">
            <a:off x="5980217" y="2974769"/>
            <a:ext cx="997527" cy="6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6" idx="3"/>
            <a:endCxn id="12" idx="1"/>
          </p:cNvCxnSpPr>
          <p:nvPr/>
        </p:nvCxnSpPr>
        <p:spPr>
          <a:xfrm>
            <a:off x="5980217" y="3604162"/>
            <a:ext cx="997527" cy="6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6" idx="3"/>
            <a:endCxn id="15" idx="1"/>
          </p:cNvCxnSpPr>
          <p:nvPr/>
        </p:nvCxnSpPr>
        <p:spPr>
          <a:xfrm>
            <a:off x="5980217" y="3604162"/>
            <a:ext cx="997527" cy="125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 1, 0,…,0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ru-RU" dirty="0" smtClean="0"/>
                  <a:t>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размер словаря)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Скрытый слой состоит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 нейронов.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Веса между входным и скрытым слоем </a:t>
                </a:r>
                <a:r>
                  <a:rPr lang="en-US" dirty="0"/>
                  <a:t>–</a:t>
                </a:r>
                <a:r>
                  <a:rPr lang="ru-RU" dirty="0"/>
                  <a:t> </a:t>
                </a:r>
                <a:r>
                  <a:rPr lang="ru-RU" dirty="0" smtClean="0"/>
                  <a:t>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Таким образом, для каждого слова из словаря мы получаем числовой вектор 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8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Распознавание речи: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Голосовое управление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Виртуальные ассистенты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Преобразование речи в текст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Голосовая биометрия</a:t>
            </a:r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44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" y="1250157"/>
            <a:ext cx="10629900" cy="5314950"/>
          </a:xfrm>
        </p:spPr>
      </p:pic>
    </p:spTree>
    <p:extLst>
      <p:ext uri="{BB962C8B-B14F-4D97-AF65-F5344CB8AC3E}">
        <p14:creationId xmlns:p14="http://schemas.microsoft.com/office/powerpoint/2010/main" val="2556819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r>
              <a:rPr lang="ru-RU" dirty="0" smtClean="0"/>
              <a:t>Интуитивно понятная реализация, соответствующая человеческому поведению.</a:t>
            </a:r>
          </a:p>
          <a:p>
            <a:r>
              <a:rPr lang="ru-RU" dirty="0" smtClean="0"/>
              <a:t>Разметка набора данных является частью алгоритма.</a:t>
            </a:r>
          </a:p>
          <a:p>
            <a:r>
              <a:rPr lang="ru-RU" dirty="0" smtClean="0"/>
              <a:t>Данные используются маленькими частями, поэтому требуется немного памяти.</a:t>
            </a:r>
          </a:p>
          <a:p>
            <a:r>
              <a:rPr lang="ru-RU" dirty="0" smtClean="0"/>
              <a:t>Полученные векторные представления можно использовать для предсказания отношений межу словами.</a:t>
            </a:r>
          </a:p>
        </p:txBody>
      </p:sp>
    </p:spTree>
    <p:extLst>
      <p:ext uri="{BB962C8B-B14F-4D97-AF65-F5344CB8AC3E}">
        <p14:creationId xmlns:p14="http://schemas.microsoft.com/office/powerpoint/2010/main" val="2752015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Учитывается зависимость </a:t>
            </a:r>
            <a:r>
              <a:rPr lang="ru-RU" dirty="0"/>
              <a:t>с</a:t>
            </a:r>
            <a:r>
              <a:rPr lang="ru-RU" dirty="0" smtClean="0"/>
              <a:t>лов только от локального контекста.</a:t>
            </a:r>
          </a:p>
          <a:p>
            <a:r>
              <a:rPr lang="ru-RU" dirty="0" smtClean="0"/>
              <a:t>Структура (размер одного из слоёв) нейронной сети зависит от размера словаря.</a:t>
            </a:r>
          </a:p>
          <a:p>
            <a:r>
              <a:rPr lang="ru-RU" dirty="0" smtClean="0"/>
              <a:t>Невозможно получить векторные представления слов, отсутствующих в обучающем наборе текстов.</a:t>
            </a:r>
          </a:p>
          <a:p>
            <a:r>
              <a:rPr lang="ru-RU" dirty="0" smtClean="0"/>
              <a:t>Алгоритм склонен для слов, часто употребляемые рядом, создавать близкие векторные представления, что не всегда соответствует их смыслу, например, «хороший» и «плохой».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63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https://habr.com/ru/company/ods/blog/329410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https://habr.com/ru/post/249215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https://habr.com/ru/post/515036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какой задаче в рамках обработки естественного языка относится голосовая биометрия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Распознавание речи.</a:t>
            </a:r>
          </a:p>
          <a:p>
            <a:r>
              <a:rPr lang="ru-RU" dirty="0"/>
              <a:t>Синтез речи.</a:t>
            </a:r>
          </a:p>
          <a:p>
            <a:r>
              <a:rPr lang="ru-RU" dirty="0"/>
              <a:t>Анализ текста.</a:t>
            </a:r>
          </a:p>
          <a:p>
            <a:r>
              <a:rPr lang="ru-RU" dirty="0"/>
              <a:t>Генерация текста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какой задаче в рамках обработки естественного языка относится машинный перевод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Распознавание речи.</a:t>
            </a:r>
          </a:p>
          <a:p>
            <a:r>
              <a:rPr lang="ru-RU" dirty="0"/>
              <a:t>Синтез речи.</a:t>
            </a:r>
          </a:p>
          <a:p>
            <a:r>
              <a:rPr lang="ru-RU" dirty="0"/>
              <a:t>Анализ текста.</a:t>
            </a:r>
          </a:p>
          <a:p>
            <a:r>
              <a:rPr lang="en-US" dirty="0"/>
              <a:t>Генерация текста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8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называется разбивка текста на предложения и отдельные слова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Лемматизация.</a:t>
            </a:r>
          </a:p>
          <a:p>
            <a:r>
              <a:rPr lang="ru-RU" dirty="0"/>
              <a:t>Нормирование.</a:t>
            </a:r>
          </a:p>
          <a:p>
            <a:r>
              <a:rPr lang="ru-RU" dirty="0"/>
              <a:t>Токенизация.</a:t>
            </a:r>
          </a:p>
          <a:p>
            <a:r>
              <a:rPr lang="ru-RU" dirty="0"/>
              <a:t>Оцифровка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7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Чему равна длина векторных представлений при использовании </a:t>
            </a:r>
            <a:r>
              <a:rPr lang="en-US" dirty="0" smtClean="0"/>
              <a:t>Bag </a:t>
            </a:r>
            <a:r>
              <a:rPr lang="en-US" dirty="0"/>
              <a:t>of words</a:t>
            </a:r>
            <a:r>
              <a:rPr lang="ru-RU" dirty="0"/>
              <a:t>, если размер словаря равен </a:t>
            </a:r>
            <a:r>
              <a:rPr lang="en-US" i="1" dirty="0"/>
              <a:t>N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en-US" i="1" dirty="0"/>
              <a:t>N</a:t>
            </a:r>
            <a:r>
              <a:rPr lang="en-US" dirty="0"/>
              <a:t>/2</a:t>
            </a:r>
            <a:r>
              <a:rPr lang="ru-RU" dirty="0"/>
              <a:t>.</a:t>
            </a:r>
          </a:p>
          <a:p>
            <a:r>
              <a:rPr lang="en-US" i="1" dirty="0"/>
              <a:t>N</a:t>
            </a:r>
            <a:r>
              <a:rPr lang="ru-RU" dirty="0"/>
              <a:t>.</a:t>
            </a:r>
          </a:p>
          <a:p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ru-RU" dirty="0"/>
              <a:t>.</a:t>
            </a:r>
          </a:p>
          <a:p>
            <a:r>
              <a:rPr lang="en-US" dirty="0"/>
              <a:t>2</a:t>
            </a:r>
            <a:r>
              <a:rPr lang="en-US" i="1" dirty="0"/>
              <a:t>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2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используется для того, чтобы </a:t>
            </a:r>
            <a:r>
              <a:rPr lang="en-US" dirty="0"/>
              <a:t>Bag of words </a:t>
            </a:r>
            <a:r>
              <a:rPr lang="ru-RU" dirty="0"/>
              <a:t>мог работать с неизвестными ранее словами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Hashing trick</a:t>
            </a:r>
            <a:r>
              <a:rPr lang="ru-RU" dirty="0"/>
              <a:t>.</a:t>
            </a:r>
          </a:p>
          <a:p>
            <a:r>
              <a:rPr lang="en-US" dirty="0"/>
              <a:t>n</a:t>
            </a:r>
            <a:r>
              <a:rPr lang="ru-RU" dirty="0"/>
              <a:t>-граммы.</a:t>
            </a:r>
          </a:p>
          <a:p>
            <a:r>
              <a:rPr lang="ru-RU" dirty="0"/>
              <a:t>Шумовые слова.</a:t>
            </a:r>
          </a:p>
          <a:p>
            <a:r>
              <a:rPr lang="en-US" dirty="0"/>
              <a:t>TF-IDF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0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Синтез </a:t>
            </a:r>
            <a:r>
              <a:rPr lang="ru-RU" altLang="ru-RU" dirty="0" smtClean="0"/>
              <a:t>речи: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Виртуальные ассистенты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Технические средства реабилитации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Развлечения и игры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Образование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14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одно и то же слово встречается в каждом тексте из набора, то что верно для этого слова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tf = 0, idf = 0.</a:t>
            </a:r>
            <a:endParaRPr lang="ru-RU" dirty="0"/>
          </a:p>
          <a:p>
            <a:r>
              <a:rPr lang="en-US" dirty="0"/>
              <a:t>tf ≠ 0, idf = 0.</a:t>
            </a:r>
            <a:endParaRPr lang="ru-RU" dirty="0"/>
          </a:p>
          <a:p>
            <a:r>
              <a:rPr lang="en-US" dirty="0"/>
              <a:t>tf = 0, idf ≠ 0.</a:t>
            </a:r>
            <a:endParaRPr lang="ru-RU" dirty="0"/>
          </a:p>
          <a:p>
            <a:r>
              <a:rPr lang="en-US" dirty="0"/>
              <a:t>tf ≠ 0, idf ≠ 0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используется в качестве меры близости в </a:t>
            </a:r>
            <a:r>
              <a:rPr lang="en-US" dirty="0"/>
              <a:t>word</a:t>
            </a:r>
            <a:r>
              <a:rPr lang="ru-RU" dirty="0"/>
              <a:t>2</a:t>
            </a:r>
            <a:r>
              <a:rPr lang="en-US" dirty="0" err="1"/>
              <a:t>vec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Евклидово расстояние между векторными представлениями.</a:t>
            </a:r>
          </a:p>
          <a:p>
            <a:r>
              <a:rPr lang="ru-RU" dirty="0"/>
              <a:t>Модуль разности векторных представлений.</a:t>
            </a:r>
          </a:p>
          <a:p>
            <a:r>
              <a:rPr lang="ru-RU" dirty="0"/>
              <a:t>Количество совпадающих букв.</a:t>
            </a:r>
          </a:p>
          <a:p>
            <a:r>
              <a:rPr lang="ru-RU" dirty="0"/>
              <a:t>Косинусное расстояние между векторными представлениями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7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Анализ текста:</a:t>
            </a:r>
            <a:endParaRPr lang="ru-RU" alt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Извлечение данных из плохо структурированных источников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Поиск информации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Анализ тональности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Чат-боты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198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текста: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Машинный перевод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Чат-боты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Разработка (вторичных) сайтов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Боты в социальных сетях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Краткое изложения текстов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515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Основной подход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/>
              <a:t>Предварительная </a:t>
            </a:r>
            <a:r>
              <a:rPr lang="ru-RU" dirty="0" smtClean="0"/>
              <a:t>обработка текста: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 smtClean="0"/>
              <a:t>Оцифровка – преобразование </a:t>
            </a:r>
            <a:r>
              <a:rPr lang="ru-RU" dirty="0"/>
              <a:t>текста в </a:t>
            </a:r>
            <a:r>
              <a:rPr lang="ru-RU" dirty="0" smtClean="0"/>
              <a:t>формат, подходящий для обработки компьютером.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 smtClean="0"/>
              <a:t>Токенизация – разбивка текста </a:t>
            </a:r>
            <a:r>
              <a:rPr lang="ru-RU" dirty="0"/>
              <a:t>на предложения и/или отдельные </a:t>
            </a:r>
            <a:r>
              <a:rPr lang="ru-RU" dirty="0" smtClean="0"/>
              <a:t>слова.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dirty="0" smtClean="0"/>
              <a:t>Лемматизация – приведение слов </a:t>
            </a:r>
            <a:r>
              <a:rPr lang="ru-RU" dirty="0"/>
              <a:t>к начальной (словарной) форме.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dirty="0" smtClean="0"/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  <a:p>
            <a:pPr marL="561975" indent="-457200">
              <a:buSzPct val="45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820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Векторные представления слов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алгоритмов и моделей машинного обучения предназначены для работы с числовыми векторами.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Если задать преобразование слов из словаря в числовые векторы заданной размерности, то такие вектора называются векторными представлениями слов: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ru-RU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6596</TotalTime>
  <Words>952</Words>
  <Application>Microsoft Office PowerPoint</Application>
  <PresentationFormat>Широкоэкранный</PresentationFormat>
  <Paragraphs>340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№11</vt:lpstr>
      <vt:lpstr>Содержание</vt:lpstr>
      <vt:lpstr>Основной подход</vt:lpstr>
      <vt:lpstr>Основной подход</vt:lpstr>
      <vt:lpstr>Основной подход</vt:lpstr>
      <vt:lpstr>Основной подход</vt:lpstr>
      <vt:lpstr>Основной подход</vt:lpstr>
      <vt:lpstr>Основной подход</vt:lpstr>
      <vt:lpstr>Векторные представления слов</vt:lpstr>
      <vt:lpstr>Векторные представления слов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TF-IDF</vt:lpstr>
      <vt:lpstr>TF-IDF</vt:lpstr>
      <vt:lpstr>TF-IDF</vt:lpstr>
      <vt:lpstr>TF-IDF</vt:lpstr>
      <vt:lpstr>TF-IDF</vt:lpstr>
      <vt:lpstr>TF-IDF</vt:lpstr>
      <vt:lpstr>TF-IDF</vt:lpstr>
      <vt:lpstr>TF-IDF</vt:lpstr>
      <vt:lpstr>Word2vec</vt:lpstr>
      <vt:lpstr>Word2vec</vt:lpstr>
      <vt:lpstr>Word2vec</vt:lpstr>
      <vt:lpstr>Word2vec</vt:lpstr>
      <vt:lpstr>Word2vec</vt:lpstr>
      <vt:lpstr>Continuous bag of words</vt:lpstr>
      <vt:lpstr>Skip-gram</vt:lpstr>
      <vt:lpstr>Word2vec</vt:lpstr>
      <vt:lpstr>Word2vec</vt:lpstr>
      <vt:lpstr>Word2vec</vt:lpstr>
      <vt:lpstr>Word2vec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1415</cp:revision>
  <dcterms:created xsi:type="dcterms:W3CDTF">2020-08-10T09:44:31Z</dcterms:created>
  <dcterms:modified xsi:type="dcterms:W3CDTF">2021-03-02T12:50:06Z</dcterms:modified>
</cp:coreProperties>
</file>