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2" r:id="rId10"/>
    <p:sldId id="313" r:id="rId11"/>
    <p:sldId id="310" r:id="rId12"/>
    <p:sldId id="311" r:id="rId13"/>
    <p:sldId id="314" r:id="rId14"/>
    <p:sldId id="315" r:id="rId15"/>
    <p:sldId id="316" r:id="rId16"/>
    <p:sldId id="318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2" r:id="rId26"/>
    <p:sldId id="329" r:id="rId27"/>
    <p:sldId id="333" r:id="rId28"/>
    <p:sldId id="334" r:id="rId29"/>
    <p:sldId id="335" r:id="rId30"/>
    <p:sldId id="330" r:id="rId31"/>
    <p:sldId id="336" r:id="rId32"/>
    <p:sldId id="337" r:id="rId33"/>
    <p:sldId id="338" r:id="rId34"/>
    <p:sldId id="339" r:id="rId35"/>
    <p:sldId id="340" r:id="rId36"/>
    <p:sldId id="331" r:id="rId37"/>
    <p:sldId id="342" r:id="rId38"/>
    <p:sldId id="343" r:id="rId39"/>
    <p:sldId id="344" r:id="rId40"/>
    <p:sldId id="345" r:id="rId41"/>
    <p:sldId id="346" r:id="rId42"/>
    <p:sldId id="317" r:id="rId43"/>
    <p:sldId id="259" r:id="rId44"/>
    <p:sldId id="260" r:id="rId45"/>
    <p:sldId id="347" r:id="rId46"/>
    <p:sldId id="348" r:id="rId47"/>
    <p:sldId id="349" r:id="rId48"/>
    <p:sldId id="350" r:id="rId49"/>
    <p:sldId id="351" r:id="rId50"/>
    <p:sldId id="352" r:id="rId51"/>
    <p:sldId id="35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465" autoAdjust="0"/>
  </p:normalViewPr>
  <p:slideViewPr>
    <p:cSldViewPr snapToGrid="0">
      <p:cViewPr>
        <p:scale>
          <a:sx n="75" d="100"/>
          <a:sy n="75" d="100"/>
        </p:scale>
        <p:origin x="30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17.12.2020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 опорных векторов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3314404" y="4984667"/>
            <a:ext cx="996339" cy="28797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659283" y="4146863"/>
            <a:ext cx="966353" cy="30667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Гиперплоскость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разделяет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</a:t>
                </a:r>
                <a:r>
                  <a:rPr lang="ru-RU" dirty="0" smtClean="0"/>
                  <a:t>мерное пространство на две части: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Гиперплоскость выполняет роль классификатора для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если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Мы хотим выбрать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ru-RU" dirty="0" smtClean="0"/>
                  <a:t>, чтобы максимизировать </a:t>
                </a:r>
                <a:r>
                  <a:rPr lang="ru-RU" dirty="0" smtClean="0"/>
                  <a:t>зазор.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</a:t>
                </a:r>
                <a:r>
                  <a:rPr lang="ru-RU" dirty="0" smtClean="0"/>
                  <a:t>зазор </a:t>
                </a:r>
                <a:r>
                  <a:rPr lang="ru-RU" dirty="0" smtClean="0"/>
                  <a:t>равен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Такая задача оптимизации решается методом множителей Лагранжа.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Либо:</a:t>
                </a:r>
              </a:p>
              <a:p>
                <a:pPr marL="0" indent="0">
                  <a:buNone/>
                </a:pPr>
                <a:r>
                  <a:rPr lang="en-US" dirty="0"/>
                  <a:t>from sklearn import svm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9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648101" y="477863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680761" y="578031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827915" y="318697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690755" y="451618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427817" y="3295994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63098" y="328293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111636" y="20097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246325" y="508323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002290" y="225256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4553595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559238" y="272580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552410" y="550599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8027720" y="319030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69879" y="516041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Блок-схема: узел 28"/>
          <p:cNvSpPr>
            <a:spLocks noChangeAspect="1"/>
          </p:cNvSpPr>
          <p:nvPr/>
        </p:nvSpPr>
        <p:spPr>
          <a:xfrm>
            <a:off x="4341621" y="2711727"/>
            <a:ext cx="2743200" cy="2743200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3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53170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53104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5327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53186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53079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53134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231900" y="5455816"/>
            <a:ext cx="8770416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верх 4"/>
          <p:cNvSpPr/>
          <p:nvPr/>
        </p:nvSpPr>
        <p:spPr>
          <a:xfrm>
            <a:off x="4813300" y="4384822"/>
            <a:ext cx="1358900" cy="911078"/>
          </a:xfrm>
          <a:prstGeom prst="up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3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Бинарная классификация</a:t>
            </a:r>
          </a:p>
          <a:p>
            <a:r>
              <a:rPr lang="ru-RU" dirty="0" smtClean="0"/>
              <a:t>Линейная неразделимость</a:t>
            </a:r>
          </a:p>
          <a:p>
            <a:r>
              <a:rPr lang="ru-RU" dirty="0" smtClean="0"/>
              <a:t>Многоклассовая классификация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линейная неразделимость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339537" y="41105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506101" y="259267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90755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214458" y="177156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039958" y="1851556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8310786" y="272983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7497295" y="22908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уга 2"/>
          <p:cNvSpPr/>
          <p:nvPr/>
        </p:nvSpPr>
        <p:spPr>
          <a:xfrm rot="10800000" flipV="1">
            <a:off x="1231900" y="1892301"/>
            <a:ext cx="7823200" cy="711946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Дуга 5"/>
          <p:cNvSpPr/>
          <p:nvPr/>
        </p:nvSpPr>
        <p:spPr>
          <a:xfrm>
            <a:off x="98737" y="1890242"/>
            <a:ext cx="9903579" cy="7121526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028700" y="2176676"/>
            <a:ext cx="9461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4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такого «искривления» пространства элементов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вводится отображение: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Задача оптимизации принимает вид: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Можно показать, что при решении этой задачи оптимизации значение 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зависит только от скалярных произведений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отображений различных элементов, то есть: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Ядро</a:t>
                </a:r>
                <a:r>
                  <a:rPr lang="en-US" dirty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это 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1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линейная неразделимость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популярных ядер: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Однородное полиномиальное: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Неоднородное полиномиальное: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ru-RU" dirty="0" smtClean="0"/>
                  <a:t>,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Радиально-базисное: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1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Используя алгоритм бинарной классификации, можно реализовать алгоритм многоклассовой классификации двумя способами:</a:t>
            </a:r>
          </a:p>
          <a:p>
            <a:endParaRPr lang="ru-RU" dirty="0"/>
          </a:p>
          <a:p>
            <a:r>
              <a:rPr lang="ru-RU" dirty="0" smtClean="0"/>
              <a:t>Парный подход (</a:t>
            </a:r>
            <a:r>
              <a:rPr lang="en-US" dirty="0" smtClean="0"/>
              <a:t>one vs one, OvO)</a:t>
            </a:r>
          </a:p>
          <a:p>
            <a:r>
              <a:rPr lang="ru-RU" dirty="0" smtClean="0"/>
              <a:t>Один против всех (</a:t>
            </a:r>
            <a:r>
              <a:rPr lang="en-US" dirty="0" smtClean="0"/>
              <a:t>one vs the rest, OvR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8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Парный подход:</a:t>
            </a:r>
          </a:p>
          <a:p>
            <a:pPr marL="514350" indent="-514350">
              <a:buAutoNum type="arabicPeriod"/>
            </a:pPr>
            <a:r>
              <a:rPr lang="ru-RU" dirty="0" smtClean="0"/>
              <a:t>Формируем все возможные пары классов.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каждой пары решаем задачу бинарной классификации.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определения класса нового элемента определяем класс в каждой паре.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Итоговый класс – тот класс, который выбирался чаще всего.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75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1721922" y="1644462"/>
            <a:ext cx="7374577" cy="3728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5070764" y="1591294"/>
            <a:ext cx="253842" cy="491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3260964" y="1804037"/>
            <a:ext cx="6346767" cy="3947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Он же – </a:t>
            </a:r>
            <a:r>
              <a:rPr lang="en-US" dirty="0" smtClean="0"/>
              <a:t>Support Vector Machine (SVM)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Способ </a:t>
            </a:r>
            <a:r>
              <a:rPr lang="ru-RU" dirty="0"/>
              <a:t>машинного обучения – обучение с учителем.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задачи машинного обучения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или регрессия.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64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Один против всех: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каждого класса </a:t>
            </a:r>
            <a:r>
              <a:rPr lang="ru-RU" dirty="0"/>
              <a:t>решаем задачу бинарной </a:t>
            </a:r>
            <a:r>
              <a:rPr lang="ru-RU" dirty="0" smtClean="0"/>
              <a:t>классификации между ним и объединением всех остальных классов.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Для определения класса нового </a:t>
            </a:r>
            <a:r>
              <a:rPr lang="ru-RU" dirty="0" smtClean="0"/>
              <a:t>элемента применяем все полученные классификаторы.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классификаторов трактуются как вероятности отнесения элемента к классам.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Итоговый класс – тот класс, </a:t>
            </a:r>
            <a:r>
              <a:rPr lang="ru-RU" dirty="0" smtClean="0"/>
              <a:t>которому соответствует максимальная вероятность.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47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663743" y="1690689"/>
            <a:ext cx="3696486" cy="43259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17517" y="4149059"/>
            <a:ext cx="9892145" cy="1125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826032" y="1531917"/>
            <a:ext cx="3349137" cy="47620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309558" y="213791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648101" y="202901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826032" y="237019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040084" y="359834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867392" y="317557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24606" y="55356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663743" y="441310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6464634" y="537299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046029" y="593647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4526583" y="574231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263645" y="452212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598926" y="450905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997933" y="247481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62907" y="2078597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6888587" y="271766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912918" y="332402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7445535" y="3190896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7468992" y="2501358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7914017" y="3655402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7986461" y="2155784"/>
            <a:ext cx="274320" cy="2743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427023" y="1531917"/>
            <a:ext cx="35626" cy="206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5486400" y="3598340"/>
            <a:ext cx="4203865" cy="19373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638795" y="3586348"/>
            <a:ext cx="3823854" cy="206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опорных векторов, </a:t>
            </a:r>
            <a:r>
              <a:rPr lang="ru-RU" dirty="0" smtClean="0"/>
              <a:t>многоклассовая 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Для числа классов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парный подход требует создания</a:t>
                </a:r>
                <a:r>
                  <a:rPr lang="en-US" dirty="0" smtClean="0"/>
                  <a:t>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 smtClean="0"/>
                  <a:t> классификаторов, в то время как метод «один против всех» –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dirty="0" smtClean="0"/>
                  <a:t> классификаторов.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Однако, метод «один против всех» требует, чтобы результат работы классификатора можно было трактовать как вероятность принадлежности к классу, а для парного подхода этого не требуется.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Задача</a:t>
                </a:r>
                <a:r>
                  <a:rPr lang="ru-RU" dirty="0"/>
                  <a:t>: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</a:t>
                </a:r>
                <a:r>
                  <a:rPr lang="ru-RU" dirty="0"/>
                  <a:t>такие значения </a:t>
                </a:r>
                <a:r>
                  <a:rPr lang="en-US" dirty="0"/>
                  <a:t>a </a:t>
                </a:r>
                <a:r>
                  <a:rPr lang="ru-RU" dirty="0"/>
                  <a:t>и </a:t>
                </a:r>
                <a:r>
                  <a:rPr lang="en-US" dirty="0"/>
                  <a:t>b</a:t>
                </a:r>
                <a:r>
                  <a:rPr lang="ru-RU" dirty="0"/>
                  <a:t>, чтобы функция 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𝑥</m:t>
                        </m:r>
                      </m:e>
                    </m:d>
                    <m:r>
                      <a:rPr lang="en-US"/>
                      <m:t>=</m:t>
                    </m:r>
                    <m:r>
                      <a:rPr lang="en-US"/>
                      <m:t>𝑎𝑥</m:t>
                    </m:r>
                    <m:r>
                      <a:rPr lang="en-US"/>
                      <m:t>+</m:t>
                    </m:r>
                    <m:r>
                      <a:rPr lang="en-US"/>
                      <m:t>𝑏</m:t>
                    </m:r>
                  </m:oMath>
                </a14:m>
                <a:r>
                  <a:rPr lang="ru-RU" dirty="0"/>
                  <a:t> как можно точнее аппроксимировала </a:t>
                </a:r>
                <a:r>
                  <a:rPr lang="en-US" dirty="0"/>
                  <a:t>y</a:t>
                </a:r>
                <a:r>
                  <a:rPr lang="ru-RU" dirty="0"/>
                  <a:t>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чтобы  </a:t>
                </a:r>
                <a14:m>
                  <m:oMath xmlns:m="http://schemas.openxmlformats.org/officeDocument/2006/math">
                    <m:r>
                      <a:rPr lang="en-US"/>
                      <m:t>𝑓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𝑥</m:t>
                            </m:r>
                          </m:e>
                          <m:sub>
                            <m:r>
                              <a:rPr lang="en-US"/>
                              <m:t>𝑖</m:t>
                            </m:r>
                          </m:sub>
                        </m:sSub>
                      </m:e>
                    </m:d>
                    <m:r>
                      <a:rPr lang="en-US"/>
                      <m:t>≈</m:t>
                    </m:r>
                    <m:sSub>
                      <m:sSubPr>
                        <m:ctrlPr>
                          <a:rPr lang="en-US"/>
                        </m:ctrlPr>
                      </m:sSubPr>
                      <m:e>
                        <m:r>
                          <a:rPr lang="en-US"/>
                          <m:t>𝑦</m:t>
                        </m:r>
                      </m:e>
                      <m:sub>
                        <m:r>
                          <a:rPr lang="en-US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dirty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простейший случай, когда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= 1</a:t>
                </a:r>
                <a:r>
                  <a:rPr lang="ru-RU" dirty="0" smtClean="0"/>
                  <a:t> и данные имеют вид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41326"/>
              </a:xfrm>
              <a:blipFill rotWithShape="0">
                <a:blip r:embed="rId2"/>
                <a:stretch>
                  <a:fillRect l="-1217" t="-1032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/>
          <p:nvPr/>
        </p:nvCxnSpPr>
        <p:spPr>
          <a:xfrm>
            <a:off x="950026" y="4750127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3182587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4227616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422761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4203865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476200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476200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4750127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3372593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583383" y="334884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78276" y="3906980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456700" y="3906979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16525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52987" y="3895104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45725" y="1223158"/>
            <a:ext cx="6175169" cy="5082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1335" y="1888177"/>
            <a:ext cx="2541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FF0000"/>
                </a:solidFill>
              </a:rPr>
              <a:t>f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i="1" dirty="0" smtClean="0">
                <a:solidFill>
                  <a:srgbClr val="FF0000"/>
                </a:solidFill>
              </a:rPr>
              <a:t>x</a:t>
            </a:r>
            <a:r>
              <a:rPr lang="en-US" sz="4000" dirty="0" smtClean="0">
                <a:solidFill>
                  <a:srgbClr val="FF0000"/>
                </a:solidFill>
              </a:rPr>
              <a:t>) = </a:t>
            </a:r>
            <a:r>
              <a:rPr lang="en-US" sz="4000" i="1" dirty="0" smtClean="0">
                <a:solidFill>
                  <a:srgbClr val="FF0000"/>
                </a:solidFill>
              </a:rPr>
              <a:t>wx</a:t>
            </a:r>
            <a:r>
              <a:rPr lang="en-US" sz="4000" dirty="0" smtClean="0">
                <a:solidFill>
                  <a:srgbClr val="FF0000"/>
                </a:solidFill>
              </a:rPr>
              <a:t>+</a:t>
            </a:r>
            <a:r>
              <a:rPr lang="en-US" sz="4000" i="1" dirty="0" smtClean="0">
                <a:solidFill>
                  <a:srgbClr val="FF0000"/>
                </a:solidFill>
              </a:rPr>
              <a:t>b</a:t>
            </a:r>
            <a:endParaRPr lang="ru-RU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Данные</a:t>
                </a:r>
                <a:r>
                  <a:rPr lang="ru-RU" dirty="0"/>
                  <a:t>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 smtClean="0"/>
                  <a:t>где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7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регрессия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50026" y="3895104"/>
            <a:ext cx="9880270" cy="23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413164" y="2327564"/>
            <a:ext cx="23750" cy="3087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08314" y="3071813"/>
            <a:ext cx="6874" cy="8232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8015836" y="2702719"/>
            <a:ext cx="11358" cy="1216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336470" y="3372592"/>
            <a:ext cx="11875" cy="54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556750" y="1295400"/>
            <a:ext cx="26633" cy="2599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886450" y="3906980"/>
            <a:ext cx="3701" cy="546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467350" y="3727450"/>
            <a:ext cx="1226" cy="179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4177132" y="3895104"/>
            <a:ext cx="1168" cy="1743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962400" y="3895104"/>
            <a:ext cx="2462" cy="240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3610099" y="1092530"/>
            <a:ext cx="6377049" cy="5260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33206" y="593766"/>
            <a:ext cx="6198919" cy="509443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93870" y="1484416"/>
            <a:ext cx="6543304" cy="53735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опорных векторов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33674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80740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https://habr.com/ru/post/105220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www.machinelearning.ru/wiki/index.php?title=</a:t>
            </a:r>
            <a:r>
              <a:rPr lang="ru-RU" dirty="0" err="1" smtClean="0">
                <a:hlinkClick r:id="rId2"/>
              </a:rPr>
              <a:t>Метод_опорных_векторов</a:t>
            </a:r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https://nuancesprog.ru/p/9573/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scikit-learn.org/stable/modules/svm.html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Какую из этих задач машинного обучения не решает метод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Бинарная классификация</a:t>
            </a:r>
          </a:p>
          <a:p>
            <a:r>
              <a:rPr lang="ru-RU" dirty="0"/>
              <a:t>Многоклассовая классификация</a:t>
            </a:r>
          </a:p>
          <a:p>
            <a:r>
              <a:rPr lang="ru-RU" dirty="0"/>
              <a:t>Кластеризация</a:t>
            </a:r>
          </a:p>
          <a:p>
            <a:r>
              <a:rPr lang="ru-RU" dirty="0" smtClean="0"/>
              <a:t>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Если размерность элемента данных равна </a:t>
            </a:r>
            <a:r>
              <a:rPr lang="en-US" i="1" dirty="0"/>
              <a:t>N</a:t>
            </a:r>
            <a:r>
              <a:rPr lang="ru-RU" dirty="0"/>
              <a:t>, то чему равна размерность разделяющей поверхности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i="1" dirty="0"/>
              <a:t>N</a:t>
            </a:r>
            <a:endParaRPr lang="ru-RU" dirty="0"/>
          </a:p>
          <a:p>
            <a:r>
              <a:rPr lang="ru-RU" i="1" dirty="0"/>
              <a:t>N</a:t>
            </a:r>
            <a:r>
              <a:rPr lang="ru-RU" dirty="0"/>
              <a:t>-1</a:t>
            </a:r>
          </a:p>
          <a:p>
            <a:r>
              <a:rPr lang="ru-RU" i="1" dirty="0"/>
              <a:t>N</a:t>
            </a:r>
            <a:r>
              <a:rPr lang="ru-RU" dirty="0"/>
              <a:t>/2</a:t>
            </a:r>
          </a:p>
          <a:p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 чему сводится задача бинарной классификации методом опорных векторов в случае линейной разделимости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Минимизация зазора.</a:t>
            </a:r>
          </a:p>
          <a:p>
            <a:r>
              <a:rPr lang="ru-RU" dirty="0"/>
              <a:t>Максимизация зазора.</a:t>
            </a:r>
          </a:p>
          <a:p>
            <a:r>
              <a:rPr lang="ru-RU" dirty="0"/>
              <a:t>Минимизация количества опорных векторов.</a:t>
            </a:r>
          </a:p>
          <a:p>
            <a:r>
              <a:rPr lang="ru-RU" dirty="0"/>
              <a:t>Максимизация количества опорных векторов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 решается проблема линейной неразделимости в методе опорных векторов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Увеличение размерности пространства элементов данных.</a:t>
            </a:r>
          </a:p>
          <a:p>
            <a:r>
              <a:rPr lang="ru-RU" dirty="0"/>
              <a:t>Уменьшение размерности пространства элементов данных.</a:t>
            </a:r>
          </a:p>
          <a:p>
            <a:r>
              <a:rPr lang="ru-RU" dirty="0"/>
              <a:t>Уменьшение количества элементов данных.</a:t>
            </a:r>
          </a:p>
          <a:p>
            <a:r>
              <a:rPr lang="ru-RU" dirty="0"/>
              <a:t>Данная проблема неразрешима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2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такое ядро при решении линейно неразделимой задачи бинарной классификации методом опорных векторов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Сумма отображений элементов.</a:t>
            </a:r>
          </a:p>
          <a:p>
            <a:r>
              <a:rPr lang="ru-RU" dirty="0"/>
              <a:t>Сумма элементов.</a:t>
            </a:r>
          </a:p>
          <a:p>
            <a:r>
              <a:rPr lang="ru-RU" dirty="0"/>
              <a:t>Скалярное произведение отображений элементов.</a:t>
            </a:r>
          </a:p>
          <a:p>
            <a:r>
              <a:rPr lang="ru-RU" dirty="0"/>
              <a:t>Скалярное произведение элементов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9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Основная идея: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Построить гиперплоскость</a:t>
                </a:r>
                <a:r>
                  <a:rPr lang="en-US" dirty="0" smtClean="0"/>
                  <a:t> (</a:t>
                </a:r>
                <a:r>
                  <a:rPr lang="ru-RU" dirty="0" smtClean="0"/>
                  <a:t>фигуру размерность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-1)</a:t>
                </a:r>
                <a:r>
                  <a:rPr lang="ru-RU" dirty="0" smtClean="0"/>
                  <a:t>, которая наиболее эффективно разделяет классы – разделяющую гиперплоскость: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dirty="0"/>
              <a:t>В чем заключается парный подход при решении задачи многоклассовой классификации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Решение задачи бинарной классификации для двух самых больших классов.</a:t>
            </a:r>
          </a:p>
          <a:p>
            <a:r>
              <a:rPr lang="ru-RU" dirty="0"/>
              <a:t>Решение задачи бинарной классификации для каждого класса и случайно выбранной пары классов.</a:t>
            </a:r>
          </a:p>
          <a:p>
            <a:r>
              <a:rPr lang="ru-RU" dirty="0"/>
              <a:t>Решение задачи бинарной классификации для всех возможных пар классов.</a:t>
            </a:r>
          </a:p>
          <a:p>
            <a:r>
              <a:rPr lang="ru-RU" dirty="0"/>
              <a:t>Решение задачи бинарной классификации для двух случайно выбранных групп классов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При решении задачи регрессии методом опорных векторов чему соответствует зазор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Допустимому отклонению значения от найденного решения.</a:t>
            </a:r>
          </a:p>
          <a:p>
            <a:r>
              <a:rPr lang="ru-RU" dirty="0"/>
              <a:t>Значению среднеквадратичной ошибки.</a:t>
            </a:r>
          </a:p>
          <a:p>
            <a:r>
              <a:rPr lang="ru-RU" dirty="0"/>
              <a:t>Значению средней абсолютной ошибки.</a:t>
            </a:r>
          </a:p>
          <a:p>
            <a:r>
              <a:rPr lang="ru-RU" dirty="0"/>
              <a:t>Количеству элементов, для которых отклонение равно нулю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7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633849" y="1876301"/>
            <a:ext cx="1656608" cy="4643252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3428012" y="2069275"/>
            <a:ext cx="3396737" cy="4619501"/>
          </a:xfrm>
          <a:prstGeom prst="line">
            <a:avLst/>
          </a:prstGeom>
          <a:ln w="381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1959429" y="299258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515097" y="2576945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040084" y="385948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902924" y="3053146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233749" y="414686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3177244" y="484750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2508069" y="535755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5488778" y="430955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6248796" y="339052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6628806" y="414686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210201" y="4710347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5426429" y="547333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5974476" y="6030173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126382" y="3133781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3990108" y="2069275"/>
            <a:ext cx="1229096" cy="442949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969128" y="1886872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011088" y="2231965"/>
            <a:ext cx="1229096" cy="4429496"/>
          </a:xfrm>
          <a:prstGeom prst="line">
            <a:avLst/>
          </a:prstGeom>
          <a:ln w="28575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опорных векторов, бинарная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Опорный вектор:</a:t>
            </a:r>
          </a:p>
          <a:p>
            <a:pPr marL="0" indent="0">
              <a:buNone/>
            </a:pPr>
            <a:r>
              <a:rPr lang="ru-RU" dirty="0" smtClean="0"/>
              <a:t>элемент класса, который находится ближе всего к разделяющей гиперплоскости.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Зазор (отступ)</a:t>
            </a:r>
            <a:r>
              <a:rPr lang="ru-RU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Сумма расстояний между опорными векторами и разделяющей гиперплоскость.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802</Words>
  <Application>Microsoft Office PowerPoint</Application>
  <PresentationFormat>Широкоэкранный</PresentationFormat>
  <Paragraphs>221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Тема Office</vt:lpstr>
      <vt:lpstr>Лекция №7</vt:lpstr>
      <vt:lpstr>Содержание</vt:lpstr>
      <vt:lpstr>Метод опорных векторов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бинарная классификация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линейная неразделимость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многоклассовая классификация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векторов, регрессия</vt:lpstr>
      <vt:lpstr>Метод опорных векторов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992</cp:revision>
  <dcterms:created xsi:type="dcterms:W3CDTF">2020-08-10T09:44:31Z</dcterms:created>
  <dcterms:modified xsi:type="dcterms:W3CDTF">2020-12-17T09:14:32Z</dcterms:modified>
</cp:coreProperties>
</file>