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377" r:id="rId4"/>
    <p:sldId id="387" r:id="rId5"/>
    <p:sldId id="378" r:id="rId6"/>
    <p:sldId id="379" r:id="rId7"/>
    <p:sldId id="380" r:id="rId8"/>
    <p:sldId id="388" r:id="rId9"/>
    <p:sldId id="389" r:id="rId10"/>
    <p:sldId id="391" r:id="rId11"/>
    <p:sldId id="381" r:id="rId12"/>
    <p:sldId id="386" r:id="rId13"/>
    <p:sldId id="392" r:id="rId14"/>
    <p:sldId id="393" r:id="rId15"/>
    <p:sldId id="421" r:id="rId16"/>
    <p:sldId id="394" r:id="rId17"/>
    <p:sldId id="395" r:id="rId18"/>
    <p:sldId id="383" r:id="rId19"/>
    <p:sldId id="396" r:id="rId20"/>
    <p:sldId id="397" r:id="rId21"/>
    <p:sldId id="422" r:id="rId22"/>
    <p:sldId id="423" r:id="rId23"/>
    <p:sldId id="424" r:id="rId24"/>
    <p:sldId id="382" r:id="rId25"/>
    <p:sldId id="398" r:id="rId26"/>
    <p:sldId id="384" r:id="rId27"/>
    <p:sldId id="399" r:id="rId28"/>
    <p:sldId id="400" r:id="rId29"/>
    <p:sldId id="401" r:id="rId30"/>
    <p:sldId id="402" r:id="rId31"/>
    <p:sldId id="406" r:id="rId32"/>
    <p:sldId id="404" r:id="rId33"/>
    <p:sldId id="405" r:id="rId34"/>
    <p:sldId id="403" r:id="rId35"/>
    <p:sldId id="407" r:id="rId36"/>
    <p:sldId id="417" r:id="rId37"/>
    <p:sldId id="385" r:id="rId38"/>
    <p:sldId id="412" r:id="rId39"/>
    <p:sldId id="411" r:id="rId40"/>
    <p:sldId id="413" r:id="rId41"/>
    <p:sldId id="414" r:id="rId42"/>
    <p:sldId id="415" r:id="rId43"/>
    <p:sldId id="418" r:id="rId44"/>
    <p:sldId id="419" r:id="rId45"/>
    <p:sldId id="416" r:id="rId46"/>
    <p:sldId id="420" r:id="rId47"/>
    <p:sldId id="317" r:id="rId48"/>
    <p:sldId id="259" r:id="rId49"/>
    <p:sldId id="260" r:id="rId50"/>
    <p:sldId id="347" r:id="rId51"/>
    <p:sldId id="425" r:id="rId52"/>
    <p:sldId id="426" r:id="rId53"/>
    <p:sldId id="427" r:id="rId54"/>
    <p:sldId id="428" r:id="rId55"/>
    <p:sldId id="429" r:id="rId56"/>
    <p:sldId id="430" r:id="rId5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Олег" initials="О" lastIdx="1" clrIdx="0">
    <p:extLst>
      <p:ext uri="{19B8F6BF-5375-455C-9EA6-DF929625EA0E}">
        <p15:presenceInfo xmlns:p15="http://schemas.microsoft.com/office/powerpoint/2012/main" userId="Оле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4465" autoAdjust="0"/>
  </p:normalViewPr>
  <p:slideViewPr>
    <p:cSldViewPr snapToGrid="0">
      <p:cViewPr varScale="1">
        <p:scale>
          <a:sx n="80" d="100"/>
          <a:sy n="80" d="100"/>
        </p:scale>
        <p:origin x="9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BC884-B382-4302-8488-D4E467EB670D}" type="datetimeFigureOut">
              <a:rPr lang="ru-RU" smtClean="0"/>
              <a:t>21.03.2021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4D17C-B2AB-4828-9E20-7ACD59CED94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88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83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23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966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9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92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21.03.2021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35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21.03.2021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19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21.03.2021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6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21.03.2021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4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21.03.2021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8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F3D0-C105-404D-A43B-7CBA1B97B744}" type="datetimeFigureOut">
              <a:rPr lang="ru-RU" smtClean="0"/>
              <a:t>21.03.2021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62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F3D0-C105-404D-A43B-7CBA1B97B744}" type="datetimeFigureOut">
              <a:rPr lang="ru-RU" smtClean="0"/>
              <a:t>21.03.2021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2D85-DB26-4FE3-87A0-B5535C8061B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553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yakonov.org/2016/11/14/&#1089;&#1083;&#1091;&#1095;&#1072;&#1081;&#1085;&#1099;&#1081;-&#1083;&#1077;&#1089;-random-forest/" TargetMode="External"/><Relationship Id="rId2" Type="http://schemas.openxmlformats.org/officeDocument/2006/relationships/hyperlink" Target="https://neurohive.io/ru/osnovy-data-science/ansamblevye-metody-begging-busting-i-stek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.com/ru/company/ods/blog/327250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00642"/>
            <a:ext cx="9144000" cy="1087397"/>
          </a:xfrm>
        </p:spPr>
        <p:txBody>
          <a:bodyPr/>
          <a:lstStyle/>
          <a:p>
            <a:r>
              <a:rPr lang="ru-RU" dirty="0" smtClean="0"/>
              <a:t>Лекция №</a:t>
            </a:r>
            <a:r>
              <a:rPr lang="en-US" dirty="0"/>
              <a:t>9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63190"/>
            <a:ext cx="9144000" cy="403761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Ансамбли</a:t>
            </a:r>
            <a:r>
              <a:rPr lang="en-US" sz="4000" dirty="0" smtClean="0"/>
              <a:t>.</a:t>
            </a:r>
            <a:endParaRPr lang="ru-RU" sz="4000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Технологический Университет</a:t>
            </a:r>
            <a:endParaRPr lang="ru-RU" dirty="0"/>
          </a:p>
          <a:p>
            <a:r>
              <a:rPr lang="ru-RU" dirty="0" smtClean="0"/>
              <a:t>Королёв, 202</a:t>
            </a:r>
            <a:r>
              <a:rPr lang="en-US" dirty="0" smtClean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2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Ансамбли - определение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Основные подходы к построению ансамблей:</a:t>
            </a:r>
          </a:p>
          <a:p>
            <a:endParaRPr lang="ru-RU" dirty="0" smtClean="0"/>
          </a:p>
          <a:p>
            <a:r>
              <a:rPr lang="ru-RU" dirty="0" smtClean="0"/>
              <a:t>Бэггинг</a:t>
            </a:r>
            <a:endParaRPr lang="ru-RU" dirty="0"/>
          </a:p>
          <a:p>
            <a:pPr marL="457200" lvl="1" indent="0">
              <a:buNone/>
            </a:pPr>
            <a:r>
              <a:rPr lang="ru-RU" dirty="0" smtClean="0"/>
              <a:t>Уменьшает разброс</a:t>
            </a:r>
          </a:p>
          <a:p>
            <a:r>
              <a:rPr lang="ru-RU" dirty="0" smtClean="0"/>
              <a:t>Бустинг</a:t>
            </a:r>
          </a:p>
          <a:p>
            <a:pPr marL="457200" lvl="1" indent="0">
              <a:buNone/>
            </a:pPr>
            <a:r>
              <a:rPr lang="ru-RU" dirty="0" smtClean="0"/>
              <a:t>Уменьшает смещение</a:t>
            </a:r>
          </a:p>
        </p:txBody>
      </p:sp>
    </p:spTree>
    <p:extLst>
      <p:ext uri="{BB962C8B-B14F-4D97-AF65-F5344CB8AC3E}">
        <p14:creationId xmlns:p14="http://schemas.microsoft.com/office/powerpoint/2010/main" val="220154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Бэггинг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Основная идея:</a:t>
            </a:r>
          </a:p>
          <a:p>
            <a:pPr marL="0" indent="0">
              <a:buNone/>
            </a:pPr>
            <a:r>
              <a:rPr lang="ru-RU" dirty="0" smtClean="0"/>
              <a:t>Параллельное обучение нескольких «слабых» моделей и агрегация полученных от них результатов.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Бэггинг = </a:t>
            </a:r>
            <a:r>
              <a:rPr lang="en-US" dirty="0" smtClean="0"/>
              <a:t>bagging = bootstrap aggregating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48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Бэггинг - бутстрэп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Набор данных: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Из набора данных формируется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</a:t>
                </a:r>
                <a:r>
                  <a:rPr lang="ru-RU" dirty="0" smtClean="0"/>
                  <a:t>бутстрэп-выборок, каждая длиной </a:t>
                </a:r>
                <a:r>
                  <a:rPr lang="en-US" i="1" dirty="0" smtClean="0"/>
                  <a:t>n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Элементы выбираются случайным образом, с повторениями.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Основная идея: сделать выборки, а значит и модели, построенные на них как можно более различными.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38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Бэггинг - бутстрэп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Например, для набора данных: </a:t>
            </a:r>
            <a:r>
              <a:rPr lang="en-US" dirty="0" smtClean="0"/>
              <a:t>{</a:t>
            </a:r>
            <a:r>
              <a:rPr lang="ru-RU" dirty="0" smtClean="0"/>
              <a:t>1, 2, 3, 4, 5</a:t>
            </a:r>
            <a:r>
              <a:rPr lang="en-US" dirty="0" smtClean="0"/>
              <a:t>}</a:t>
            </a:r>
            <a:r>
              <a:rPr lang="ru-RU" dirty="0" smtClean="0"/>
              <a:t> могут быть сгенерированы следующие 3 бутстрэп-выборки, длиной 4:</a:t>
            </a:r>
          </a:p>
          <a:p>
            <a:pPr marL="0" indent="0">
              <a:buNone/>
            </a:pPr>
            <a:r>
              <a:rPr lang="en-US" dirty="0" smtClean="0"/>
              <a:t>{2, 1, 3, 5}</a:t>
            </a:r>
          </a:p>
          <a:p>
            <a:pPr marL="0" indent="0">
              <a:buNone/>
            </a:pPr>
            <a:r>
              <a:rPr lang="en-US" dirty="0" smtClean="0"/>
              <a:t>{3, 4, 3, 1}</a:t>
            </a:r>
          </a:p>
          <a:p>
            <a:pPr marL="0" indent="0">
              <a:buNone/>
            </a:pPr>
            <a:r>
              <a:rPr lang="en-US" dirty="0" smtClean="0"/>
              <a:t>{2, 5, 5, 1}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9432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Бэггинг - бутстрэп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 некоторой точностью можно считать, что бутстрэп-выборки сделаны из того же распределения данных, что и изначальный набор данных.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Репрезентативность – изначальный набор данных хорошо соответствует реальному распределению, т.е.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ru-RU" dirty="0" smtClean="0"/>
              <a:t>достаточно велико.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Независимость – бутстрэп-выборки не коррелируют между собой, т.е. </a:t>
            </a:r>
            <a:r>
              <a:rPr lang="en-US" i="1" dirty="0" smtClean="0"/>
              <a:t>N</a:t>
            </a:r>
            <a:r>
              <a:rPr lang="en-US" dirty="0" smtClean="0"/>
              <a:t> &gt; </a:t>
            </a:r>
            <a:r>
              <a:rPr lang="en-US" i="1" dirty="0" smtClean="0"/>
              <a:t>n</a:t>
            </a:r>
            <a:r>
              <a:rPr lang="ru-RU" dirty="0" smtClean="0"/>
              <a:t> или даже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smtClean="0"/>
              <a:t>&gt;</a:t>
            </a:r>
            <a:r>
              <a:rPr lang="en-US" dirty="0"/>
              <a:t>&gt;</a:t>
            </a:r>
            <a:r>
              <a:rPr lang="en-US" dirty="0" smtClean="0"/>
              <a:t> </a:t>
            </a:r>
            <a:r>
              <a:rPr lang="en-US" i="1" dirty="0"/>
              <a:t>n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56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Бэггинг - бутстрэп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428750"/>
            <a:ext cx="9620250" cy="5429250"/>
          </a:xfrm>
        </p:spPr>
      </p:pic>
    </p:spTree>
    <p:extLst>
      <p:ext uri="{BB962C8B-B14F-4D97-AF65-F5344CB8AC3E}">
        <p14:creationId xmlns:p14="http://schemas.microsoft.com/office/powerpoint/2010/main" val="251580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Бэггинг </a:t>
            </a:r>
            <a:r>
              <a:rPr lang="en-US" sz="3600" dirty="0" smtClean="0"/>
              <a:t>-</a:t>
            </a:r>
            <a:r>
              <a:rPr lang="ru-RU" sz="3600" dirty="0" smtClean="0"/>
              <a:t> алгоритм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Выбираем алгоритм для построения «слабых» моделей.</a:t>
            </a:r>
          </a:p>
          <a:p>
            <a:pPr marL="514350" indent="-514350">
              <a:buAutoNum type="arabicPeriod"/>
            </a:pPr>
            <a:r>
              <a:rPr lang="ru-RU" dirty="0" smtClean="0"/>
              <a:t>Из имеющегося набора данных генерируем несколько бутстреп-выборок.</a:t>
            </a:r>
          </a:p>
          <a:p>
            <a:pPr marL="514350" indent="-514350">
              <a:buAutoNum type="arabicPeriod"/>
            </a:pPr>
            <a:r>
              <a:rPr lang="ru-RU" dirty="0" smtClean="0"/>
              <a:t>На каждой из получившихся выборок строим «слабую» модель.</a:t>
            </a:r>
          </a:p>
          <a:p>
            <a:pPr marL="514350" indent="-514350">
              <a:buAutoNum type="arabicPeriod"/>
            </a:pPr>
            <a:r>
              <a:rPr lang="ru-RU" dirty="0" smtClean="0"/>
              <a:t>Результаты работы полученных моделей агрегируем.</a:t>
            </a:r>
          </a:p>
          <a:p>
            <a:pPr marL="514350" indent="-514350"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Все «слабые» модели обучаются независимо, т.е. обучение можно проводить параллельно.</a:t>
            </a:r>
          </a:p>
        </p:txBody>
      </p:sp>
    </p:spTree>
    <p:extLst>
      <p:ext uri="{BB962C8B-B14F-4D97-AF65-F5344CB8AC3E}">
        <p14:creationId xmlns:p14="http://schemas.microsoft.com/office/powerpoint/2010/main" val="272369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Бэггинг </a:t>
            </a:r>
            <a:r>
              <a:rPr lang="en-US" sz="3600" dirty="0" smtClean="0"/>
              <a:t>-</a:t>
            </a:r>
            <a:r>
              <a:rPr lang="ru-RU" sz="3600" dirty="0" smtClean="0"/>
              <a:t> алгоритм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Варианты агрегации результатов работы моделей:</a:t>
            </a:r>
          </a:p>
          <a:p>
            <a:r>
              <a:rPr lang="ru-RU" dirty="0" smtClean="0"/>
              <a:t>Регрессия – вычислить среднее арифметическое.</a:t>
            </a:r>
          </a:p>
          <a:p>
            <a:r>
              <a:rPr lang="ru-RU" dirty="0" smtClean="0"/>
              <a:t>Классификация</a:t>
            </a:r>
          </a:p>
          <a:p>
            <a:pPr lvl="1"/>
            <a:r>
              <a:rPr lang="ru-RU" dirty="0" smtClean="0"/>
              <a:t>Мажоритарное голосование – класс выбирается большинством голосов.</a:t>
            </a:r>
          </a:p>
          <a:p>
            <a:pPr lvl="1"/>
            <a:r>
              <a:rPr lang="ru-RU" dirty="0" smtClean="0"/>
              <a:t>Мягкое голосование – выбирается класс с наибольшей средней вероятностью.</a:t>
            </a:r>
          </a:p>
        </p:txBody>
      </p:sp>
    </p:spTree>
    <p:extLst>
      <p:ext uri="{BB962C8B-B14F-4D97-AF65-F5344CB8AC3E}">
        <p14:creationId xmlns:p14="http://schemas.microsoft.com/office/powerpoint/2010/main" val="17183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Бэггинг </a:t>
            </a:r>
            <a:r>
              <a:rPr lang="ru-RU" sz="3600" dirty="0" smtClean="0"/>
              <a:t>- случайный лес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Случайный лес – это реализация бэггинга, когда в качестве «слабых» моделей используются деревья принятия решений.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Т.к. бэггинг предполагает, что «слабые» модели имеют большой разброс, но малое смещение, деревья для леса обычно строят без отсечения ветвей.</a:t>
            </a:r>
          </a:p>
        </p:txBody>
      </p:sp>
    </p:spTree>
    <p:extLst>
      <p:ext uri="{BB962C8B-B14F-4D97-AF65-F5344CB8AC3E}">
        <p14:creationId xmlns:p14="http://schemas.microsoft.com/office/powerpoint/2010/main" val="21818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Бэггинг </a:t>
            </a:r>
            <a:r>
              <a:rPr lang="ru-RU" sz="3600" dirty="0" smtClean="0"/>
              <a:t>- случайный лес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Чтобы избежать переобучения, к которому склонны деревья принятия решений, при построении случайного леса делается дополнительный шаг – для обучения модели используются не все параметры, представленные в наборе данных, а только некоторое их подмножество.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Обычно, для каждого дерева случайным образом отбирается некоторое заранее выбранное число параметров (одинаковое для всех деревьев).</a:t>
            </a:r>
          </a:p>
        </p:txBody>
      </p:sp>
    </p:spTree>
    <p:extLst>
      <p:ext uri="{BB962C8B-B14F-4D97-AF65-F5344CB8AC3E}">
        <p14:creationId xmlns:p14="http://schemas.microsoft.com/office/powerpoint/2010/main" val="272637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Содержание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Определение ансамбля</a:t>
            </a:r>
          </a:p>
          <a:p>
            <a:r>
              <a:rPr lang="ru-RU" dirty="0" smtClean="0"/>
              <a:t>Бэггинг</a:t>
            </a:r>
          </a:p>
          <a:p>
            <a:pPr lvl="1"/>
            <a:r>
              <a:rPr lang="ru-RU" dirty="0" smtClean="0"/>
              <a:t>Случайный лес</a:t>
            </a:r>
          </a:p>
          <a:p>
            <a:r>
              <a:rPr lang="ru-RU" dirty="0" smtClean="0"/>
              <a:t>Бустинг</a:t>
            </a:r>
          </a:p>
          <a:p>
            <a:pPr lvl="1"/>
            <a:r>
              <a:rPr lang="ru-RU" dirty="0" smtClean="0"/>
              <a:t>Адабуст</a:t>
            </a:r>
          </a:p>
          <a:p>
            <a:pPr lvl="1"/>
            <a:r>
              <a:rPr lang="ru-RU" dirty="0" smtClean="0"/>
              <a:t>Градиентный бустинг</a:t>
            </a:r>
          </a:p>
        </p:txBody>
      </p:sp>
    </p:spTree>
    <p:extLst>
      <p:ext uri="{BB962C8B-B14F-4D97-AF65-F5344CB8AC3E}">
        <p14:creationId xmlns:p14="http://schemas.microsoft.com/office/powerpoint/2010/main" val="33411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Бэггинг </a:t>
            </a:r>
            <a:r>
              <a:rPr lang="ru-RU" sz="3600" dirty="0" smtClean="0"/>
              <a:t>- случайный лес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Например, если каждый элемент набора данных описывается 5 параметрами, то деревья можно строить на подмножествах параметров размером 3:</a:t>
                </a:r>
              </a:p>
              <a:p>
                <a:pPr marL="0" indent="0">
                  <a:buNone/>
                </a:pPr>
                <a:r>
                  <a:rPr lang="ru-RU" dirty="0"/>
                  <a:t>Структура элемента</a:t>
                </a:r>
                <a:r>
                  <a:rPr lang="ru-RU" dirty="0" smtClean="0"/>
                  <a:t>: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Подмножества параметров для построения деревьев: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и т.д.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09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Бэггинг </a:t>
            </a:r>
            <a:r>
              <a:rPr lang="ru-RU" sz="3600" dirty="0" smtClean="0"/>
              <a:t>- случайный лес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87" y="1690688"/>
            <a:ext cx="7058025" cy="4781550"/>
          </a:xfrm>
        </p:spPr>
      </p:pic>
    </p:spTree>
    <p:extLst>
      <p:ext uri="{BB962C8B-B14F-4D97-AF65-F5344CB8AC3E}">
        <p14:creationId xmlns:p14="http://schemas.microsoft.com/office/powerpoint/2010/main" val="342777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Бэггинг </a:t>
            </a:r>
            <a:r>
              <a:rPr lang="ru-RU" sz="3600" dirty="0" smtClean="0"/>
              <a:t>- случайный лес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Достоинства: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Высокая </a:t>
            </a:r>
            <a:r>
              <a:rPr lang="ru-RU" dirty="0"/>
              <a:t>точность </a:t>
            </a:r>
            <a:r>
              <a:rPr lang="ru-RU" dirty="0" smtClean="0"/>
              <a:t>предсказания.</a:t>
            </a:r>
          </a:p>
          <a:p>
            <a:r>
              <a:rPr lang="ru-RU" dirty="0" smtClean="0"/>
              <a:t>Практически отсутствует чувствительность к </a:t>
            </a:r>
            <a:r>
              <a:rPr lang="ru-RU" dirty="0"/>
              <a:t>выбросам в </a:t>
            </a:r>
            <a:r>
              <a:rPr lang="ru-RU" dirty="0" smtClean="0"/>
              <a:t>данных.</a:t>
            </a:r>
          </a:p>
          <a:p>
            <a:r>
              <a:rPr lang="ru-RU" dirty="0"/>
              <a:t>Н</a:t>
            </a:r>
            <a:r>
              <a:rPr lang="ru-RU" dirty="0" smtClean="0"/>
              <a:t>е требуется тщательная настройка гиперпараметров.</a:t>
            </a:r>
          </a:p>
          <a:p>
            <a:r>
              <a:rPr lang="ru-RU" dirty="0" smtClean="0"/>
              <a:t>Устойчивость к переобучению.</a:t>
            </a:r>
          </a:p>
          <a:p>
            <a:r>
              <a:rPr lang="ru-RU" smtClean="0"/>
              <a:t>Возможность </a:t>
            </a:r>
            <a:r>
              <a:rPr lang="ru-RU" dirty="0" smtClean="0"/>
              <a:t>параллельного обучения.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82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Бэггинг </a:t>
            </a:r>
            <a:r>
              <a:rPr lang="ru-RU" sz="3600" dirty="0" smtClean="0"/>
              <a:t>- случайный лес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Недостатки: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Сложная интерпретация (по сравнению с одним деревом).</a:t>
            </a:r>
          </a:p>
          <a:p>
            <a:r>
              <a:rPr lang="ru-RU" dirty="0" smtClean="0"/>
              <a:t>Плохая работа с высокоразреженными данными.</a:t>
            </a:r>
          </a:p>
          <a:p>
            <a:r>
              <a:rPr lang="ru-RU" dirty="0" smtClean="0"/>
              <a:t>Нет возможности экстраполировать.</a:t>
            </a:r>
          </a:p>
          <a:p>
            <a:r>
              <a:rPr lang="ru-RU" dirty="0" smtClean="0"/>
              <a:t>Больший </a:t>
            </a:r>
            <a:r>
              <a:rPr lang="ru-RU" dirty="0"/>
              <a:t>размер </a:t>
            </a:r>
            <a:r>
              <a:rPr lang="ru-RU" dirty="0" smtClean="0"/>
              <a:t>моделей.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87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Основная идея:</a:t>
            </a:r>
          </a:p>
          <a:p>
            <a:pPr marL="0" indent="0">
              <a:buNone/>
            </a:pPr>
            <a:r>
              <a:rPr lang="ru-RU" dirty="0" smtClean="0"/>
              <a:t>Последовательное обучение «слабых» моделей таким образом, чтобы каждая следующая модель старалась научиться на той части данных, на которой ошибалась предыдущая.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721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алгоритм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ru-RU" dirty="0"/>
              <a:t>Выбираем алгоритм для построения «слабых» моделей</a:t>
            </a:r>
            <a:r>
              <a:rPr lang="ru-RU" dirty="0" smtClean="0"/>
              <a:t>.</a:t>
            </a:r>
          </a:p>
          <a:p>
            <a:pPr marL="514350" indent="-514350">
              <a:buAutoNum type="arabicPeriod"/>
            </a:pPr>
            <a:r>
              <a:rPr lang="ru-RU" dirty="0" smtClean="0"/>
              <a:t>Устанавливаем одинаковую «сложность» для всех элементов набора данных.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Обучаем «слабую» модел</a:t>
            </a:r>
            <a:r>
              <a:rPr lang="ru-RU" dirty="0"/>
              <a:t>ь</a:t>
            </a:r>
            <a:r>
              <a:rPr lang="ru-RU" dirty="0" smtClean="0"/>
              <a:t> на наборе данных с учётом «сложности» элементов.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Определяем, на каких элементах модель ошибается</a:t>
            </a:r>
          </a:p>
          <a:p>
            <a:pPr marL="514350" indent="-514350">
              <a:buAutoNum type="arabicPeriod"/>
            </a:pPr>
            <a:r>
              <a:rPr lang="ru-RU" dirty="0" smtClean="0"/>
              <a:t>Вычисляем новые значения «сложности» для всех элементов набора данных.</a:t>
            </a:r>
          </a:p>
          <a:p>
            <a:pPr marL="514350" indent="-514350">
              <a:buAutoNum type="arabicPeriod"/>
            </a:pPr>
            <a:r>
              <a:rPr lang="ru-RU" dirty="0" smtClean="0"/>
              <a:t>Если критерий остановки не достигнут, возвращаемся к шагу 3.</a:t>
            </a:r>
            <a:endParaRPr lang="ru-RU" dirty="0"/>
          </a:p>
          <a:p>
            <a:pPr marL="514350" indent="-514350"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«Слабые</a:t>
            </a:r>
            <a:r>
              <a:rPr lang="ru-RU" dirty="0"/>
              <a:t>» модели обучаются </a:t>
            </a:r>
            <a:r>
              <a:rPr lang="ru-RU" dirty="0" smtClean="0"/>
              <a:t>последовательно, поэтому полезно выбирать алгоритмы с низкой вычислительной сложностью.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99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Адабуст = адаптивный бустинг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«Слабые» модели: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Итоговая модель: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13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Вместо аналитического решения применяется пошаговая оптимизация: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dirty="0" smtClean="0"/>
                  <a:t>,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dirty="0" smtClean="0"/>
                  <a:t> выбираются так, чтобы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б</a:t>
                </a:r>
                <a:r>
                  <a:rPr lang="ru-RU" dirty="0" smtClean="0"/>
                  <a:t>ыла как можно точнее по сравнению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ru-RU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4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набор данных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функция ошибки, то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𝑎𝑚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44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Установить вес каждого элемента в наборе данных равным </a:t>
            </a:r>
            <a:r>
              <a:rPr lang="en-US" dirty="0" smtClean="0"/>
              <a:t>1/</a:t>
            </a:r>
            <a:r>
              <a:rPr lang="en-US" i="1" dirty="0" smtClean="0"/>
              <a:t>N</a:t>
            </a:r>
            <a:r>
              <a:rPr lang="ru-RU" dirty="0" smtClean="0"/>
              <a:t>, где </a:t>
            </a:r>
            <a:r>
              <a:rPr lang="en-US" i="1" dirty="0" smtClean="0"/>
              <a:t>N</a:t>
            </a:r>
            <a:r>
              <a:rPr lang="en-US" dirty="0" smtClean="0"/>
              <a:t> – </a:t>
            </a:r>
            <a:r>
              <a:rPr lang="ru-RU" dirty="0" smtClean="0"/>
              <a:t>размер набора данных.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Обучить </a:t>
            </a:r>
            <a:r>
              <a:rPr lang="ru-RU" dirty="0"/>
              <a:t>наилучшую возможную </a:t>
            </a:r>
            <a:r>
              <a:rPr lang="ru-RU" dirty="0" smtClean="0"/>
              <a:t>«слабую» </a:t>
            </a:r>
            <a:r>
              <a:rPr lang="ru-RU" dirty="0"/>
              <a:t>модель с текущими весами </a:t>
            </a:r>
            <a:r>
              <a:rPr lang="ru-RU" dirty="0" smtClean="0"/>
              <a:t>элементов.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Вычислить </a:t>
            </a:r>
            <a:r>
              <a:rPr lang="ru-RU" dirty="0"/>
              <a:t>значение коэффициента </a:t>
            </a:r>
            <a:r>
              <a:rPr lang="ru-RU" dirty="0" smtClean="0"/>
              <a:t>обновления, который </a:t>
            </a:r>
            <a:r>
              <a:rPr lang="ru-RU" dirty="0"/>
              <a:t>показывает, насколько должен быть учтен </a:t>
            </a:r>
            <a:r>
              <a:rPr lang="ru-RU" dirty="0" smtClean="0"/>
              <a:t>вклад «слабой» модели.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Обновить общую модель, </a:t>
            </a:r>
            <a:r>
              <a:rPr lang="ru-RU" dirty="0"/>
              <a:t>добавив </a:t>
            </a:r>
            <a:r>
              <a:rPr lang="ru-RU" dirty="0" smtClean="0"/>
              <a:t>нову</a:t>
            </a:r>
            <a:r>
              <a:rPr lang="ru-RU" dirty="0"/>
              <a:t>ю</a:t>
            </a:r>
            <a:r>
              <a:rPr lang="ru-RU" dirty="0" smtClean="0"/>
              <a:t> «слабую» модель, умноженну</a:t>
            </a:r>
            <a:r>
              <a:rPr lang="ru-RU" dirty="0"/>
              <a:t>ю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smtClean="0"/>
              <a:t>её </a:t>
            </a:r>
            <a:r>
              <a:rPr lang="ru-RU" dirty="0"/>
              <a:t>коэффициент </a:t>
            </a:r>
            <a:r>
              <a:rPr lang="ru-RU" dirty="0" smtClean="0"/>
              <a:t>обновления.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Вычислить </a:t>
            </a:r>
            <a:r>
              <a:rPr lang="ru-RU" dirty="0"/>
              <a:t>новые веса </a:t>
            </a:r>
            <a:r>
              <a:rPr lang="ru-RU" dirty="0" smtClean="0"/>
              <a:t>элементов, </a:t>
            </a:r>
            <a:r>
              <a:rPr lang="ru-RU" dirty="0"/>
              <a:t>которые показывают, на каких наблюдениях мы хотели бы сосредоточиться на </a:t>
            </a:r>
            <a:r>
              <a:rPr lang="ru-RU" dirty="0" smtClean="0"/>
              <a:t>следующем шаге (</a:t>
            </a:r>
            <a:r>
              <a:rPr lang="ru-RU" dirty="0"/>
              <a:t>веса ошибочно прогнозируемых объектов </a:t>
            </a:r>
            <a:r>
              <a:rPr lang="ru-RU" dirty="0" smtClean="0"/>
              <a:t>увеличиваются, </a:t>
            </a:r>
            <a:r>
              <a:rPr lang="ru-RU" dirty="0"/>
              <a:t>а веса правильно предсказанных объектов — уменьшаются</a:t>
            </a:r>
            <a:r>
              <a:rPr lang="ru-RU" dirty="0" smtClean="0"/>
              <a:t>).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Пункты 2-5 повторяются столько раз, сколько «слабых» моделей мы хотим использовать.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964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Ансамбли - определение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Ансамбль – это модель машинного обучения, которая включает в себя набор более «слабых» моделей.</a:t>
            </a:r>
          </a:p>
          <a:p>
            <a:pPr marL="0" indent="0">
              <a:buNone/>
            </a:pPr>
            <a:r>
              <a:rPr lang="ru-RU" dirty="0" smtClean="0"/>
              <a:t>Задача, которую отдельные «слабые» модели решают плохо, то есть с низкими значениями метрики производительности, в совокупности ансамбль решает хорошо.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89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92" b="71724"/>
          <a:stretch/>
        </p:blipFill>
        <p:spPr>
          <a:xfrm>
            <a:off x="3247263" y="1317625"/>
            <a:ext cx="5697474" cy="5386578"/>
          </a:xfrm>
        </p:spPr>
      </p:pic>
    </p:spTree>
    <p:extLst>
      <p:ext uri="{BB962C8B-B14F-4D97-AF65-F5344CB8AC3E}">
        <p14:creationId xmlns:p14="http://schemas.microsoft.com/office/powerpoint/2010/main" val="36666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3" b="70741"/>
          <a:stretch/>
        </p:blipFill>
        <p:spPr>
          <a:xfrm>
            <a:off x="-112110" y="1284160"/>
            <a:ext cx="12416219" cy="5573840"/>
          </a:xfrm>
        </p:spPr>
      </p:pic>
    </p:spTree>
    <p:extLst>
      <p:ext uri="{BB962C8B-B14F-4D97-AF65-F5344CB8AC3E}">
        <p14:creationId xmlns:p14="http://schemas.microsoft.com/office/powerpoint/2010/main" val="1021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3" t="32373" b="37662"/>
          <a:stretch/>
        </p:blipFill>
        <p:spPr>
          <a:xfrm>
            <a:off x="-112110" y="1161699"/>
            <a:ext cx="12416219" cy="5708333"/>
          </a:xfrm>
        </p:spPr>
      </p:pic>
    </p:spTree>
    <p:extLst>
      <p:ext uri="{BB962C8B-B14F-4D97-AF65-F5344CB8AC3E}">
        <p14:creationId xmlns:p14="http://schemas.microsoft.com/office/powerpoint/2010/main" val="50454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3" t="65840" b="4585"/>
          <a:stretch/>
        </p:blipFill>
        <p:spPr>
          <a:xfrm>
            <a:off x="-112110" y="1223962"/>
            <a:ext cx="12416219" cy="5634038"/>
          </a:xfrm>
        </p:spPr>
      </p:pic>
    </p:spTree>
    <p:extLst>
      <p:ext uri="{BB962C8B-B14F-4D97-AF65-F5344CB8AC3E}">
        <p14:creationId xmlns:p14="http://schemas.microsoft.com/office/powerpoint/2010/main" val="332955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757" y="1453619"/>
            <a:ext cx="8452485" cy="5205889"/>
          </a:xfrm>
        </p:spPr>
      </p:pic>
    </p:spTree>
    <p:extLst>
      <p:ext uri="{BB962C8B-B14F-4D97-AF65-F5344CB8AC3E}">
        <p14:creationId xmlns:p14="http://schemas.microsoft.com/office/powerpoint/2010/main" val="114015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Достоинства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Простота реализации.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Хорошая </a:t>
            </a:r>
            <a:r>
              <a:rPr lang="ru-RU" dirty="0"/>
              <a:t>обобщающая </a:t>
            </a:r>
            <a:r>
              <a:rPr lang="ru-RU" dirty="0" smtClean="0"/>
              <a:t>способность.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Время </a:t>
            </a:r>
            <a:r>
              <a:rPr lang="ru-RU" dirty="0"/>
              <a:t>построения </a:t>
            </a:r>
            <a:r>
              <a:rPr lang="ru-RU" dirty="0" smtClean="0"/>
              <a:t>ансамбля </a:t>
            </a:r>
            <a:r>
              <a:rPr lang="ru-RU" dirty="0"/>
              <a:t>практически полностью определяется временем обучения базовых </a:t>
            </a:r>
            <a:r>
              <a:rPr lang="ru-RU" dirty="0" smtClean="0"/>
              <a:t>алгоритмов.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Возможность </a:t>
            </a:r>
            <a:r>
              <a:rPr lang="ru-RU" dirty="0"/>
              <a:t>идентифицировать выбросы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223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- </a:t>
            </a:r>
            <a:r>
              <a:rPr lang="ru-RU" sz="3600" dirty="0"/>
              <a:t>а</a:t>
            </a:r>
            <a:r>
              <a:rPr lang="ru-RU" sz="3600" dirty="0" smtClean="0"/>
              <a:t>дабуст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Недостатки:</a:t>
            </a:r>
          </a:p>
          <a:p>
            <a:pPr marL="0" indent="0">
              <a:buNone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Склонен </a:t>
            </a:r>
            <a:r>
              <a:rPr lang="ru-RU" dirty="0"/>
              <a:t>к переобучению при наличии </a:t>
            </a:r>
            <a:r>
              <a:rPr lang="ru-RU" dirty="0" smtClean="0"/>
              <a:t>шума </a:t>
            </a:r>
            <a:r>
              <a:rPr lang="ru-RU" dirty="0"/>
              <a:t>в </a:t>
            </a:r>
            <a:r>
              <a:rPr lang="ru-RU" dirty="0" smtClean="0"/>
              <a:t>данных.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Требует </a:t>
            </a:r>
            <a:r>
              <a:rPr lang="ru-RU" dirty="0"/>
              <a:t>достаточно длинных обучающих выборок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Невозможно вернуться к уже добавленным «слабым» моделям и их коэффициентам и адаптировать их («жадный» подход).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Сложен для интерпретации.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430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– градиентный бустинг.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Аналогично адабусту, «слабые</a:t>
                </a:r>
                <a:r>
                  <a:rPr lang="ru-RU" dirty="0"/>
                  <a:t>» модели: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Итоговая модель: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26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– градиентный бустинг.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Основная идея: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 </a:t>
            </a:r>
            <a:r>
              <a:rPr lang="ru-RU" dirty="0"/>
              <a:t>каждом шаге </a:t>
            </a:r>
            <a:r>
              <a:rPr lang="ru-RU" dirty="0" smtClean="0"/>
              <a:t>мы обучаем очередную «слабую» модель в сторону, противоположную градиенту </a:t>
            </a:r>
            <a:r>
              <a:rPr lang="ru-RU" dirty="0"/>
              <a:t>текущей </a:t>
            </a:r>
            <a:r>
              <a:rPr lang="ru-RU" dirty="0" smtClean="0"/>
              <a:t>ошибки </a:t>
            </a:r>
            <a:r>
              <a:rPr lang="ru-RU" dirty="0"/>
              <a:t>по отношению к текущей </a:t>
            </a:r>
            <a:r>
              <a:rPr lang="ru-RU" dirty="0" smtClean="0"/>
              <a:t>модели.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880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– градиентный бустинг.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набор данных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функция ошибки, то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псевдо-остатки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«Слабая» модель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dirty="0" smtClean="0"/>
                  <a:t> обучается на синтетическом наборе данных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74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Ансамбли - определение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«Слабые» модели двух видов:</a:t>
            </a:r>
          </a:p>
          <a:p>
            <a:pPr marL="514350" indent="-514350">
              <a:buAutoNum type="arabicPeriod"/>
            </a:pPr>
            <a:r>
              <a:rPr lang="ru-RU" dirty="0" smtClean="0"/>
              <a:t>С высоким смещением и низким разбросом.</a:t>
            </a:r>
          </a:p>
          <a:p>
            <a:pPr marL="514350" indent="-514350">
              <a:buAutoNum type="arabicPeriod"/>
            </a:pPr>
            <a:r>
              <a:rPr lang="ru-RU" dirty="0" smtClean="0"/>
              <a:t>С высоким разбросом и низким смещением.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847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– градиентный бустинг.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Снова аналогично адабусту, пошагово: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dirty="0" smtClean="0"/>
                  <a:t> подбирается так, чтобы значение ошибки было минимально: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17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– градиентный бустинг.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Установить </a:t>
            </a:r>
            <a:r>
              <a:rPr lang="ru-RU" dirty="0" smtClean="0"/>
              <a:t>псевдо-остатки равными </a:t>
            </a:r>
            <a:r>
              <a:rPr lang="ru-RU" dirty="0" smtClean="0"/>
              <a:t>целевым значениям </a:t>
            </a:r>
            <a:r>
              <a:rPr lang="ru-RU" dirty="0" smtClean="0"/>
              <a:t>набора данных.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Обучить наилучшую возможную «слабую» </a:t>
            </a:r>
            <a:r>
              <a:rPr lang="ru-RU" dirty="0" smtClean="0"/>
              <a:t>модель на псевдо-остатках.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Вычислить значение коэффициента обновления, который показывает, насколько должен быть учтен вклад «слабой» модели.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Обновить общую модель, добавив новую «слабую» модель, умноженную на её коэффициент обновления.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Вычислить новые </a:t>
            </a:r>
            <a:r>
              <a:rPr lang="ru-RU" dirty="0" smtClean="0"/>
              <a:t>псевдо-остатки, </a:t>
            </a:r>
            <a:r>
              <a:rPr lang="ru-RU" dirty="0"/>
              <a:t>которые показывают, </a:t>
            </a:r>
            <a:r>
              <a:rPr lang="ru-RU" dirty="0" smtClean="0"/>
              <a:t>в каком направлении мы </a:t>
            </a:r>
            <a:r>
              <a:rPr lang="ru-RU" dirty="0"/>
              <a:t>хотели бы </a:t>
            </a:r>
            <a:r>
              <a:rPr lang="ru-RU" dirty="0" smtClean="0"/>
              <a:t>обновить прогнозы модели </a:t>
            </a:r>
            <a:r>
              <a:rPr lang="ru-RU" dirty="0"/>
              <a:t>на следующем </a:t>
            </a:r>
            <a:r>
              <a:rPr lang="ru-RU" dirty="0" smtClean="0"/>
              <a:t>шаге.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Пункты 2-5 повторяются столько раз, сколько «слабых» моделей мы хотим использовать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73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– градиентный бустинг.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306" y="1690688"/>
            <a:ext cx="8815388" cy="4814888"/>
          </a:xfrm>
        </p:spPr>
      </p:pic>
    </p:spTree>
    <p:extLst>
      <p:ext uri="{BB962C8B-B14F-4D97-AF65-F5344CB8AC3E}">
        <p14:creationId xmlns:p14="http://schemas.microsoft.com/office/powerpoint/2010/main" val="26708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– градиентный бустинг.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Достоинства: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Высокая производительность.</a:t>
            </a:r>
          </a:p>
          <a:p>
            <a:r>
              <a:rPr lang="ru-RU" dirty="0" smtClean="0"/>
              <a:t>Высокая точность.</a:t>
            </a:r>
            <a:endParaRPr lang="en-US" dirty="0"/>
          </a:p>
          <a:p>
            <a:r>
              <a:rPr lang="ru-RU" dirty="0" smtClean="0"/>
              <a:t>Хорошо справляется со сложными, нелинейными задачами.</a:t>
            </a:r>
            <a:endParaRPr lang="en-US" dirty="0"/>
          </a:p>
          <a:p>
            <a:r>
              <a:rPr lang="ru-RU" dirty="0" smtClean="0"/>
              <a:t>Хорошо справляется с несбалансированными данными.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95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 – градиентный бустинг.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Недостатки: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Склонен к переобучению при наличии шума в данных.</a:t>
            </a:r>
          </a:p>
          <a:p>
            <a:r>
              <a:rPr lang="ru-RU" dirty="0" smtClean="0"/>
              <a:t>Медленнее, чем неансамблевые алгоритмы.</a:t>
            </a:r>
            <a:endParaRPr lang="en-US" dirty="0"/>
          </a:p>
          <a:p>
            <a:r>
              <a:rPr lang="ru-RU" dirty="0" smtClean="0"/>
              <a:t>Сложно подобрать гиперпараметры.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944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Адабуст:</a:t>
            </a:r>
          </a:p>
          <a:p>
            <a:pPr marL="0" indent="0">
              <a:buNone/>
            </a:pPr>
            <a:r>
              <a:rPr lang="ru-RU" dirty="0" smtClean="0"/>
              <a:t>Присваивает коэффициенты элементам набора данных и изменяет их в процессе обучения «слабых» моделей.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Градиентный бустинг:</a:t>
            </a:r>
          </a:p>
          <a:p>
            <a:pPr marL="0" indent="0">
              <a:buNone/>
            </a:pPr>
            <a:r>
              <a:rPr lang="ru-RU" dirty="0" smtClean="0"/>
              <a:t>Заменяет элементы набора данных на псевдо-остатки и изменяет их в процессе обучения «слабых» моделей.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491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Бустинг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Популярные программные реализации: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XGBoost</a:t>
            </a:r>
            <a:r>
              <a:rPr lang="en-US" dirty="0"/>
              <a:t>, 2014, Tianqi Chen, Carnegie Mellon University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LightGBM, 2016, Microsoft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CatBoost, 2017, </a:t>
            </a:r>
            <a:r>
              <a:rPr lang="ru-RU" dirty="0" smtClean="0"/>
              <a:t>Яндекс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091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Ансамбли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85008" y="1781299"/>
            <a:ext cx="11578441" cy="4845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dirty="0" smtClean="0"/>
              <a:t>Искусственный интеллект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2543695"/>
            <a:ext cx="10849495" cy="39568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Машинное обучение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242204" y="3312543"/>
            <a:ext cx="4614076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Обучение с учителем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106293" y="3312543"/>
            <a:ext cx="3148641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без учителя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9504947" y="3312542"/>
            <a:ext cx="1991188" cy="29157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dk1"/>
                </a:solidFill>
              </a:rPr>
              <a:t>Обучение с подкреплением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26271" y="3915383"/>
            <a:ext cx="4264666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Регрессия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26271" y="5081878"/>
            <a:ext cx="4264666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274006" y="3915383"/>
            <a:ext cx="2813220" cy="8550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/>
              <a:t>Кластеризация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864042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Лин.рег.</a:t>
            </a:r>
            <a:endParaRPr lang="ru-RU" sz="1200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864042" y="51734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Лог.рег.</a:t>
            </a:r>
            <a:endParaRPr lang="ru-RU" sz="12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4864042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Н.Байес</a:t>
            </a:r>
            <a:endParaRPr lang="ru-RU" sz="12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864042" y="4400622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 </a:t>
            </a:r>
            <a:r>
              <a:rPr lang="ru-RU" sz="1200" dirty="0" smtClean="0"/>
              <a:t>бл.с.</a:t>
            </a:r>
            <a:endParaRPr lang="ru-RU" sz="1200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032770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 </a:t>
            </a:r>
            <a:r>
              <a:rPr lang="ru-RU" sz="1200" dirty="0" smtClean="0"/>
              <a:t>бл.с.</a:t>
            </a:r>
            <a:endParaRPr lang="ru-RU" sz="12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8248093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</a:t>
            </a:r>
            <a:r>
              <a:rPr lang="ru-RU" sz="1200" dirty="0" smtClean="0"/>
              <a:t>-средн</a:t>
            </a:r>
            <a:endParaRPr lang="ru-RU" sz="12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189497" y="5552498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SVM</a:t>
            </a:r>
            <a:endParaRPr lang="ru-RU" sz="1200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4036563" y="4400622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SVM</a:t>
            </a:r>
            <a:endParaRPr lang="ru-RU" sz="1200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4032770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ДПР</a:t>
            </a:r>
            <a:endParaRPr lang="ru-RU" sz="1200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032770" y="51734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ДПР</a:t>
            </a:r>
            <a:endParaRPr lang="ru-RU" sz="1200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3175169" y="5184805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Ансамб.</a:t>
            </a:r>
            <a:endParaRPr lang="ru-RU" sz="1200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184531" y="4010387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Ансамб.</a:t>
            </a:r>
            <a:endParaRPr lang="ru-RU" sz="1200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8257722" y="4400622"/>
            <a:ext cx="748146" cy="2884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Ансамб.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56878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https://neurohive.io/ru/osnovy-data-science/ansamblevye-metody-begging-busting-i-steking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https://dyakonov.org/2016/11/14/</a:t>
            </a:r>
            <a:r>
              <a:rPr lang="ru-RU" dirty="0">
                <a:hlinkClick r:id="rId3"/>
              </a:rPr>
              <a:t>случайный-лес-</a:t>
            </a:r>
            <a:r>
              <a:rPr lang="en-US" dirty="0">
                <a:hlinkClick r:id="rId3"/>
              </a:rPr>
              <a:t>random-forest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r>
              <a:rPr lang="en-US" dirty="0">
                <a:hlinkClick r:id="rId4"/>
              </a:rPr>
              <a:t>https://habr.com/ru/company/ods/blog/327250</a:t>
            </a:r>
            <a:r>
              <a:rPr lang="en-US" dirty="0" smtClean="0">
                <a:hlinkClick r:id="rId4"/>
              </a:rPr>
              <a:t>/</a:t>
            </a:r>
            <a:endParaRPr lang="ru-RU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662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858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74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Смещение и разброс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Смещение (</a:t>
            </a:r>
            <a:r>
              <a:rPr lang="en-US" dirty="0" smtClean="0"/>
              <a:t>bias)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bias</a:t>
            </a:r>
            <a:r>
              <a:rPr lang="en-US" baseline="30000" dirty="0" smtClean="0"/>
              <a:t>2</a:t>
            </a:r>
            <a:r>
              <a:rPr lang="en-US" dirty="0" smtClean="0"/>
              <a:t> = </a:t>
            </a:r>
            <a:r>
              <a:rPr lang="ru-RU" dirty="0" smtClean="0"/>
              <a:t>расстояние от прогноза модели до реального значения.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Разброс (</a:t>
            </a:r>
            <a:r>
              <a:rPr lang="en-US" dirty="0" smtClean="0"/>
              <a:t>variance)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variance </a:t>
            </a:r>
            <a:r>
              <a:rPr lang="en-US" dirty="0" smtClean="0"/>
              <a:t>= </a:t>
            </a:r>
            <a:r>
              <a:rPr lang="ru-RU" dirty="0" smtClean="0"/>
              <a:t>расстояние от прогноза модели до среднего прогноза модели.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Общая ошибка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error = </a:t>
            </a:r>
            <a:r>
              <a:rPr lang="en-US" dirty="0"/>
              <a:t>bias</a:t>
            </a:r>
            <a:r>
              <a:rPr lang="en-US" baseline="30000" dirty="0"/>
              <a:t>2</a:t>
            </a:r>
            <a:r>
              <a:rPr lang="en-US" dirty="0" smtClean="0"/>
              <a:t> + variance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2060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нижеперечисленного не является ансамблем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Случайный лес.</a:t>
            </a:r>
          </a:p>
          <a:p>
            <a:r>
              <a:rPr lang="ru-RU" dirty="0"/>
              <a:t>Наивный Байесовский классификатор.</a:t>
            </a:r>
          </a:p>
          <a:p>
            <a:r>
              <a:rPr lang="ru-RU" dirty="0"/>
              <a:t>Адабуст.</a:t>
            </a:r>
          </a:p>
          <a:p>
            <a:r>
              <a:rPr lang="ru-RU" dirty="0"/>
              <a:t>Градиентный бустинг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5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недостатков «слабых» моделей: высокий разброс и высокое смещение – может компенсировать ансамбль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Высокий разброс.</a:t>
            </a:r>
          </a:p>
          <a:p>
            <a:r>
              <a:rPr lang="ru-RU" dirty="0"/>
              <a:t>Высокое смещение.</a:t>
            </a:r>
          </a:p>
          <a:p>
            <a:r>
              <a:rPr lang="ru-RU" dirty="0"/>
              <a:t>И то, и другое.</a:t>
            </a:r>
          </a:p>
          <a:p>
            <a:r>
              <a:rPr lang="ru-RU" dirty="0"/>
              <a:t>Ни то, ни другое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73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Для чего в бэггинге формируются бутстреп-выборки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ru-RU" dirty="0"/>
              <a:t>Для определения порядка объединения моделей в ансамбль.</a:t>
            </a:r>
          </a:p>
          <a:p>
            <a:r>
              <a:rPr lang="ru-RU" dirty="0"/>
              <a:t>Для предотвращения переобучения.</a:t>
            </a:r>
          </a:p>
          <a:p>
            <a:r>
              <a:rPr lang="ru-RU" dirty="0"/>
              <a:t>Для вычисления коэффициентов, с которыми модели объединяются в ансамбль.</a:t>
            </a:r>
          </a:p>
          <a:p>
            <a:r>
              <a:rPr lang="ru-RU" dirty="0"/>
              <a:t>Для получения нескольких приблизительно независимых наборов данных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88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 smtClean="0"/>
              <a:t>Какие </a:t>
            </a:r>
            <a:r>
              <a:rPr lang="ru-RU" dirty="0"/>
              <a:t>«слабые» модели используются при построении случайного леса</a:t>
            </a:r>
            <a:r>
              <a:rPr lang="ru-RU" dirty="0" smtClean="0"/>
              <a:t>?</a:t>
            </a:r>
          </a:p>
          <a:p>
            <a:pPr lvl="0"/>
            <a:endParaRPr lang="ru-RU" dirty="0"/>
          </a:p>
          <a:p>
            <a:r>
              <a:rPr lang="ru-RU" dirty="0"/>
              <a:t>Деревья принятия решений.</a:t>
            </a:r>
          </a:p>
          <a:p>
            <a:r>
              <a:rPr lang="ru-RU" dirty="0"/>
              <a:t>Искусственные нейронные сети.</a:t>
            </a:r>
          </a:p>
          <a:p>
            <a:r>
              <a:rPr lang="ru-RU" dirty="0"/>
              <a:t>Модели линейной регрессии.</a:t>
            </a:r>
          </a:p>
          <a:p>
            <a:r>
              <a:rPr lang="ru-RU" dirty="0"/>
              <a:t>Наивные Байесовские классификаторы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275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нижеперечисленного не является достоинством случайного леса</a:t>
            </a:r>
            <a:r>
              <a:rPr lang="ru-RU" dirty="0" smtClean="0"/>
              <a:t>?</a:t>
            </a:r>
          </a:p>
          <a:p>
            <a:pPr lvl="0"/>
            <a:endParaRPr lang="ru-RU" dirty="0"/>
          </a:p>
          <a:p>
            <a:r>
              <a:rPr lang="ru-RU" dirty="0"/>
              <a:t>Возможность параллельного обучения.</a:t>
            </a:r>
          </a:p>
          <a:p>
            <a:r>
              <a:rPr lang="ru-RU" dirty="0"/>
              <a:t>Небольшой размер моделей.</a:t>
            </a:r>
          </a:p>
          <a:p>
            <a:r>
              <a:rPr lang="ru-RU" dirty="0"/>
              <a:t>Устойчивость к переобучению.</a:t>
            </a:r>
          </a:p>
          <a:p>
            <a:r>
              <a:rPr lang="ru-RU" dirty="0"/>
              <a:t>Не требуется настройка гиперпараметров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0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нижеперечисленного не является недостатком Адабуст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en-US" dirty="0"/>
              <a:t>Сложность реализации</a:t>
            </a:r>
            <a:r>
              <a:rPr lang="ru-RU" dirty="0"/>
              <a:t>.</a:t>
            </a:r>
          </a:p>
          <a:p>
            <a:r>
              <a:rPr lang="ru-RU" dirty="0"/>
              <a:t>Склонность к переобучению при наличии шума в данных.</a:t>
            </a:r>
          </a:p>
          <a:p>
            <a:r>
              <a:rPr lang="ru-RU" dirty="0"/>
              <a:t>Требование большой длины обучающей выборки.</a:t>
            </a:r>
          </a:p>
          <a:p>
            <a:r>
              <a:rPr lang="ru-RU" dirty="0"/>
              <a:t>Сложность интерпретации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413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Контрольные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dirty="0"/>
              <a:t>Что из нижеперечисленного не является программной реализацией бустинга</a:t>
            </a:r>
            <a:r>
              <a:rPr lang="ru-RU" dirty="0" smtClean="0"/>
              <a:t>?</a:t>
            </a:r>
          </a:p>
          <a:p>
            <a:pPr marL="0" lvl="0" indent="0">
              <a:buNone/>
            </a:pPr>
            <a:endParaRPr lang="ru-RU" dirty="0"/>
          </a:p>
          <a:p>
            <a:r>
              <a:rPr lang="en-US" dirty="0"/>
              <a:t>CatBoost.</a:t>
            </a:r>
            <a:endParaRPr lang="ru-RU" dirty="0"/>
          </a:p>
          <a:p>
            <a:r>
              <a:rPr lang="en-US" dirty="0"/>
              <a:t>XGBoost</a:t>
            </a:r>
            <a:r>
              <a:rPr lang="ru-RU" dirty="0"/>
              <a:t>.</a:t>
            </a:r>
          </a:p>
          <a:p>
            <a:r>
              <a:rPr lang="en-US" dirty="0"/>
              <a:t>AdaBoost.</a:t>
            </a:r>
            <a:endParaRPr lang="ru-RU" dirty="0"/>
          </a:p>
          <a:p>
            <a:r>
              <a:rPr lang="en-US" dirty="0"/>
              <a:t>LightGBM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034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Смещение и разброс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083" y="1419305"/>
            <a:ext cx="5474121" cy="527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4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Смещение и разброс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 flipH="1" flipV="1">
            <a:off x="593766" y="1496291"/>
            <a:ext cx="11876" cy="4714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605642" y="6198919"/>
            <a:ext cx="9250877" cy="3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0375" y="3170712"/>
            <a:ext cx="461665" cy="101059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dirty="0" smtClean="0"/>
              <a:t>Ошибка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978234" y="6234545"/>
            <a:ext cx="203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Сложность модели</a:t>
            </a:r>
            <a:endParaRPr lang="ru-RU" dirty="0"/>
          </a:p>
        </p:txBody>
      </p:sp>
      <p:sp>
        <p:nvSpPr>
          <p:cNvPr id="14" name="Полилиния 13"/>
          <p:cNvSpPr/>
          <p:nvPr/>
        </p:nvSpPr>
        <p:spPr>
          <a:xfrm>
            <a:off x="973777" y="2137558"/>
            <a:ext cx="8668987" cy="3669476"/>
          </a:xfrm>
          <a:custGeom>
            <a:avLst/>
            <a:gdLst>
              <a:gd name="connsiteX0" fmla="*/ 0 w 8668987"/>
              <a:gd name="connsiteY0" fmla="*/ 0 h 3669476"/>
              <a:gd name="connsiteX1" fmla="*/ 2731324 w 8668987"/>
              <a:gd name="connsiteY1" fmla="*/ 2707574 h 3669476"/>
              <a:gd name="connsiteX2" fmla="*/ 8668987 w 8668987"/>
              <a:gd name="connsiteY2" fmla="*/ 3669476 h 366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8987" h="3669476">
                <a:moveTo>
                  <a:pt x="0" y="0"/>
                </a:moveTo>
                <a:cubicBezTo>
                  <a:pt x="643246" y="1047997"/>
                  <a:pt x="1286493" y="2095995"/>
                  <a:pt x="2731324" y="2707574"/>
                </a:cubicBezTo>
                <a:cubicBezTo>
                  <a:pt x="4176155" y="3319153"/>
                  <a:pt x="6422571" y="3494314"/>
                  <a:pt x="8668987" y="366947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856519" y="5545777"/>
            <a:ext cx="18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bias</a:t>
            </a:r>
            <a:r>
              <a:rPr lang="ru-RU" dirty="0" smtClean="0">
                <a:solidFill>
                  <a:srgbClr val="FF0000"/>
                </a:solidFill>
              </a:rPr>
              <a:t>)</a:t>
            </a:r>
            <a:r>
              <a:rPr lang="ru-RU" baseline="30000" dirty="0" smtClean="0">
                <a:solidFill>
                  <a:srgbClr val="FF0000"/>
                </a:solidFill>
              </a:rPr>
              <a:t>2</a:t>
            </a:r>
            <a:endParaRPr lang="ru-RU" baseline="30000" dirty="0">
              <a:solidFill>
                <a:srgbClr val="FF0000"/>
              </a:solidFill>
            </a:endParaRPr>
          </a:p>
        </p:txBody>
      </p:sp>
      <p:sp>
        <p:nvSpPr>
          <p:cNvPr id="4" name="Полилиния 3"/>
          <p:cNvSpPr/>
          <p:nvPr/>
        </p:nvSpPr>
        <p:spPr>
          <a:xfrm>
            <a:off x="973777" y="2054431"/>
            <a:ext cx="8205849" cy="3764478"/>
          </a:xfrm>
          <a:custGeom>
            <a:avLst/>
            <a:gdLst>
              <a:gd name="connsiteX0" fmla="*/ 0 w 8205849"/>
              <a:gd name="connsiteY0" fmla="*/ 3764478 h 3764478"/>
              <a:gd name="connsiteX1" fmla="*/ 5082639 w 8205849"/>
              <a:gd name="connsiteY1" fmla="*/ 3075709 h 3764478"/>
              <a:gd name="connsiteX2" fmla="*/ 8205849 w 8205849"/>
              <a:gd name="connsiteY2" fmla="*/ 0 h 376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05849" h="3764478">
                <a:moveTo>
                  <a:pt x="0" y="3764478"/>
                </a:moveTo>
                <a:cubicBezTo>
                  <a:pt x="1857499" y="3733800"/>
                  <a:pt x="3714998" y="3703122"/>
                  <a:pt x="5082639" y="3075709"/>
                </a:cubicBezTo>
                <a:cubicBezTo>
                  <a:pt x="6450280" y="2448296"/>
                  <a:pt x="7328064" y="1224148"/>
                  <a:pt x="8205849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440883" y="1959429"/>
            <a:ext cx="191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variance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11" name="Полилиния 10"/>
          <p:cNvSpPr/>
          <p:nvPr/>
        </p:nvSpPr>
        <p:spPr>
          <a:xfrm>
            <a:off x="926275" y="1579418"/>
            <a:ext cx="8003969" cy="2885836"/>
          </a:xfrm>
          <a:custGeom>
            <a:avLst/>
            <a:gdLst>
              <a:gd name="connsiteX0" fmla="*/ 0 w 8003969"/>
              <a:gd name="connsiteY0" fmla="*/ 95003 h 2885836"/>
              <a:gd name="connsiteX1" fmla="*/ 4405746 w 8003969"/>
              <a:gd name="connsiteY1" fmla="*/ 2885704 h 2885836"/>
              <a:gd name="connsiteX2" fmla="*/ 8003969 w 8003969"/>
              <a:gd name="connsiteY2" fmla="*/ 0 h 2885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3969" h="2885836">
                <a:moveTo>
                  <a:pt x="0" y="95003"/>
                </a:moveTo>
                <a:cubicBezTo>
                  <a:pt x="1535875" y="1498270"/>
                  <a:pt x="3071751" y="2901538"/>
                  <a:pt x="4405746" y="2885704"/>
                </a:cubicBezTo>
                <a:cubicBezTo>
                  <a:pt x="5739741" y="2869870"/>
                  <a:pt x="6871855" y="1434935"/>
                  <a:pt x="8003969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422078" y="1690688"/>
            <a:ext cx="131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441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Ансамбли - определение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Основная идея ансамбля:</a:t>
            </a:r>
          </a:p>
          <a:p>
            <a:pPr marL="0" indent="0">
              <a:buNone/>
            </a:pPr>
            <a:r>
              <a:rPr lang="ru-RU" dirty="0" smtClean="0"/>
              <a:t>За счёт дополнительных вычислений компенсировать недостаток «слабых» моделей: большое смещение или большой разброс.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61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Ансамбли - определение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Типы ансамблей:</a:t>
            </a:r>
          </a:p>
          <a:p>
            <a:r>
              <a:rPr lang="ru-RU" dirty="0" smtClean="0"/>
              <a:t>Однородный – для построения всех «слабых» моделей применяется один и тот же алгоритм.</a:t>
            </a:r>
          </a:p>
          <a:p>
            <a:r>
              <a:rPr lang="ru-RU" dirty="0" smtClean="0"/>
              <a:t>Разнородный – для построения «слабых» моделей применяется более одного алгоритма.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788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5545</TotalTime>
  <Words>1537</Words>
  <Application>Microsoft Office PowerPoint</Application>
  <PresentationFormat>Широкоэкранный</PresentationFormat>
  <Paragraphs>313</Paragraphs>
  <Slides>56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Тема Office</vt:lpstr>
      <vt:lpstr>Лекция №9</vt:lpstr>
      <vt:lpstr>Содержание</vt:lpstr>
      <vt:lpstr>Ансамбли - определение</vt:lpstr>
      <vt:lpstr>Ансамбли - определение</vt:lpstr>
      <vt:lpstr>Смещение и разброс</vt:lpstr>
      <vt:lpstr>Смещение и разброс</vt:lpstr>
      <vt:lpstr>Смещение и разброс</vt:lpstr>
      <vt:lpstr>Ансамбли - определение</vt:lpstr>
      <vt:lpstr>Ансамбли - определение</vt:lpstr>
      <vt:lpstr>Ансамбли - определение</vt:lpstr>
      <vt:lpstr>Бэггинг</vt:lpstr>
      <vt:lpstr>Бэггинг - бутстрэп</vt:lpstr>
      <vt:lpstr>Бэггинг - бутстрэп</vt:lpstr>
      <vt:lpstr>Бэггинг - бутстрэп</vt:lpstr>
      <vt:lpstr>Бэггинг - бутстрэп</vt:lpstr>
      <vt:lpstr>Бэггинг - алгоритм</vt:lpstr>
      <vt:lpstr>Бэггинг - алгоритм</vt:lpstr>
      <vt:lpstr>Бэггинг - случайный лес</vt:lpstr>
      <vt:lpstr>Бэггинг - случайный лес</vt:lpstr>
      <vt:lpstr>Бэггинг - случайный лес</vt:lpstr>
      <vt:lpstr>Бэггинг - случайный лес</vt:lpstr>
      <vt:lpstr>Бэггинг - случайный лес</vt:lpstr>
      <vt:lpstr>Бэггинг - случайный лес</vt:lpstr>
      <vt:lpstr>Бустинг</vt:lpstr>
      <vt:lpstr>Бустинг - алгоритм</vt:lpstr>
      <vt:lpstr>Бустинг - адабуст</vt:lpstr>
      <vt:lpstr>Бустинг - адабуст</vt:lpstr>
      <vt:lpstr>Бустинг - адабуст</vt:lpstr>
      <vt:lpstr>Бустинг - адабуст</vt:lpstr>
      <vt:lpstr>Бустинг - адабуст</vt:lpstr>
      <vt:lpstr>Бустинг - адабуст</vt:lpstr>
      <vt:lpstr>Бустинг - адабуст</vt:lpstr>
      <vt:lpstr>Бустинг - адабуст</vt:lpstr>
      <vt:lpstr>Бустинг - адабуст</vt:lpstr>
      <vt:lpstr>Бустинг - адабуст</vt:lpstr>
      <vt:lpstr>Бустинг - адабуст</vt:lpstr>
      <vt:lpstr>Бустинг – градиентный бустинг.</vt:lpstr>
      <vt:lpstr>Бустинг – градиентный бустинг.</vt:lpstr>
      <vt:lpstr>Бустинг – градиентный бустинг.</vt:lpstr>
      <vt:lpstr>Бустинг – градиентный бустинг.</vt:lpstr>
      <vt:lpstr>Бустинг – градиентный бустинг.</vt:lpstr>
      <vt:lpstr>Бустинг – градиентный бустинг.</vt:lpstr>
      <vt:lpstr>Бустинг – градиентный бустинг.</vt:lpstr>
      <vt:lpstr>Бустинг – градиентный бустинг.</vt:lpstr>
      <vt:lpstr>Бустинг</vt:lpstr>
      <vt:lpstr>Бустинг</vt:lpstr>
      <vt:lpstr>Ансамбли</vt:lpstr>
      <vt:lpstr>Ссылки</vt:lpstr>
      <vt:lpstr>Спасибо за внимание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  <vt:lpstr>Контрольные вопросы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№1</dc:title>
  <dc:creator>Олег</dc:creator>
  <cp:lastModifiedBy>Олег</cp:lastModifiedBy>
  <cp:revision>1220</cp:revision>
  <dcterms:created xsi:type="dcterms:W3CDTF">2020-08-10T09:44:31Z</dcterms:created>
  <dcterms:modified xsi:type="dcterms:W3CDTF">2021-03-21T09:04:29Z</dcterms:modified>
</cp:coreProperties>
</file>