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04" r:id="rId4"/>
    <p:sldId id="305" r:id="rId5"/>
    <p:sldId id="306" r:id="rId6"/>
    <p:sldId id="327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8" r:id="rId20"/>
    <p:sldId id="320" r:id="rId21"/>
    <p:sldId id="321" r:id="rId22"/>
    <p:sldId id="323" r:id="rId23"/>
    <p:sldId id="324" r:id="rId24"/>
    <p:sldId id="325" r:id="rId25"/>
    <p:sldId id="326" r:id="rId26"/>
    <p:sldId id="322" r:id="rId27"/>
    <p:sldId id="288" r:id="rId28"/>
    <p:sldId id="336" r:id="rId29"/>
    <p:sldId id="337" r:id="rId30"/>
    <p:sldId id="338" r:id="rId31"/>
    <p:sldId id="339" r:id="rId32"/>
    <p:sldId id="332" r:id="rId33"/>
    <p:sldId id="333" r:id="rId34"/>
    <p:sldId id="334" r:id="rId35"/>
    <p:sldId id="341" r:id="rId36"/>
    <p:sldId id="342" r:id="rId37"/>
    <p:sldId id="343" r:id="rId38"/>
    <p:sldId id="344" r:id="rId39"/>
    <p:sldId id="345" r:id="rId40"/>
    <p:sldId id="346" r:id="rId41"/>
    <p:sldId id="340" r:id="rId42"/>
    <p:sldId id="335" r:id="rId43"/>
    <p:sldId id="259" r:id="rId44"/>
    <p:sldId id="260" r:id="rId45"/>
    <p:sldId id="303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834" autoAdjust="0"/>
  </p:normalViewPr>
  <p:slideViewPr>
    <p:cSldViewPr snapToGrid="0">
      <p:cViewPr varScale="1">
        <p:scale>
          <a:sx n="81" d="100"/>
          <a:sy n="81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machinelearning.wikia.org/ru/wiki/&#1052;&#1077;&#1090;&#1086;&#1076;_&#1073;&#1083;&#1080;&#1078;&#1072;&#1081;&#1096;&#1080;&#1093;_&#1089;&#1086;&#1089;&#1077;&#1076;&#1077;&#1081;_(kNN)" TargetMode="External"/><Relationship Id="rId2" Type="http://schemas.openxmlformats.org/officeDocument/2006/relationships/hyperlink" Target="http://www.machinelearning.ru/wiki/index.php?title=&#1052;&#1077;&#1090;&#1086;&#1076;_&#1073;&#1083;&#1080;&#1078;&#1072;&#1081;&#1096;&#1077;&#1075;&#1086;_&#1089;&#1086;&#1089;&#1077;&#1076;&#1072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tascientist.one/k-means-algorithm/" TargetMode="External"/><Relationship Id="rId4" Type="http://schemas.openxmlformats.org/officeDocument/2006/relationships/hyperlink" Target="https://wiki.loginom.ru/articles/k-mean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 lnSpcReduction="10000"/>
          </a:bodyPr>
          <a:lstStyle/>
          <a:p>
            <a:r>
              <a:rPr lang="ru-RU" sz="4000" dirty="0" smtClean="0"/>
              <a:t>Метод </a:t>
            </a:r>
            <a:r>
              <a:rPr lang="en-US" sz="4000" i="1" dirty="0" smtClean="0"/>
              <a:t>k</a:t>
            </a:r>
            <a:r>
              <a:rPr lang="ru-RU" sz="4000" i="1" dirty="0" smtClean="0"/>
              <a:t>-</a:t>
            </a:r>
            <a:r>
              <a:rPr lang="ru-RU" sz="4000" dirty="0" smtClean="0"/>
              <a:t>ближайших </a:t>
            </a:r>
            <a:r>
              <a:rPr lang="ru-RU" sz="4000" dirty="0" smtClean="0"/>
              <a:t>соседей.</a:t>
            </a:r>
          </a:p>
          <a:p>
            <a:r>
              <a:rPr lang="ru-RU" sz="4000" dirty="0" smtClean="0"/>
              <a:t>Метод </a:t>
            </a:r>
            <a:r>
              <a:rPr lang="en-US" sz="4000" i="1" dirty="0" smtClean="0"/>
              <a:t>k</a:t>
            </a:r>
            <a:r>
              <a:rPr lang="en-US" sz="4000" dirty="0" smtClean="0"/>
              <a:t>-</a:t>
            </a:r>
            <a:r>
              <a:rPr lang="ru-RU" sz="4000" dirty="0" smtClean="0"/>
              <a:t>средних</a:t>
            </a:r>
            <a:r>
              <a:rPr lang="en-US" sz="4000" dirty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</a:t>
            </a:r>
            <a:r>
              <a:rPr lang="ru-RU" dirty="0"/>
              <a:t>регрессия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Общий алгоритм определения числового значения для элемента, не входящего в обучающую выборку: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Вычислить </a:t>
            </a:r>
            <a:r>
              <a:rPr lang="ru-RU" dirty="0"/>
              <a:t>расстояние до каждого из </a:t>
            </a:r>
            <a:r>
              <a:rPr lang="ru-RU" dirty="0" smtClean="0"/>
              <a:t>элементов </a:t>
            </a:r>
            <a:r>
              <a:rPr lang="ru-RU" dirty="0"/>
              <a:t>обучающей </a:t>
            </a:r>
            <a:r>
              <a:rPr lang="ru-RU" dirty="0" smtClean="0"/>
              <a:t>выборки.</a:t>
            </a:r>
            <a:endParaRPr lang="ru-RU" dirty="0"/>
          </a:p>
          <a:p>
            <a:r>
              <a:rPr lang="ru-RU" dirty="0"/>
              <a:t>Отобрать </a:t>
            </a:r>
            <a:r>
              <a:rPr lang="ru-RU" i="1" dirty="0"/>
              <a:t>k</a:t>
            </a:r>
            <a:r>
              <a:rPr lang="ru-RU" dirty="0"/>
              <a:t> </a:t>
            </a:r>
            <a:r>
              <a:rPr lang="ru-RU" dirty="0" smtClean="0"/>
              <a:t>элементов, </a:t>
            </a:r>
            <a:r>
              <a:rPr lang="ru-RU" dirty="0"/>
              <a:t>расстояние до которых </a:t>
            </a:r>
            <a:r>
              <a:rPr lang="ru-RU" dirty="0" smtClean="0"/>
              <a:t>минимально.</a:t>
            </a:r>
            <a:endParaRPr lang="ru-RU" dirty="0"/>
          </a:p>
          <a:p>
            <a:r>
              <a:rPr lang="ru-RU" dirty="0" smtClean="0"/>
              <a:t>Значение для элемента </a:t>
            </a:r>
            <a:r>
              <a:rPr lang="ru-RU" dirty="0"/>
              <a:t>— это </a:t>
            </a:r>
            <a:r>
              <a:rPr lang="ru-RU" dirty="0" smtClean="0"/>
              <a:t>среднее арифметическое значений для отобранных элементов.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1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</a:t>
            </a:r>
            <a:r>
              <a:rPr lang="ru-RU" dirty="0"/>
              <a:t>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элементы обучающей выборки можно упорядочить по увеличению расстояния: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59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Проблемы: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Необходимо выбрать значение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Необходим выбрать функцию расстояния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Особенности данных могут сильно повлиять на работу алгоритма.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Алгоритм медленно работает с большим числом элементов.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Алгоритм плохо работает с большим числом параметров.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Алгоритм плохо работает с несбалансированными данными.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6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Выбор значения </a:t>
                </a:r>
                <a:r>
                  <a:rPr lang="en-US" i="1" dirty="0" smtClean="0"/>
                  <a:t>k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Переобучение.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Недообучение.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выбора значения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используют кросс-валидацию.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2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Или «кросс-проверка»,</a:t>
            </a:r>
          </a:p>
          <a:p>
            <a:pPr marL="0" indent="0">
              <a:buNone/>
            </a:pPr>
            <a:r>
              <a:rPr lang="ru-RU" dirty="0" smtClean="0"/>
              <a:t>Или «перекрёстная проверка»,</a:t>
            </a:r>
          </a:p>
          <a:p>
            <a:pPr marL="0" indent="0">
              <a:buNone/>
            </a:pPr>
            <a:r>
              <a:rPr lang="ru-RU" dirty="0" smtClean="0"/>
              <a:t>Или «скользящий контроль».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Метод оценки применимости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любой задачи можно найти множество различных алгоритмов, которые могут сформировать множество различных моделей. В таком случае нужен критерий для сравнения этих алгоритмов и 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2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K</a:t>
            </a:r>
            <a:r>
              <a:rPr lang="ru-RU" dirty="0" smtClean="0"/>
              <a:t>-частная (</a:t>
            </a:r>
            <a:r>
              <a:rPr lang="en-US" dirty="0" smtClean="0"/>
              <a:t>k-fold) </a:t>
            </a:r>
            <a:r>
              <a:rPr lang="ru-RU" dirty="0" smtClean="0"/>
              <a:t>кросс-валидация.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Выбираем значение </a:t>
            </a:r>
            <a:r>
              <a:rPr lang="en-US" dirty="0" smtClean="0"/>
              <a:t>k </a:t>
            </a:r>
            <a:r>
              <a:rPr lang="en-US" dirty="0"/>
              <a:t>– </a:t>
            </a:r>
            <a:r>
              <a:rPr lang="ru-RU" dirty="0" smtClean="0"/>
              <a:t>количество частей, на которые будут разделены данные </a:t>
            </a:r>
            <a:r>
              <a:rPr lang="en-US" dirty="0" smtClean="0"/>
              <a:t>D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Для каждой из </a:t>
            </a:r>
            <a:r>
              <a:rPr lang="en-US" dirty="0" smtClean="0"/>
              <a:t>k </a:t>
            </a:r>
            <a:r>
              <a:rPr lang="ru-RU" dirty="0" smtClean="0"/>
              <a:t>частей формируем пару (</a:t>
            </a:r>
            <a:r>
              <a:rPr lang="en-US" dirty="0" smtClean="0"/>
              <a:t>d1, d2)</a:t>
            </a:r>
            <a:r>
              <a:rPr lang="ru-RU" dirty="0" smtClean="0"/>
              <a:t>:</a:t>
            </a:r>
          </a:p>
          <a:p>
            <a:r>
              <a:rPr lang="en-US" dirty="0" smtClean="0"/>
              <a:t>d1 </a:t>
            </a:r>
            <a:r>
              <a:rPr lang="ru-RU" dirty="0" smtClean="0"/>
              <a:t>состоит из остальных </a:t>
            </a:r>
            <a:r>
              <a:rPr lang="en-US" dirty="0" smtClean="0"/>
              <a:t>k-1</a:t>
            </a:r>
            <a:r>
              <a:rPr lang="ru-RU" dirty="0" smtClean="0"/>
              <a:t> частей,</a:t>
            </a:r>
          </a:p>
          <a:p>
            <a:r>
              <a:rPr lang="en-US" dirty="0"/>
              <a:t>d</a:t>
            </a:r>
            <a:r>
              <a:rPr lang="en-US" dirty="0" smtClean="0"/>
              <a:t>2 </a:t>
            </a:r>
            <a:r>
              <a:rPr lang="ru-RU" dirty="0" smtClean="0"/>
              <a:t>совпадает с рассматриваемой частью.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каждой получившейся пары </a:t>
            </a:r>
            <a:r>
              <a:rPr lang="en-US" dirty="0"/>
              <a:t>(d1, d2)</a:t>
            </a:r>
            <a:r>
              <a:rPr lang="ru-RU" dirty="0"/>
              <a:t> обучаем модель на выборке </a:t>
            </a:r>
            <a:r>
              <a:rPr lang="en-US" dirty="0"/>
              <a:t>d1</a:t>
            </a:r>
            <a:r>
              <a:rPr lang="ru-RU" dirty="0"/>
              <a:t>, вычисляем ошибку на выборке </a:t>
            </a:r>
            <a:r>
              <a:rPr lang="en-US" dirty="0"/>
              <a:t>d2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Вычисляем среднее арифметическое величины ошибки на </a:t>
            </a:r>
            <a:r>
              <a:rPr lang="en-US" dirty="0"/>
              <a:t>d2 </a:t>
            </a:r>
            <a:r>
              <a:rPr lang="ru-RU" dirty="0"/>
              <a:t>по всем </a:t>
            </a:r>
            <a:r>
              <a:rPr lang="en-US" dirty="0" smtClean="0"/>
              <a:t>k </a:t>
            </a:r>
            <a:r>
              <a:rPr lang="ru-RU" dirty="0" smtClean="0"/>
              <a:t>парам </a:t>
            </a:r>
            <a:r>
              <a:rPr lang="en-US" dirty="0"/>
              <a:t>(d1, d2)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7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</a:t>
            </a:r>
            <a:r>
              <a:rPr lang="ru-RU" dirty="0"/>
              <a:t>-частная (</a:t>
            </a:r>
            <a:r>
              <a:rPr lang="en-US" dirty="0"/>
              <a:t>k-fold) </a:t>
            </a:r>
            <a:r>
              <a:rPr lang="ru-RU" dirty="0"/>
              <a:t>кросс-валидация</a:t>
            </a:r>
            <a:r>
              <a:rPr lang="ru-RU" dirty="0" smtClean="0"/>
              <a:t>.</a:t>
            </a:r>
            <a:r>
              <a:rPr lang="en-US" dirty="0" smtClean="0"/>
              <a:t> K = 4.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71847" y="2470067"/>
            <a:ext cx="3864927" cy="475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61016" y="3431968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71848" y="3431968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832265" y="3431970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4167" y="3431968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761016" y="4273137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821875" y="4273137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863439" y="4273137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794167" y="4273137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756070" y="5114304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804310" y="5114304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827319" y="5114306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53541" y="5114300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839686" y="5955469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761016" y="5955469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822373" y="5955471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784275" y="5955469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2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Выбор функции расстояния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это числовой вектор, то обычно используют евклидово расстояние.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обязательно нужно нормировать значения параметров, иначе параметры с большими значениям окажут более сильное влияние на результат.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14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Особенности данных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Периферийные элементы – элементы, окруженные элементами того же класса. Их исключение не ухудшает результат.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Выбросы – элементы, окруженные элементами других классов. Их исключение улучшает результат.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136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проблемы</a:t>
            </a:r>
          </a:p>
        </p:txBody>
      </p:sp>
      <p:sp>
        <p:nvSpPr>
          <p:cNvPr id="5" name="Овал 4"/>
          <p:cNvSpPr/>
          <p:nvPr/>
        </p:nvSpPr>
        <p:spPr>
          <a:xfrm>
            <a:off x="2131126" y="33429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016826" y="41781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202874" y="512392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007424" y="36571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117767" y="261823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172196" y="39495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42309" y="377140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8128165" y="34572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8013865" y="4292436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199913" y="523822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7004463" y="37714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9114806" y="273253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9169235" y="40638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8539348" y="3885706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2719944" y="42924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Стрелка вправо 2"/>
          <p:cNvSpPr/>
          <p:nvPr/>
        </p:nvSpPr>
        <p:spPr>
          <a:xfrm rot="19024235">
            <a:off x="1623203" y="4902550"/>
            <a:ext cx="1238002" cy="2216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8653648" y="450864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795161" y="38352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33211" y="41781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3485097">
            <a:off x="6814209" y="3076576"/>
            <a:ext cx="1238002" cy="2216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36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 smtClean="0"/>
              <a:t>k</a:t>
            </a:r>
            <a:r>
              <a:rPr lang="ru-RU" dirty="0" smtClean="0"/>
              <a:t>-ближайших средних, классификация</a:t>
            </a:r>
          </a:p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dirty="0"/>
              <a:t>-ближайших средних</a:t>
            </a:r>
            <a:r>
              <a:rPr lang="ru-RU" dirty="0" smtClean="0"/>
              <a:t>, регрессия</a:t>
            </a:r>
          </a:p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dirty="0"/>
              <a:t>-ближайших средних</a:t>
            </a:r>
            <a:r>
              <a:rPr lang="ru-RU" dirty="0" smtClean="0"/>
              <a:t>, проблемы и их решения</a:t>
            </a:r>
          </a:p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dirty="0"/>
              <a:t>-ближайших средних</a:t>
            </a:r>
            <a:r>
              <a:rPr lang="ru-RU" dirty="0" smtClean="0"/>
              <a:t>, </a:t>
            </a:r>
            <a:r>
              <a:rPr lang="ru-RU" dirty="0" smtClean="0"/>
              <a:t>преимущества</a:t>
            </a:r>
          </a:p>
          <a:p>
            <a:endParaRPr lang="ru-RU" dirty="0"/>
          </a:p>
          <a:p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Большое число элементов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Необходимо хранить все элементы и обрабатывать их все для поиска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ближайших.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Исключение периферийных элементов и выбросов.</a:t>
            </a:r>
          </a:p>
          <a:p>
            <a:r>
              <a:rPr lang="ru-RU" dirty="0" smtClean="0"/>
              <a:t>Специальные алгоритмы хранения элементов.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43917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Большое число параметров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«Проклятие размерности»</a:t>
            </a:r>
          </a:p>
          <a:p>
            <a:pPr marL="0" indent="0">
              <a:buNone/>
            </a:pPr>
            <a:r>
              <a:rPr lang="ru-RU" dirty="0" smtClean="0"/>
              <a:t>Расстояние зависит от разностей между значениями параметров. При большом числе параметров суммы этих разностей мало различаются. Все элементы находятся друг от друга на примерно равных расстояниях.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Выбирается несколько информативных признаков.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2060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Несбалансированные данные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Так как один из классов представлен большим количеством элементов, то в среднем элементов этого класса больше в окрестности случайной точки.</a:t>
            </a:r>
          </a:p>
          <a:p>
            <a:pPr marL="0" indent="0">
              <a:buNone/>
            </a:pPr>
            <a:r>
              <a:rPr lang="ru-RU" dirty="0" smtClean="0"/>
              <a:t>Алгоритм предпочитает класс, который представлен большим количеством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1536110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Несбалансированные данные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Пример 1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Мы хотим различать два класса, но размеченные данные относятся на 80% к одному из классов и только на 20% к другому.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Пример 2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Мы хотим аппроксимировать функцию на отрезке</a:t>
            </a:r>
            <a:r>
              <a:rPr lang="en-US" dirty="0" smtClean="0">
                <a:sym typeface="Symbol" panose="05050102010706020507" pitchFamily="18" charset="2"/>
              </a:rPr>
              <a:t>[-1,1]</a:t>
            </a:r>
            <a:r>
              <a:rPr lang="ru-RU" dirty="0" smtClean="0">
                <a:sym typeface="Symbol" panose="05050102010706020507" pitchFamily="18" charset="2"/>
              </a:rPr>
              <a:t>, но 80% имеющихся данных относятся к отрезку </a:t>
            </a:r>
            <a:r>
              <a:rPr lang="en-US" dirty="0" smtClean="0">
                <a:sym typeface="Symbol" panose="05050102010706020507" pitchFamily="18" charset="2"/>
              </a:rPr>
              <a:t>[0,1]</a:t>
            </a:r>
            <a:r>
              <a:rPr lang="ru-RU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063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Несбалансированные данные – что делать?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Собрать больше данных.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Использовать специальную метрику производительности.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Перебалансировать набор данных (сэмплинг).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Попробовать различные алгоритмы.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Переформулировать задачу.</a:t>
            </a:r>
          </a:p>
          <a:p>
            <a:pPr marL="514350" indent="-514350">
              <a:buAutoNum type="arabicPeriod"/>
            </a:pPr>
            <a:endParaRPr lang="ru-RU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3768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Перебалансировка, сэмплинг</a:t>
            </a:r>
            <a:r>
              <a:rPr lang="en-US" dirty="0" smtClean="0">
                <a:sym typeface="Symbol" panose="05050102010706020507" pitchFamily="18" charset="2"/>
              </a:rPr>
              <a:t> (sampling)</a:t>
            </a:r>
            <a:r>
              <a:rPr lang="ru-RU" dirty="0" smtClean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Oversampling</a:t>
            </a:r>
            <a:r>
              <a:rPr lang="ru-RU" dirty="0" smtClean="0">
                <a:sym typeface="Symbol" panose="05050102010706020507" pitchFamily="18" charset="2"/>
              </a:rPr>
              <a:t> – копирование элементов (если данных мало).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Undersampling</a:t>
            </a:r>
            <a:r>
              <a:rPr lang="ru-RU" dirty="0" smtClean="0">
                <a:sym typeface="Symbol" panose="05050102010706020507" pitchFamily="18" charset="2"/>
              </a:rPr>
              <a:t> – исключение элементов (если данных много).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Синтетический </a:t>
            </a:r>
            <a:r>
              <a:rPr lang="en-US" dirty="0" smtClean="0">
                <a:sym typeface="Symbol" panose="05050102010706020507" pitchFamily="18" charset="2"/>
              </a:rPr>
              <a:t>oversampling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– создание новых элементов: объединение существующих, добавление шума и т.п.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5460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Нет дополнительных требований к значениям параметров.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Нет явного шага обучения, легко дополнить обучающую выборку.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Может использовать и для классификации, и для регрессии.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Хорошая интерпретируемость.</a:t>
            </a:r>
          </a:p>
        </p:txBody>
      </p:sp>
    </p:spTree>
    <p:extLst>
      <p:ext uri="{BB962C8B-B14F-4D97-AF65-F5344CB8AC3E}">
        <p14:creationId xmlns:p14="http://schemas.microsoft.com/office/powerpoint/2010/main" val="1179663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08219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7694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591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Способ машинного обучения – обучение </a:t>
            </a:r>
            <a:r>
              <a:rPr lang="ru-RU" dirty="0" smtClean="0"/>
              <a:t>без учителя.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Тип </a:t>
            </a:r>
            <a:r>
              <a:rPr lang="ru-RU" dirty="0"/>
              <a:t>задачи машинного обучения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кластеризация.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73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Данные: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элементы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данных),</a:t>
                </a:r>
                <a:r>
                  <a:rPr lang="en-US" dirty="0"/>
                  <a:t>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параметров в элементе.</a:t>
                </a:r>
                <a:endParaRPr lang="ru-RU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Задача: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Найти такое разделение элементов на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кластеров, чтобы каждый элемент относился к тому кластеру, к центру которого он ближе всего.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40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Способ машинного обучения – обучение с учителем.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Тип </a:t>
            </a:r>
            <a:r>
              <a:rPr lang="ru-RU" dirty="0"/>
              <a:t>задачи машинного обучения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классификация</a:t>
            </a:r>
            <a:r>
              <a:rPr lang="en-US" dirty="0" smtClean="0"/>
              <a:t> </a:t>
            </a:r>
            <a:r>
              <a:rPr lang="ru-RU" dirty="0" smtClean="0"/>
              <a:t>или регрессия.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647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Расстояние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Простой вариант</a:t>
                </a:r>
                <a:r>
                  <a:rPr lang="en-US" dirty="0" smtClean="0"/>
                  <a:t> –</a:t>
                </a:r>
                <a:r>
                  <a:rPr lang="ru-RU" dirty="0" smtClean="0"/>
                  <a:t> евклидово расстояние: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0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Расстояние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категориальных признаков: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764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средних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3878">
              <a:buNone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Алгоритм</a:t>
            </a:r>
            <a:r>
              <a:rPr lang="en-US" altLang="ru-RU" dirty="0" smtClean="0"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latin typeface="Calibri" panose="020F0502020204030204" pitchFamily="34" charset="0"/>
              </a:rPr>
              <a:t>построения кластеров: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 Выбираем </a:t>
            </a:r>
            <a:r>
              <a:rPr lang="en-US" altLang="ru-RU" i="1" dirty="0">
                <a:latin typeface="Calibri" panose="020F0502020204030204" pitchFamily="34" charset="0"/>
              </a:rPr>
              <a:t>k</a:t>
            </a:r>
            <a:r>
              <a:rPr lang="ru-RU" altLang="ru-RU" dirty="0" smtClean="0">
                <a:latin typeface="Calibri" panose="020F0502020204030204" pitchFamily="34" charset="0"/>
              </a:rPr>
              <a:t> </a:t>
            </a:r>
            <a:r>
              <a:rPr lang="ru-RU" altLang="ru-RU" dirty="0">
                <a:latin typeface="Calibri" panose="020F0502020204030204" pitchFamily="34" charset="0"/>
              </a:rPr>
              <a:t>центроидов в пространстве данных.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 Каждый элемент относится к тому кластеру, к центроиду которого он ближе.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 В каждом кластере определяется новый центроид, равный среднему значению элементов кластера.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 Если центроиды изменились, возвращаемся к шагу №2.</a:t>
            </a:r>
          </a:p>
        </p:txBody>
      </p:sp>
    </p:spTree>
    <p:extLst>
      <p:ext uri="{BB962C8B-B14F-4D97-AF65-F5344CB8AC3E}">
        <p14:creationId xmlns:p14="http://schemas.microsoft.com/office/powerpoint/2010/main" val="1970587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средних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52" y="1977329"/>
            <a:ext cx="5878697" cy="396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436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средних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6943" indent="-499743">
              <a:buNone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Проблемы: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Алгоритм останавливается в первом достигнутом локальном минимуме.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Результат зависит от изначального выбора центроидов.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Нужно заранее знать число кластеров </a:t>
            </a:r>
            <a:r>
              <a:rPr lang="en-US" altLang="ru-RU" i="1" dirty="0" smtClean="0">
                <a:latin typeface="Calibri" panose="020F0502020204030204" pitchFamily="34" charset="0"/>
              </a:rPr>
              <a:t>k</a:t>
            </a:r>
            <a:r>
              <a:rPr lang="ru-RU" altLang="ru-RU" dirty="0" smtClean="0">
                <a:latin typeface="Calibri" panose="020F0502020204030204" pitchFamily="34" charset="0"/>
              </a:rPr>
              <a:t>. 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44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среднее расстояние между элементами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а среднее расстояние до ближайшего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коэффициент силуэта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равен: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принимает значения из отрезка </a:t>
                </a:r>
                <a:r>
                  <a:rPr lang="en-US" dirty="0" smtClean="0"/>
                  <a:t>[-1, 1]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метрики используем среднее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по всем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3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1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24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318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1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 smtClean="0"/>
              <a:t>k</a:t>
            </a:r>
            <a:r>
              <a:rPr lang="ru-RU" dirty="0" smtClean="0"/>
              <a:t>-ближайших соседей, классификация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Данные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/>
                        </m:ctrlPr>
                      </m:dPr>
                      <m:e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𝑖</m:t>
                            </m:r>
                          </m:sub>
                        </m:sSub>
                        <m:r>
                          <a:rPr lang="en-US"/>
                          <m:t>,</m:t>
                        </m:r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𝑦</m:t>
                            </m:r>
                          </m:e>
                          <m:sub>
                            <m:r>
                              <a:rPr lang="en-US"/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/>
                        </m:ctrlPr>
                      </m:sSubPr>
                      <m:e>
                        <m:r>
                          <a:rPr lang="en-US"/>
                          <m:t>𝑦</m:t>
                        </m:r>
                      </m:e>
                      <m:sub>
                        <m:r>
                          <a:rPr lang="en-US"/>
                          <m:t>𝑖</m:t>
                        </m:r>
                      </m:sub>
                    </m:sSub>
                    <m:r>
                      <a:rPr lang="ru-RU"/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/>
                        </m:ctrlPr>
                      </m:dPr>
                      <m:e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a:rPr lang="en-US"/>
                              <m:t>𝑌</m:t>
                            </m:r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  <m:r>
                          <a:rPr lang="en-US"/>
                          <m:t>,…,</m:t>
                        </m:r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𝑌</m:t>
                            </m:r>
                          </m:e>
                          <m:sub>
                            <m:r>
                              <a:rPr lang="en-US"/>
                              <m:t>𝑀</m:t>
                            </m:r>
                          </m:sub>
                        </m:sSub>
                      </m:e>
                    </m:d>
                    <m:r>
                      <a:rPr lang="ru-RU"/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/>
                      <m:t>𝑖</m:t>
                    </m:r>
                    <m:r>
                      <a:rPr lang="en-US"/>
                      <m:t>=1,…,</m:t>
                    </m:r>
                    <m:r>
                      <a:rPr lang="en-US"/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данных),</a:t>
                </a:r>
                <a:r>
                  <a:rPr lang="en-US" dirty="0"/>
                  <a:t> </a:t>
                </a:r>
                <a:r>
                  <a:rPr lang="en-US" dirty="0" smtClean="0"/>
                  <a:t>M </a:t>
                </a:r>
                <a:r>
                  <a:rPr lang="en-US" dirty="0"/>
                  <a:t>– </a:t>
                </a:r>
                <a:r>
                  <a:rPr lang="ru-RU" dirty="0"/>
                  <a:t>количество классов.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такую функцию </a:t>
                </a:r>
                <a14:m>
                  <m:oMath xmlns:m="http://schemas.openxmlformats.org/officeDocument/2006/math">
                    <m:r>
                      <a:rPr lang="en-US"/>
                      <m:t>𝑓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r>
                          <a:rPr lang="en-US"/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чтобы </a:t>
                </a:r>
                <a14:m>
                  <m:oMath xmlns:m="http://schemas.openxmlformats.org/officeDocument/2006/math">
                    <m:r>
                      <a:rPr lang="en-US"/>
                      <m:t>𝑓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𝑖</m:t>
                            </m:r>
                          </m:sub>
                        </m:sSub>
                      </m:e>
                    </m:d>
                    <m:r>
                      <a:rPr lang="en-US"/>
                      <m:t>≈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𝑦</m:t>
                        </m:r>
                      </m:e>
                      <m:sub>
                        <m:r>
                          <a:rPr lang="en-US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dirty="0"/>
                  <a:t>i.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7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29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средних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6943" indent="-499743">
              <a:buNone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Преимущества: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Простая реализация.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Возможность распараллеливания.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Хорошее качество кластеризации.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27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ru-RU" dirty="0"/>
              <a:t>средних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08219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7694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4867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98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www.machinelearning.ru/wiki/index.php?title=</a:t>
            </a:r>
            <a:r>
              <a:rPr lang="ru-RU" dirty="0" smtClean="0">
                <a:hlinkClick r:id="rId2"/>
              </a:rPr>
              <a:t>Метод_ближайшего_соседа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https://learnmachinelearning.wikia.org/ru/wiki/</a:t>
            </a:r>
            <a:r>
              <a:rPr lang="ru-RU" dirty="0">
                <a:hlinkClick r:id="rId3"/>
              </a:rPr>
              <a:t>Метод_ближайших_соседей_(</a:t>
            </a:r>
            <a:r>
              <a:rPr lang="en-US" dirty="0">
                <a:hlinkClick r:id="rId3"/>
              </a:rPr>
              <a:t>kNN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wiki.loginom.ru/articles/k-means.html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http://datascientist.one/k-means-algorithm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типы задач машинного обучения решаются методом </a:t>
            </a:r>
            <a:r>
              <a:rPr lang="en-US" i="1" dirty="0"/>
              <a:t>k</a:t>
            </a:r>
            <a:r>
              <a:rPr lang="ru-RU" dirty="0"/>
              <a:t>-ближайших соседей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en-US" dirty="0" err="1"/>
              <a:t>Кластеризация</a:t>
            </a:r>
            <a:r>
              <a:rPr lang="en-US" dirty="0"/>
              <a:t> и </a:t>
            </a:r>
            <a:r>
              <a:rPr lang="en-US" dirty="0" err="1"/>
              <a:t>классификация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Классификация</a:t>
            </a:r>
            <a:r>
              <a:rPr lang="en-US" dirty="0"/>
              <a:t> и </a:t>
            </a:r>
            <a:r>
              <a:rPr lang="en-US" dirty="0" err="1"/>
              <a:t>регрессия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Регрессия</a:t>
            </a:r>
            <a:r>
              <a:rPr lang="en-US" dirty="0"/>
              <a:t> и </a:t>
            </a:r>
            <a:r>
              <a:rPr lang="en-US" dirty="0" err="1"/>
              <a:t>кластеризация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Только</a:t>
            </a:r>
            <a:r>
              <a:rPr lang="en-US" dirty="0"/>
              <a:t> </a:t>
            </a:r>
            <a:r>
              <a:rPr lang="en-US" dirty="0" err="1"/>
              <a:t>кластеризация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262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означает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в методе </a:t>
            </a:r>
            <a:r>
              <a:rPr lang="en-US" i="1" dirty="0"/>
              <a:t>k</a:t>
            </a:r>
            <a:r>
              <a:rPr lang="ru-RU" dirty="0"/>
              <a:t>-ближайших соседей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Количество используемых параметров из набора данных.</a:t>
            </a:r>
          </a:p>
          <a:p>
            <a:r>
              <a:rPr lang="en-US" dirty="0" err="1"/>
              <a:t>Размер</a:t>
            </a:r>
            <a:r>
              <a:rPr lang="en-US" dirty="0"/>
              <a:t> </a:t>
            </a:r>
            <a:r>
              <a:rPr lang="en-US" dirty="0" err="1"/>
              <a:t>обучающе</a:t>
            </a:r>
            <a:r>
              <a:rPr lang="ru-RU" dirty="0"/>
              <a:t>й выборки.</a:t>
            </a:r>
          </a:p>
          <a:p>
            <a:r>
              <a:rPr lang="ru-RU" dirty="0"/>
              <a:t>Количество элементов, необходимых для принятия решения.</a:t>
            </a:r>
          </a:p>
          <a:p>
            <a:r>
              <a:rPr lang="ru-RU" dirty="0"/>
              <a:t>Размерность пространства, в котором производятся вычисления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166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утверждает</a:t>
            </a:r>
            <a:r>
              <a:rPr lang="en-US" dirty="0"/>
              <a:t> </a:t>
            </a:r>
            <a:r>
              <a:rPr lang="en-US" dirty="0" err="1"/>
              <a:t>гипотеза</a:t>
            </a:r>
            <a:r>
              <a:rPr lang="en-US" dirty="0"/>
              <a:t> </a:t>
            </a:r>
            <a:r>
              <a:rPr lang="en-US" dirty="0" err="1"/>
              <a:t>компактности</a:t>
            </a:r>
            <a:r>
              <a:rPr lang="en-US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Более близкие объекты чаще относятся к одному и тому же классу, чем к разным.</a:t>
            </a:r>
          </a:p>
          <a:p>
            <a:r>
              <a:rPr lang="ru-RU" dirty="0"/>
              <a:t>Более близкие объекты чаще относятся к разным классам, чем к одному и тому же.</a:t>
            </a:r>
          </a:p>
          <a:p>
            <a:r>
              <a:rPr lang="ru-RU" dirty="0"/>
              <a:t>Количество элементов в каждом классе примерно одинаково.</a:t>
            </a:r>
          </a:p>
          <a:p>
            <a:r>
              <a:rPr lang="ru-RU" dirty="0"/>
              <a:t>Количество классов не превышает заранее выбранное значение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718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является проблемой метода </a:t>
            </a:r>
            <a:r>
              <a:rPr lang="en-US" i="1" dirty="0"/>
              <a:t>k</a:t>
            </a:r>
            <a:r>
              <a:rPr lang="ru-RU" dirty="0"/>
              <a:t>-ближайших соседей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Алгоритм медленно работает с большими наборами данных.</a:t>
            </a:r>
          </a:p>
          <a:p>
            <a:r>
              <a:rPr lang="ru-RU" dirty="0"/>
              <a:t>Алгоритм плохо работает с большим числом параметров.</a:t>
            </a:r>
          </a:p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плохо</a:t>
            </a:r>
            <a:r>
              <a:rPr lang="en-US" dirty="0"/>
              <a:t> </a:t>
            </a:r>
            <a:r>
              <a:rPr lang="en-US" dirty="0" err="1"/>
              <a:t>интерпретируем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Необходимо заранее выбрать функцию расстояния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332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решения какой проблемы метода </a:t>
            </a:r>
            <a:r>
              <a:rPr lang="en-US" i="1" dirty="0"/>
              <a:t>k</a:t>
            </a:r>
            <a:r>
              <a:rPr lang="ru-RU" dirty="0"/>
              <a:t>-ближайших соседей применяется кросс-валидация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Необходимо заранее выбрать значение </a:t>
            </a:r>
            <a:r>
              <a:rPr lang="en-US" i="1" dirty="0"/>
              <a:t>k</a:t>
            </a:r>
            <a:r>
              <a:rPr lang="ru-RU" dirty="0"/>
              <a:t>.</a:t>
            </a:r>
          </a:p>
          <a:p>
            <a:r>
              <a:rPr lang="ru-RU" dirty="0"/>
              <a:t>Алгоритм медленно работает из-за периферийных элементов.</a:t>
            </a:r>
          </a:p>
          <a:p>
            <a:r>
              <a:rPr lang="ru-RU" dirty="0"/>
              <a:t>Алгоритм плохо работает с несбалансированными данными.</a:t>
            </a:r>
          </a:p>
          <a:p>
            <a:r>
              <a:rPr lang="ru-RU" dirty="0"/>
              <a:t>Алгоритм совершает ошибки из-за выбросов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4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классификация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Общий алгоритм определения класса элемента, не входящего в обучающую выборку: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Вычислить </a:t>
            </a:r>
            <a:r>
              <a:rPr lang="ru-RU" dirty="0"/>
              <a:t>расстояние до каждого из </a:t>
            </a:r>
            <a:r>
              <a:rPr lang="ru-RU" dirty="0" smtClean="0"/>
              <a:t>элементов </a:t>
            </a:r>
            <a:r>
              <a:rPr lang="ru-RU" dirty="0"/>
              <a:t>обучающей </a:t>
            </a:r>
            <a:r>
              <a:rPr lang="ru-RU" dirty="0" smtClean="0"/>
              <a:t>выборки.</a:t>
            </a:r>
            <a:endParaRPr lang="ru-RU" dirty="0"/>
          </a:p>
          <a:p>
            <a:r>
              <a:rPr lang="ru-RU" dirty="0"/>
              <a:t>Отобрать </a:t>
            </a:r>
            <a:r>
              <a:rPr lang="ru-RU" i="1" dirty="0"/>
              <a:t>k</a:t>
            </a:r>
            <a:r>
              <a:rPr lang="ru-RU" dirty="0"/>
              <a:t> </a:t>
            </a:r>
            <a:r>
              <a:rPr lang="ru-RU" dirty="0" smtClean="0"/>
              <a:t>элементов, </a:t>
            </a:r>
            <a:r>
              <a:rPr lang="ru-RU" dirty="0"/>
              <a:t>расстояние до которых </a:t>
            </a:r>
            <a:r>
              <a:rPr lang="ru-RU" dirty="0" smtClean="0"/>
              <a:t>минимально.</a:t>
            </a:r>
            <a:endParaRPr lang="ru-RU" dirty="0"/>
          </a:p>
          <a:p>
            <a:r>
              <a:rPr lang="ru-RU" dirty="0"/>
              <a:t>Класс </a:t>
            </a:r>
            <a:r>
              <a:rPr lang="ru-RU" dirty="0" smtClean="0"/>
              <a:t>элемента </a:t>
            </a:r>
            <a:r>
              <a:rPr lang="ru-RU" dirty="0"/>
              <a:t>— это класс, </a:t>
            </a:r>
            <a:r>
              <a:rPr lang="ru-RU" dirty="0" smtClean="0"/>
              <a:t>чаще всего </a:t>
            </a:r>
            <a:r>
              <a:rPr lang="ru-RU" dirty="0"/>
              <a:t>встречающийся среди </a:t>
            </a:r>
            <a:r>
              <a:rPr lang="ru-RU" dirty="0" smtClean="0"/>
              <a:t>отобранных элементов.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83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относится к преимуществам метода </a:t>
            </a:r>
            <a:r>
              <a:rPr lang="en-US" i="1" dirty="0"/>
              <a:t>k</a:t>
            </a:r>
            <a:r>
              <a:rPr lang="ru-RU" dirty="0"/>
              <a:t>-ближайших соседей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Нет требований к значениям параметров.</a:t>
            </a:r>
          </a:p>
          <a:p>
            <a:r>
              <a:rPr lang="ru-RU" dirty="0"/>
              <a:t>Обучающая выборка может легко дополняться.</a:t>
            </a:r>
          </a:p>
          <a:p>
            <a:r>
              <a:rPr lang="ru-RU" dirty="0"/>
              <a:t>Устойчивость к несбалансированным данным.</a:t>
            </a:r>
          </a:p>
          <a:p>
            <a:r>
              <a:rPr lang="ru-RU" dirty="0"/>
              <a:t>Нет явного процесса обучения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79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происходит с числом кластеров в процессе работы метода </a:t>
            </a:r>
            <a:r>
              <a:rPr lang="en-US" i="1" dirty="0"/>
              <a:t>k</a:t>
            </a:r>
            <a:r>
              <a:rPr lang="ru-RU" dirty="0"/>
              <a:t>-средних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Число кластеров увеличивается от 1 до </a:t>
            </a:r>
            <a:r>
              <a:rPr lang="en-US" i="1" dirty="0"/>
              <a:t>k</a:t>
            </a:r>
            <a:r>
              <a:rPr lang="ru-RU" dirty="0"/>
              <a:t>.</a:t>
            </a:r>
          </a:p>
          <a:p>
            <a:r>
              <a:rPr lang="ru-RU" dirty="0"/>
              <a:t>Число кластеров уменьшается от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до 1.</a:t>
            </a:r>
          </a:p>
          <a:p>
            <a:r>
              <a:rPr lang="ru-RU" dirty="0"/>
              <a:t>Число кластеров всё время равно </a:t>
            </a:r>
            <a:r>
              <a:rPr lang="en-US" i="1" dirty="0"/>
              <a:t>k</a:t>
            </a:r>
            <a:r>
              <a:rPr lang="ru-RU" dirty="0"/>
              <a:t>.</a:t>
            </a:r>
          </a:p>
          <a:p>
            <a:r>
              <a:rPr lang="ru-RU" dirty="0"/>
              <a:t>Число кластеров никак не зависит от </a:t>
            </a:r>
            <a:r>
              <a:rPr lang="en-US" i="1" dirty="0"/>
              <a:t>k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571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является недостатком метода </a:t>
            </a:r>
            <a:r>
              <a:rPr lang="en-US" i="1" dirty="0"/>
              <a:t>k</a:t>
            </a:r>
            <a:r>
              <a:rPr lang="ru-RU" dirty="0"/>
              <a:t>-средних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плохо</a:t>
            </a:r>
            <a:r>
              <a:rPr lang="en-US" dirty="0"/>
              <a:t> </a:t>
            </a:r>
            <a:r>
              <a:rPr lang="en-US" dirty="0" err="1"/>
              <a:t>распараллеливается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Алгоритм останавливается в первом достигнутом локальном минимуме.</a:t>
            </a:r>
          </a:p>
          <a:p>
            <a:r>
              <a:rPr lang="ru-RU" dirty="0"/>
              <a:t>Нужно заранее знать число кластеров </a:t>
            </a:r>
            <a:r>
              <a:rPr lang="en-US" i="1" dirty="0"/>
              <a:t>k</a:t>
            </a:r>
            <a:r>
              <a:rPr lang="ru-RU" dirty="0"/>
              <a:t>.</a:t>
            </a:r>
          </a:p>
          <a:p>
            <a:r>
              <a:rPr lang="ru-RU" dirty="0"/>
              <a:t>Результат зависит от изначального выбора центроидов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892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применяется для определения наилучшего значения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в методе </a:t>
            </a:r>
            <a:r>
              <a:rPr lang="en-US" i="1" dirty="0"/>
              <a:t>k</a:t>
            </a:r>
            <a:r>
              <a:rPr lang="ru-RU" dirty="0"/>
              <a:t>-средних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en-US" dirty="0" err="1"/>
              <a:t>Коэффициент</a:t>
            </a:r>
            <a:r>
              <a:rPr lang="en-US" dirty="0"/>
              <a:t> </a:t>
            </a:r>
            <a:r>
              <a:rPr lang="en-US" dirty="0" err="1"/>
              <a:t>силуэта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 err="1"/>
              <a:t>Перебалансировака</a:t>
            </a:r>
            <a:r>
              <a:rPr lang="ru-RU" dirty="0"/>
              <a:t> данных.</a:t>
            </a:r>
          </a:p>
          <a:p>
            <a:r>
              <a:rPr lang="en-US" dirty="0" err="1"/>
              <a:t>Кросс-валидация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Гипотеза</a:t>
            </a:r>
            <a:r>
              <a:rPr lang="en-US" dirty="0"/>
              <a:t> </a:t>
            </a:r>
            <a:r>
              <a:rPr lang="en-US" dirty="0" err="1"/>
              <a:t>компактности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78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классификация</a:t>
            </a:r>
          </a:p>
        </p:txBody>
      </p:sp>
      <p:sp>
        <p:nvSpPr>
          <p:cNvPr id="5" name="Овал 4"/>
          <p:cNvSpPr/>
          <p:nvPr/>
        </p:nvSpPr>
        <p:spPr>
          <a:xfrm>
            <a:off x="4909952" y="359228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795652" y="442751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981700" y="5373307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786250" y="39064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5896593" y="2867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5951022" y="419891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5321135" y="4020788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>
            <a:spLocks noChangeAspect="1"/>
          </p:cNvSpPr>
          <p:nvPr/>
        </p:nvSpPr>
        <p:spPr>
          <a:xfrm>
            <a:off x="4606539" y="3367308"/>
            <a:ext cx="1651858" cy="157081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02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классификация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Расстояние: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Некая функция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 которая удовлетворяет гипотезе компактности</a:t>
                </a:r>
                <a:r>
                  <a:rPr lang="ru-RU" dirty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Гипотеза компактности: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Более близкие объекты чаще относятся к одному и тому же классу, чем к разным.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3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классификация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элементы обучающей выборки можно упорядочить по увеличению расстояния: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3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Данные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</a:t>
                </a:r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такую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чтобы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404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3544</TotalTime>
  <Words>1462</Words>
  <Application>Microsoft Office PowerPoint</Application>
  <PresentationFormat>Широкоэкранный</PresentationFormat>
  <Paragraphs>332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Лекция №6</vt:lpstr>
      <vt:lpstr>Содержание</vt:lpstr>
      <vt:lpstr>Метод k-ближайших соседей</vt:lpstr>
      <vt:lpstr>Метод k-ближайших соседей, классификация</vt:lpstr>
      <vt:lpstr>Метод k-ближайших соседей, классификация</vt:lpstr>
      <vt:lpstr>Метод k-ближайших соседей, классификация</vt:lpstr>
      <vt:lpstr>Метод k-ближайших соседей, классификация</vt:lpstr>
      <vt:lpstr>Метод k-ближайших соседей, классификация</vt:lpstr>
      <vt:lpstr>Метод k-ближайших соседей, регрессия</vt:lpstr>
      <vt:lpstr>Метод k-ближайших соседей, регрессия</vt:lpstr>
      <vt:lpstr>Метод k-ближайших соседей, регрессия</vt:lpstr>
      <vt:lpstr>Метод k-ближайших соседей, проблемы</vt:lpstr>
      <vt:lpstr>Метод k-ближайших соседей, проблемы</vt:lpstr>
      <vt:lpstr>Кросс-валидация</vt:lpstr>
      <vt:lpstr>Кросс-валидация</vt:lpstr>
      <vt:lpstr>Кросс-валидация</vt:lpstr>
      <vt:lpstr>Метод k-ближайших соседей, проблемы</vt:lpstr>
      <vt:lpstr>Метод k-ближайших соседей, проблемы</vt:lpstr>
      <vt:lpstr>Метод k-ближайших соседей, проблемы</vt:lpstr>
      <vt:lpstr>Метод k-ближайших соседей, проблемы</vt:lpstr>
      <vt:lpstr>Метод k-ближайших соседей, проблемы</vt:lpstr>
      <vt:lpstr>Метод k-ближайших соседей, проблемы</vt:lpstr>
      <vt:lpstr>Сбор данных</vt:lpstr>
      <vt:lpstr>Сбор данных</vt:lpstr>
      <vt:lpstr>Сбор данных</vt:lpstr>
      <vt:lpstr>Метод k-ближайших соседей, преимущества</vt:lpstr>
      <vt:lpstr>Метод k-ближайших соседей</vt:lpstr>
      <vt:lpstr>Метод k-средних</vt:lpstr>
      <vt:lpstr>Метод k-средних</vt:lpstr>
      <vt:lpstr>Метод k-средних</vt:lpstr>
      <vt:lpstr>Метод k-средних</vt:lpstr>
      <vt:lpstr>Метод k-средних</vt:lpstr>
      <vt:lpstr>Метод k-средних</vt:lpstr>
      <vt:lpstr>Метод k-средних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Метод k-средних</vt:lpstr>
      <vt:lpstr>Метод k-средних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874</cp:revision>
  <dcterms:created xsi:type="dcterms:W3CDTF">2020-08-10T09:44:31Z</dcterms:created>
  <dcterms:modified xsi:type="dcterms:W3CDTF">2020-11-12T11:49:33Z</dcterms:modified>
</cp:coreProperties>
</file>