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53" r:id="rId4"/>
    <p:sldId id="351" r:id="rId5"/>
    <p:sldId id="357" r:id="rId6"/>
    <p:sldId id="377" r:id="rId7"/>
    <p:sldId id="348" r:id="rId8"/>
    <p:sldId id="365" r:id="rId9"/>
    <p:sldId id="376" r:id="rId10"/>
    <p:sldId id="378" r:id="rId11"/>
    <p:sldId id="375" r:id="rId12"/>
    <p:sldId id="349" r:id="rId13"/>
    <p:sldId id="364" r:id="rId14"/>
    <p:sldId id="366" r:id="rId15"/>
    <p:sldId id="367" r:id="rId16"/>
    <p:sldId id="355" r:id="rId17"/>
    <p:sldId id="359" r:id="rId18"/>
    <p:sldId id="371" r:id="rId19"/>
    <p:sldId id="379" r:id="rId20"/>
    <p:sldId id="381" r:id="rId21"/>
    <p:sldId id="380" r:id="rId22"/>
    <p:sldId id="382" r:id="rId23"/>
    <p:sldId id="383" r:id="rId24"/>
    <p:sldId id="369" r:id="rId25"/>
    <p:sldId id="354" r:id="rId26"/>
    <p:sldId id="370" r:id="rId27"/>
    <p:sldId id="372" r:id="rId28"/>
    <p:sldId id="384" r:id="rId29"/>
    <p:sldId id="385" r:id="rId30"/>
    <p:sldId id="386" r:id="rId31"/>
    <p:sldId id="387" r:id="rId32"/>
    <p:sldId id="373" r:id="rId33"/>
    <p:sldId id="389" r:id="rId34"/>
    <p:sldId id="388" r:id="rId35"/>
    <p:sldId id="390" r:id="rId36"/>
    <p:sldId id="374" r:id="rId37"/>
    <p:sldId id="391" r:id="rId38"/>
    <p:sldId id="392" r:id="rId39"/>
    <p:sldId id="259" r:id="rId40"/>
    <p:sldId id="260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latin typeface="Calibri" panose="020F0502020204030204" pitchFamily="34" charset="0"/>
              </a:rPr>
              <a:t>Эволюционные </a:t>
            </a:r>
            <a:r>
              <a:rPr lang="ru-RU" altLang="ru-RU" sz="4000" dirty="0" smtClean="0">
                <a:latin typeface="Calibri" panose="020F0502020204030204" pitchFamily="34" charset="0"/>
              </a:rPr>
              <a:t>методы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Критерий остановки: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Достигнута необходимая точность.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Сделано заранее выбранное количество итераций.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Прошло заранее выбранное время.</a:t>
            </a:r>
          </a:p>
          <a:p>
            <a:pPr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dirty="0"/>
              <a:t>Способ машинного </a:t>
            </a:r>
            <a:r>
              <a:rPr lang="ru-RU" dirty="0" smtClean="0"/>
              <a:t>обучения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обучение без учителя.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Тип задачи машинного обучения – оптимизация функции.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Есть множество </a:t>
            </a:r>
            <a:r>
              <a:rPr lang="en-US" altLang="ru-RU" i="1" dirty="0" smtClean="0">
                <a:latin typeface="Calibri" panose="020F0502020204030204" pitchFamily="34" charset="0"/>
              </a:rPr>
              <a:t>X</a:t>
            </a:r>
            <a:r>
              <a:rPr lang="ru-RU" altLang="ru-RU" dirty="0" smtClean="0">
                <a:latin typeface="Calibri" panose="020F0502020204030204" pitchFamily="34" charset="0"/>
              </a:rPr>
              <a:t>, на котором задана функция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Задача: найти глобальный экстремум функции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>
                <a:latin typeface="Calibri" panose="020F0502020204030204" pitchFamily="34" charset="0"/>
              </a:rPr>
              <a:t>.</a:t>
            </a:r>
            <a:endParaRPr lang="ru-RU" altLang="ru-RU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приспособленности: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Соответствует действительной ценности объектов.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Имеет «неплоский» вид.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Быстро вычисляется.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 начальной популяции из 4 объектов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= 8</a:t>
                </a:r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0,0,0,0,1,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0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>
                    <a:latin typeface="Calibri" panose="020F0502020204030204" pitchFamily="34" charset="0"/>
                  </a:rPr>
                  <a:t>5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(0,1,0,1,0,1,0,1),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4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(0,0,0,0,0,0,0,0),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8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1,1,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,0,0,0,1,1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3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>
                    <a:latin typeface="Calibri" panose="020F0502020204030204" pitchFamily="34" charset="0"/>
                  </a:rPr>
                  <a:t>= (1,1,1,1,1,1,1,1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)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Отбор: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(0,0,0,0,1,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,1,1),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ru-RU" altLang="ru-RU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(0,1,0,1,0,1,0,1),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4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(0,0,0,0,0,0,0,0),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8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(1,1,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,0,0,0,1,1),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3</a:t>
            </a:r>
            <a:endParaRPr lang="ru-RU" altLang="ru-RU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Скрещивание: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Возможные </a:t>
            </a:r>
            <a:r>
              <a:rPr lang="ru-RU" altLang="ru-RU" dirty="0">
                <a:latin typeface="Calibri" panose="020F0502020204030204" pitchFamily="34" charset="0"/>
              </a:rPr>
              <a:t>пары: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2</a:t>
            </a:r>
            <a:r>
              <a:rPr lang="en-US" altLang="ru-RU" dirty="0" smtClean="0">
                <a:latin typeface="Calibri" panose="020F0502020204030204" pitchFamily="34" charset="0"/>
              </a:rPr>
              <a:t>},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2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>
                <a:latin typeface="Calibri" panose="020F0502020204030204" pitchFamily="34" charset="0"/>
              </a:rPr>
              <a:t>}, {</a:t>
            </a:r>
            <a:r>
              <a:rPr lang="ru-RU" altLang="ru-RU" i="1" dirty="0">
                <a:latin typeface="Calibri" panose="020F0502020204030204" pitchFamily="34" charset="0"/>
              </a:rPr>
              <a:t>X</a:t>
            </a:r>
            <a:r>
              <a:rPr lang="en-US" altLang="ru-RU" baseline="-33000" dirty="0">
                <a:latin typeface="Calibri" panose="020F0502020204030204" pitchFamily="34" charset="0"/>
              </a:rPr>
              <a:t>2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},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 выборе </a:t>
            </a:r>
            <a:r>
              <a:rPr lang="ru-RU" altLang="ru-RU" dirty="0">
                <a:latin typeface="Calibri" panose="020F0502020204030204" pitchFamily="34" charset="0"/>
              </a:rPr>
              <a:t>пары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2</a:t>
            </a:r>
            <a:r>
              <a:rPr lang="en-US" altLang="ru-RU" dirty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0,1,0,1,1,0,0,1)</a:t>
            </a: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11303"/>
              </p:ext>
            </p:extLst>
          </p:nvPr>
        </p:nvGraphicFramePr>
        <p:xfrm>
          <a:off x="939800" y="4021666"/>
          <a:ext cx="407670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Мутации: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Берем </a:t>
            </a:r>
            <a:r>
              <a:rPr lang="ru-RU" altLang="ru-RU" dirty="0">
                <a:latin typeface="Calibri" panose="020F0502020204030204" pitchFamily="34" charset="0"/>
              </a:rPr>
              <a:t>получившийся объект: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(0,1,0,1,1,0,0,1)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Случайным </a:t>
            </a:r>
            <a:r>
              <a:rPr lang="ru-RU" altLang="ru-RU" dirty="0">
                <a:latin typeface="Calibri" panose="020F0502020204030204" pitchFamily="34" charset="0"/>
              </a:rPr>
              <a:t>образом выбираем небольшое количество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Изменяем </a:t>
            </a:r>
            <a:r>
              <a:rPr lang="ru-RU" altLang="ru-RU" dirty="0">
                <a:latin typeface="Calibri" panose="020F0502020204030204" pitchFamily="34" charset="0"/>
              </a:rPr>
              <a:t>значения выбранных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i="1" dirty="0" smtClean="0">
                <a:latin typeface="Calibri" panose="020F0502020204030204" pitchFamily="34" charset="0"/>
              </a:rPr>
              <a:t>f</a:t>
            </a:r>
            <a:r>
              <a:rPr lang="ru-RU" altLang="ru-RU" dirty="0" smtClean="0">
                <a:latin typeface="Calibri" panose="020F0502020204030204" pitchFamily="34" charset="0"/>
              </a:rPr>
              <a:t>(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5</a:t>
            </a:r>
            <a:r>
              <a:rPr lang="ru-RU" altLang="ru-RU" dirty="0">
                <a:latin typeface="Calibri" panose="020F0502020204030204" pitchFamily="34" charset="0"/>
              </a:rPr>
              <a:t>) = </a:t>
            </a:r>
            <a:r>
              <a:rPr lang="en-US" altLang="ru-RU" dirty="0">
                <a:latin typeface="Calibri" panose="020F0502020204030204" pitchFamily="34" charset="0"/>
              </a:rPr>
              <a:t>3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Хорошо распараллеливается.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Быстро сходится.</a:t>
            </a: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Недостатки: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Часто сходится к локальному экстремуму.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Много настроечных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Параметры алгоритма: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Размер популяции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скрещивания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Дифференциальный вес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каждого объекта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вычисляется проверочный вектор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A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B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взаимно различные объекты.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то в популяции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1-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просто сохраняется в популяции.</a:t>
                </a:r>
                <a:endParaRPr lang="ru-RU" altLang="ru-RU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Эволюционное моделирование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Генетический алгоритм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Нейроэволюция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>
                <a:latin typeface="Calibri" panose="020F0502020204030204" pitchFamily="34" charset="0"/>
              </a:rPr>
              <a:t>Дифференциальная эволюция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Генетическое </a:t>
            </a:r>
            <a:r>
              <a:rPr lang="ru-RU" dirty="0" smtClean="0"/>
              <a:t>программирование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Самомодифицирующийся </a:t>
            </a:r>
            <a:r>
              <a:rPr lang="ru-RU" dirty="0" smtClean="0"/>
              <a:t>код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Роевой интеллект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Пример: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=2+2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ru-RU" dirty="0" smtClean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 равно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en-US" altLang="ru-RU" dirty="0">
                    <a:latin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Итого, старая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Новая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Генетический алгоритм или дифференциальная эволюция </a:t>
            </a:r>
            <a:r>
              <a:rPr lang="ru-RU" dirty="0"/>
              <a:t>могут быть применены к подбору параметров нейронной сети.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 может быть удобно в ситуации, когда входные данные не размечены (как в обучении с учителем), но мы можем тем или иным образом вычислить приспособленность. В таком случае это один из видов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параметров: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используются веса связей между нейронами.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структуры: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используется информация о количестве слоев и нейронов, об активационных функциях и т.д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о весах или настройках сети.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Непрямое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(косвенное) </a:t>
            </a:r>
            <a:r>
              <a:rPr lang="ru-RU" altLang="ru-RU" dirty="0">
                <a:latin typeface="Calibri" panose="020F0502020204030204" pitchFamily="34" charset="0"/>
              </a:rPr>
              <a:t>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алгоритма формирования сети.</a:t>
            </a:r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dirty="0"/>
              <a:t>Генетический алгоритм или дифференциальная эволюция могут быть применены </a:t>
            </a:r>
            <a:r>
              <a:rPr lang="ru-RU" dirty="0" smtClean="0"/>
              <a:t>не только к </a:t>
            </a:r>
            <a:r>
              <a:rPr lang="ru-RU" altLang="ru-RU" dirty="0" smtClean="0">
                <a:latin typeface="Calibri" panose="020F0502020204030204" pitchFamily="34" charset="0"/>
              </a:rPr>
              <a:t>нейронным сетям, но и к другим сущностям с внутренней структурой, например </a:t>
            </a:r>
            <a:r>
              <a:rPr lang="ru-RU" altLang="ru-RU" dirty="0" smtClean="0">
                <a:latin typeface="Calibri" panose="020F0502020204030204" pitchFamily="34" charset="0"/>
                <a:sym typeface="Symbol" panose="05050102010706020507" pitchFamily="18" charset="2"/>
              </a:rPr>
              <a:t> к программному коду.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</a:t>
            </a:r>
            <a:r>
              <a:rPr lang="ru-RU" altLang="ru-RU" dirty="0" smtClean="0">
                <a:latin typeface="Calibri" panose="020F0502020204030204" pitchFamily="34" charset="0"/>
              </a:rPr>
              <a:t>об оптимизируемом программном коде.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Непрямое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(косвенное)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</a:t>
            </a:r>
            <a:r>
              <a:rPr lang="ru-RU" altLang="ru-RU" dirty="0" smtClean="0">
                <a:latin typeface="Calibri" panose="020F0502020204030204" pitchFamily="34" charset="0"/>
              </a:rPr>
              <a:t>алгоритма, который генерирует программный код.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10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Примеры: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</a:t>
            </a:r>
            <a:r>
              <a:rPr lang="ru-RU" altLang="ru-RU" dirty="0" smtClean="0">
                <a:latin typeface="Calibri" panose="020F0502020204030204" pitchFamily="34" charset="0"/>
              </a:rPr>
              <a:t>на деревьях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стеках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Грамматическая эволюция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Рассматривается популяция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Цель </a:t>
            </a:r>
            <a:r>
              <a:rPr lang="ru-RU" altLang="ru-RU" dirty="0" smtClean="0">
                <a:latin typeface="Calibri" panose="020F0502020204030204" pitchFamily="34" charset="0"/>
              </a:rPr>
              <a:t>популяции: </a:t>
            </a:r>
            <a:r>
              <a:rPr lang="ru-RU" altLang="ru-RU" dirty="0">
                <a:latin typeface="Calibri" panose="020F0502020204030204" pitchFamily="34" charset="0"/>
              </a:rPr>
              <a:t>оптимизация особой величины – приспособленности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По некоторым правилам происходит обновление популяции: часть объектов исключается, новые добавляются.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Новые объекты строятся путем изменения 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старых объектов с максимальной приспособленностью.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66" y="2005794"/>
            <a:ext cx="4228667" cy="4512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3" y="1528740"/>
            <a:ext cx="487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Основанное на деревьях - </a:t>
            </a:r>
            <a:r>
              <a:rPr lang="en-US" sz="2800" dirty="0" smtClean="0"/>
              <a:t>LISP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198" y="1512560"/>
            <a:ext cx="488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/>
              <a:t>Основанное на </a:t>
            </a:r>
            <a:r>
              <a:rPr lang="ru-RU" altLang="ru-RU" sz="2800" dirty="0" smtClean="0"/>
              <a:t>стеках - </a:t>
            </a:r>
            <a:r>
              <a:rPr lang="en-US" altLang="ru-RU" sz="2800" dirty="0" smtClean="0"/>
              <a:t>FORTH</a:t>
            </a:r>
            <a:endParaRPr lang="en-US" alt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25" y="2322306"/>
            <a:ext cx="4902035" cy="4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 – </a:t>
            </a:r>
            <a:r>
              <a:rPr lang="en-US" altLang="ru-RU" dirty="0" smtClean="0">
                <a:latin typeface="Calibri" panose="020F0502020204030204" pitchFamily="34" charset="0"/>
              </a:rPr>
              <a:t>Slash/A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marL="0" lv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/0/</a:t>
            </a:r>
            <a:r>
              <a:rPr lang="ru-RU" altLang="ru-RU" dirty="0" err="1">
                <a:latin typeface="Arial Unicode MS" panose="020B0604020202020204" pitchFamily="34" charset="-128"/>
              </a:rPr>
              <a:t>save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add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output</a:t>
            </a:r>
            <a:r>
              <a:rPr lang="ru-RU" altLang="ru-RU" dirty="0">
                <a:latin typeface="Arial Unicode MS" panose="020B0604020202020204" pitchFamily="34" charset="-128"/>
              </a:rPr>
              <a:t>/.</a:t>
            </a:r>
            <a:r>
              <a:rPr lang="ru-RU" altLang="ru-RU" sz="4000" dirty="0"/>
              <a:t> 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 input from user and saves it to register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0/       # sets register I = 0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save/    # saves content of F into data vector D[I]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another input, saves to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add/     # adds to F current data pointed to by I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output/. # outputs result from F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693" y="1528740"/>
            <a:ext cx="4873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 smtClean="0">
                <a:latin typeface="Calibri" panose="020F0502020204030204" pitchFamily="34" charset="0"/>
              </a:rPr>
              <a:t>Грамматическая эволюция</a:t>
            </a:r>
            <a:r>
              <a:rPr lang="ru-RU" sz="2800" dirty="0" smtClean="0"/>
              <a:t> – пакет </a:t>
            </a:r>
            <a:r>
              <a:rPr lang="en-US" sz="2800" dirty="0" err="1" smtClean="0"/>
              <a:t>gramEvol</a:t>
            </a:r>
            <a:r>
              <a:rPr lang="ru-RU" sz="2800" dirty="0" smtClean="0"/>
              <a:t> в </a:t>
            </a:r>
            <a:r>
              <a:rPr lang="en-US" sz="2800" dirty="0" smtClean="0"/>
              <a:t>R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65" y="2879458"/>
            <a:ext cx="6256070" cy="34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Код, который может изменять сам себя в процессе выполнения.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инициализации (выбор из готовых вариантов)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исполнения (непосредственное изменение инструкций)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r>
              <a:rPr lang="ru-RU" dirty="0" smtClean="0"/>
              <a:t>Полуавтоматическая оптимизация производительности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Адаптация кода в момент выполнения в соответствии с внешней информацией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Встраивание внешних библиотек в исполняемый код.</a:t>
            </a:r>
            <a:endParaRPr lang="en-US" dirty="0"/>
          </a:p>
          <a:p>
            <a:r>
              <a:rPr lang="ru-RU" dirty="0" smtClean="0"/>
              <a:t>Сокрытие или изменение кода для его защиты от внешних атак.</a:t>
            </a:r>
          </a:p>
          <a:p>
            <a:r>
              <a:rPr lang="ru-RU" dirty="0" smtClean="0"/>
              <a:t>Использование 100% ресурсов, например, оперативной памяти для тестирования или уничтожения информации.</a:t>
            </a:r>
          </a:p>
          <a:p>
            <a:r>
              <a:rPr lang="ru-RU" dirty="0" smtClean="0"/>
              <a:t>Сжатие кода до его исполнения.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Коллективное поведение множества децентрализованных, самоорганизующихся объектов.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Объекты локально взаимодействуют с внешней средой и друг другом.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Муравьиный алгоритм: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поиск кратчайшего пути в графе (задача коммивояжёра).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является полиномиальным, но позволяет найти </a:t>
            </a:r>
            <a:r>
              <a:rPr lang="ru-RU" altLang="ru-RU" dirty="0" err="1" smtClean="0">
                <a:latin typeface="Calibri" panose="020F0502020204030204" pitchFamily="34" charset="0"/>
              </a:rPr>
              <a:t>суботимальное</a:t>
            </a:r>
            <a:r>
              <a:rPr lang="ru-RU" altLang="ru-RU" dirty="0" smtClean="0">
                <a:latin typeface="Calibri" panose="020F0502020204030204" pitchFamily="34" charset="0"/>
              </a:rPr>
              <a:t> решение.</a:t>
            </a:r>
            <a:endParaRPr lang="ru-RU" dirty="0"/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210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basegroup.ru</a:t>
            </a:r>
            <a:r>
              <a:rPr lang="en-US" dirty="0"/>
              <a:t>/community/articles/</a:t>
            </a:r>
            <a:r>
              <a:rPr lang="en-US" dirty="0" err="1"/>
              <a:t>ga</a:t>
            </a:r>
            <a:r>
              <a:rPr lang="en-US" dirty="0"/>
              <a:t>-math</a:t>
            </a:r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/post/345950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ru.abcdef.wiki</a:t>
            </a:r>
            <a:r>
              <a:rPr lang="en-US" dirty="0"/>
              <a:t>/wiki/</a:t>
            </a:r>
            <a:r>
              <a:rPr lang="en-US"/>
              <a:t>Genetic_programming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/post/105302/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99558" y="1470354"/>
            <a:ext cx="8976849" cy="4616454"/>
            <a:chOff x="999" y="1390"/>
            <a:chExt cx="4622" cy="290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010" y="1390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Начальная</a:t>
              </a:r>
            </a:p>
            <a:p>
              <a:pPr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популяция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15" y="2445"/>
              <a:ext cx="1404" cy="1061"/>
            </a:xfrm>
            <a:prstGeom prst="diamond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Критерий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остановки</a:t>
              </a:r>
              <a:endParaRPr lang="ru-RU" altLang="ru-RU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99" y="3556"/>
              <a:ext cx="1109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Формирование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новой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популяции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807" y="2604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Результат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261" y="2289"/>
              <a:ext cx="313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"/>
            <p:cNvCxnSpPr>
              <a:cxnSpLocks noChangeShapeType="1"/>
              <a:stCxn id="7" idx="1"/>
              <a:endCxn id="9" idx="0"/>
            </p:cNvCxnSpPr>
            <p:nvPr/>
          </p:nvCxnSpPr>
          <p:spPr bwMode="auto">
            <a:xfrm rot="10800000" flipV="1">
              <a:off x="1554" y="2976"/>
              <a:ext cx="1161" cy="58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4119" y="2975"/>
              <a:ext cx="688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 flipV="1">
              <a:off x="2108" y="3506"/>
              <a:ext cx="1309" cy="421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объект в популяции задается набором параметров, от которых зависит приспособленность, т.е.: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риспособленность </a:t>
                </a:r>
                <a:r>
                  <a:rPr lang="ru-RU" altLang="ru-RU" dirty="0">
                    <a:latin typeface="Calibri" panose="020F0502020204030204" pitchFamily="34" charset="0"/>
                  </a:rPr>
                  <a:t>=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функция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(</a:t>
                </a:r>
                <a:r>
                  <a:rPr lang="ru-RU" altLang="ru-RU" dirty="0">
                    <a:latin typeface="Calibri" panose="020F0502020204030204" pitchFamily="34" charset="0"/>
                  </a:rPr>
                  <a:t>набор параметров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altLang="ru-RU" sz="4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Формирование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новой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популяции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мутации,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скрещивание (рекомбинация),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отбор (селекция).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</a:t>
            </a:r>
            <a:r>
              <a:rPr lang="ru-RU" sz="3600" dirty="0" smtClean="0"/>
              <a:t>моделирование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Мутации: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i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некоторой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вероятностью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i="1" dirty="0" err="1" smtClean="0">
                    <a:latin typeface="Calibri" panose="020F0502020204030204" pitchFamily="34" charset="0"/>
                  </a:rPr>
                  <a:t>p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M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изменяется на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некоторую </a:t>
                </a:r>
                <a:r>
                  <a:rPr lang="ru-RU" altLang="ru-RU" dirty="0">
                    <a:latin typeface="Calibri" panose="020F0502020204030204" pitchFamily="34" charset="0"/>
                  </a:rPr>
                  <a:t>величину: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где, например,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baseline="33000" dirty="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 &lt;&lt; 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Скрещивание (рекомбинация):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равной вероятностью берется от одного из родителей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с вероятностью 0,5,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0,5.</a:t>
                </a:r>
                <a:endParaRPr lang="ru-RU" altLang="ru-RU" i="1" baseline="-33000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параметры </a:t>
                </a:r>
                <a:r>
                  <a:rPr lang="ru-RU" altLang="ru-RU" dirty="0">
                    <a:latin typeface="Calibri" panose="020F0502020204030204" pitchFamily="34" charset="0"/>
                  </a:rPr>
                  <a:t>родительских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объектов:</a:t>
                </a: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b="-6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Отбор (селекция):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Из текущей популяции отбирается некоторое количество объектов.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отбора в новую популяцию объекта </a:t>
                </a:r>
                <a:r>
                  <a:rPr lang="en-US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должна иметь прямую зависимость от приспособленности: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</TotalTime>
  <Words>1075</Words>
  <Application>Microsoft Office PowerPoint</Application>
  <PresentationFormat>Широкоэкранный</PresentationFormat>
  <Paragraphs>285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 Unicode MS</vt:lpstr>
      <vt:lpstr>Microsoft YaHei</vt:lpstr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№15</vt:lpstr>
      <vt:lpstr>Содержание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Нейроэволюция</vt:lpstr>
      <vt:lpstr>Нейроэволюция</vt:lpstr>
      <vt:lpstr>Нейроэволюция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Самомодифицирующийся код</vt:lpstr>
      <vt:lpstr>Самомодифицирующийся код</vt:lpstr>
      <vt:lpstr>Роевой интеллект</vt:lpstr>
      <vt:lpstr>Роевой интеллект</vt:lpstr>
      <vt:lpstr>Роевой интеллект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1325</cp:revision>
  <dcterms:created xsi:type="dcterms:W3CDTF">2020-08-10T09:44:31Z</dcterms:created>
  <dcterms:modified xsi:type="dcterms:W3CDTF">2022-04-11T11:46:23Z</dcterms:modified>
</cp:coreProperties>
</file>