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53" r:id="rId4"/>
    <p:sldId id="351" r:id="rId5"/>
    <p:sldId id="357" r:id="rId6"/>
    <p:sldId id="348" r:id="rId7"/>
    <p:sldId id="352" r:id="rId8"/>
    <p:sldId id="365" r:id="rId9"/>
    <p:sldId id="349" r:id="rId10"/>
    <p:sldId id="364" r:id="rId11"/>
    <p:sldId id="366" r:id="rId12"/>
    <p:sldId id="367" r:id="rId13"/>
    <p:sldId id="355" r:id="rId14"/>
    <p:sldId id="359" r:id="rId15"/>
    <p:sldId id="369" r:id="rId16"/>
    <p:sldId id="354" r:id="rId17"/>
    <p:sldId id="370" r:id="rId18"/>
    <p:sldId id="368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80" r:id="rId28"/>
    <p:sldId id="379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60" r:id="rId38"/>
    <p:sldId id="362" r:id="rId39"/>
    <p:sldId id="363" r:id="rId40"/>
    <p:sldId id="358" r:id="rId41"/>
    <p:sldId id="350" r:id="rId42"/>
    <p:sldId id="356" r:id="rId43"/>
    <p:sldId id="259" r:id="rId44"/>
    <p:sldId id="260" r:id="rId45"/>
    <p:sldId id="34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>
        <p:scale>
          <a:sx n="75" d="100"/>
          <a:sy n="75" d="100"/>
        </p:scale>
        <p:origin x="30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17.03.2021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8/02/19/a-long-peek-into-reinforcement-learning.html" TargetMode="External"/><Relationship Id="rId2" Type="http://schemas.openxmlformats.org/officeDocument/2006/relationships/hyperlink" Target="https://habr.com/ru/post/46837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437020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Сильный искусственный интеллект</a:t>
            </a:r>
            <a:r>
              <a:rPr lang="en-US" sz="4000" dirty="0" smtClean="0"/>
              <a:t>. </a:t>
            </a:r>
            <a:r>
              <a:rPr lang="ru-RU" sz="4000" dirty="0" smtClean="0"/>
              <a:t>Обучение с подкреплением.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r>
              <a:rPr lang="ru-RU" dirty="0" smtClean="0"/>
              <a:t>поощрять действия, ведущие к награде,</a:t>
            </a:r>
          </a:p>
          <a:p>
            <a:r>
              <a:rPr lang="ru-RU" dirty="0" smtClean="0"/>
              <a:t>избегать действий, ведущих к наказани</a:t>
            </a:r>
            <a:r>
              <a:rPr lang="ru-RU" dirty="0" smtClean="0"/>
              <a:t>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Компьютерное зрение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с подкреплением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Поведение животного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Компьютерное зрение</a:t>
            </a:r>
          </a:p>
          <a:p>
            <a:pPr marL="0" indent="0">
              <a:buNone/>
            </a:pPr>
            <a:r>
              <a:rPr lang="ru-RU" dirty="0" smtClean="0"/>
              <a:t>+</a:t>
            </a:r>
          </a:p>
          <a:p>
            <a:pPr marL="0" indent="0">
              <a:buNone/>
            </a:pPr>
            <a:r>
              <a:rPr lang="ru-RU" dirty="0" smtClean="0"/>
              <a:t>Обучение с подкреплением</a:t>
            </a:r>
          </a:p>
          <a:p>
            <a:pPr marL="0" indent="0">
              <a:buNone/>
            </a:pPr>
            <a:r>
              <a:rPr lang="ru-RU" dirty="0" smtClean="0"/>
              <a:t>+</a:t>
            </a:r>
          </a:p>
          <a:p>
            <a:pPr marL="0" indent="0">
              <a:buNone/>
            </a:pPr>
            <a:r>
              <a:rPr lang="ru-RU" dirty="0" smtClean="0"/>
              <a:t>Обработка естественного языка</a:t>
            </a:r>
          </a:p>
          <a:p>
            <a:pPr marL="0" indent="0">
              <a:buNone/>
            </a:pPr>
            <a:r>
              <a:rPr lang="ru-RU" dirty="0" smtClean="0"/>
              <a:t>=</a:t>
            </a:r>
          </a:p>
          <a:p>
            <a:pPr marL="0" indent="0">
              <a:buNone/>
            </a:pPr>
            <a:r>
              <a:rPr lang="ru-RU" dirty="0" smtClean="0"/>
              <a:t>Поведение человека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Обучение с подкреплением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</a:p>
              <a:p>
                <a:r>
                  <a:rPr lang="ru-RU" dirty="0"/>
                  <a:t>Множество состояний среды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dirty="0"/>
              </a:p>
              <a:p>
                <a:r>
                  <a:rPr lang="ru-RU" dirty="0"/>
                  <a:t>Множество действий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dirty="0"/>
              </a:p>
              <a:p>
                <a:r>
                  <a:rPr lang="ru-RU" dirty="0"/>
                  <a:t>Функция подкрепления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Задача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построить </a:t>
                </a:r>
                <a:r>
                  <a:rPr lang="ru-RU" dirty="0"/>
                  <a:t>стратегию выбора действия в данной ситуации </a:t>
                </a:r>
                <a14:m>
                  <m:oMath xmlns:m="http://schemas.openxmlformats.org/officeDocument/2006/math">
                    <m:r>
                      <a:rPr lang="ru-RU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так</a:t>
                </a:r>
                <a:r>
                  <a:rPr lang="ru-RU" dirty="0"/>
                  <a:t>, чтобы суммарное подкрепление агента росло: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Коэффициент дисконтирования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гарантирует, что условные «100 рублей сегодня» для агента представляют большую ценность, чем «100 рублей завтра».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Качество ситуации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Качество пары ситуация-действие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 этом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283842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таком виде процесс является Марковским, то есть вся необходимая  информация о прошлом содержится в текущем состоянии.</a:t>
            </a:r>
          </a:p>
          <a:p>
            <a:pPr marL="0" indent="0">
              <a:buNone/>
            </a:pPr>
            <a:r>
              <a:rPr lang="ru-RU" dirty="0" smtClean="0"/>
              <a:t>Будущее и прошлое, с точки зрения текущего состояния, не зависят друг от друга.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построения модели среды, выделяются два подхода: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Основанные на модели – существует точная и полная модель среды, которую можно использовать при построении стратегии.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Не основанные на модели – модель среды отсутствует или известна частично. Возможно построение модели среды в рамках работы алгоритма построения стратегии.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2318545"/>
            <a:ext cx="10010775" cy="3619500"/>
          </a:xfrm>
        </p:spPr>
      </p:pic>
    </p:spTree>
    <p:extLst>
      <p:ext uri="{BB962C8B-B14F-4D97-AF65-F5344CB8AC3E}">
        <p14:creationId xmlns:p14="http://schemas.microsoft.com/office/powerpoint/2010/main" val="35026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Искусственный интеллект – определение и типизация.</a:t>
            </a:r>
          </a:p>
          <a:p>
            <a:r>
              <a:rPr lang="ru-RU" dirty="0" smtClean="0"/>
              <a:t>Обучение с подкреплением.</a:t>
            </a:r>
          </a:p>
          <a:p>
            <a:r>
              <a:rPr lang="ru-RU" dirty="0" smtClean="0"/>
              <a:t>Онтологии.</a:t>
            </a:r>
            <a:endParaRPr lang="en-US" dirty="0" smtClean="0"/>
          </a:p>
          <a:p>
            <a:r>
              <a:rPr lang="ru-RU" dirty="0" smtClean="0"/>
              <a:t>Графы знаний.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Подход к решению сложных задач, который состоит в разбиении сложной задачи на простые подзадачи.</a:t>
            </a:r>
          </a:p>
          <a:p>
            <a:pPr marL="0" indent="0">
              <a:buNone/>
            </a:pPr>
            <a:r>
              <a:rPr lang="ru-RU" dirty="0" smtClean="0"/>
              <a:t>Если можно найти такое разбиение на подзадачи, что</a:t>
            </a:r>
          </a:p>
          <a:p>
            <a:r>
              <a:rPr lang="ru-RU" dirty="0" smtClean="0"/>
              <a:t>количество подзадач велико,</a:t>
            </a:r>
          </a:p>
          <a:p>
            <a:r>
              <a:rPr lang="ru-RU" dirty="0" smtClean="0"/>
              <a:t>количество типов подзадач мало,</a:t>
            </a:r>
          </a:p>
          <a:p>
            <a:pPr marL="0" indent="0">
              <a:buNone/>
            </a:pPr>
            <a:r>
              <a:rPr lang="ru-RU" dirty="0" smtClean="0"/>
              <a:t>то, решив каждый тип подзадач один раз и сгруппировав ответы, можно получить решение общей сложной задачи быстрее и эффективнее, чем решая её «напрямую».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9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Если модель среды известна, то возможно применение динамического программирования (основанный на модели алгоритм).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Типы подзадач в случае обучения с подкреплением: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Оценка стратегии – вычисление качества ситуации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при заданной стратегии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dirty="0" smtClean="0"/>
                  <a:t>.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Улучшение стратегии – построение новой стратегии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которая не хуже существующей стратегии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Чередуя эти подзадачи, можно использовать следующий алгоритм построения оптимальной стратегии: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5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Динамическое программирование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проблема:</a:t>
            </a:r>
          </a:p>
          <a:p>
            <a:pPr marL="0" indent="0">
              <a:buNone/>
            </a:pPr>
            <a:r>
              <a:rPr lang="ru-RU" dirty="0" smtClean="0"/>
              <a:t>Необходимость в наличии модели среды. Это не всегда возможно или целесообразно.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Идея:</a:t>
                </a:r>
                <a:endParaRPr lang="ru-RU" dirty="0"/>
              </a:p>
              <a:p>
                <a:pPr/>
                <a:r>
                  <a:rPr lang="ru-RU" dirty="0" smtClean="0"/>
                  <a:t>Анализируем имеющийся опыт</a:t>
                </a:r>
              </a:p>
              <a:p>
                <a:pPr/>
                <a:r>
                  <a:rPr lang="ru-RU" dirty="0" smtClean="0"/>
                  <a:t>Вычисляем среднее наблюдаемое значение</a:t>
                </a:r>
              </a:p>
              <a:p>
                <a:pPr/>
                <a:r>
                  <a:rPr lang="ru-RU" dirty="0" smtClean="0"/>
                  <a:t>Считаем это значение приближением ожидаемого значения.</a:t>
                </a:r>
              </a:p>
              <a:p>
                <a:pPr/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 основан на модели.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6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Используя завершившиеся эпизоды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i="1" dirty="0" smtClean="0"/>
                  <a:t>, </a:t>
                </a:r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вычисляем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Приближение ожидаемого значения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Приближение ожидаемого значения</a:t>
                </a:r>
                <a:endParaRPr lang="en-US" dirty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Алгоритм: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Улучшить стратегию: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Создать новый эпизод, используя полученную стратегию.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Переоценить величину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dirty="0" smtClean="0"/>
                  <a:t>, используя информацию о новом эпизоде.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49" y="1480505"/>
            <a:ext cx="5587302" cy="5206350"/>
          </a:xfrm>
        </p:spPr>
      </p:pic>
    </p:spTree>
    <p:extLst>
      <p:ext uri="{BB962C8B-B14F-4D97-AF65-F5344CB8AC3E}">
        <p14:creationId xmlns:p14="http://schemas.microsoft.com/office/powerpoint/2010/main" val="32800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Современное определение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Искусственный интеллект — это способность компьютерных систем выполнять такие задачи, для которых ранее предполагалось, что необходим человеческий разум. 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Монте-Карло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проблема:</a:t>
            </a:r>
          </a:p>
          <a:p>
            <a:pPr marL="0" indent="0">
              <a:buNone/>
            </a:pPr>
            <a:r>
              <a:rPr lang="ru-RU" dirty="0" smtClean="0"/>
              <a:t>Для работы алгоритма необходимы завершённые эпизоды, получение которых может быть сложно, дорого или просто невозможно.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Не основан на модели.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Может обучаться на незавершённых эпизодах.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Вычисляем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 smtClean="0"/>
                  <a:t> не напрямую, а итерационно обновляем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направлению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Контроль временной разности:</a:t>
            </a:r>
          </a:p>
          <a:p>
            <a:pPr marL="0" indent="0">
              <a:buNone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Придерживаясь стратегии – </a:t>
            </a:r>
            <a:r>
              <a:rPr lang="en-US" dirty="0" err="1" smtClean="0"/>
              <a:t>SARSA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Без учёта стратегии – </a:t>
            </a:r>
            <a:r>
              <a:rPr lang="en-US" dirty="0" smtClean="0"/>
              <a:t>Q</a:t>
            </a:r>
            <a:r>
              <a:rPr lang="ru-RU" dirty="0" smtClean="0"/>
              <a:t>-обучение.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1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обоих случаях выбор действия производится одинаково: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ru-RU" dirty="0" smtClean="0"/>
                  <a:t>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случайным образом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Обновление величин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происходит по-разному.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SARSA</a:t>
                </a:r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Q</a:t>
                </a:r>
                <a:r>
                  <a:rPr lang="ru-RU" dirty="0" smtClean="0"/>
                  <a:t>-обучение: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 временной разности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" y="1690688"/>
            <a:ext cx="10951369" cy="4250531"/>
          </a:xfrm>
        </p:spPr>
      </p:pic>
    </p:spTree>
    <p:extLst>
      <p:ext uri="{BB962C8B-B14F-4D97-AF65-F5344CB8AC3E}">
        <p14:creationId xmlns:p14="http://schemas.microsoft.com/office/powerpoint/2010/main" val="15595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с</a:t>
            </a:r>
            <a:r>
              <a:rPr lang="ru-RU" dirty="0"/>
              <a:t>л</a:t>
            </a:r>
            <a:r>
              <a:rPr lang="ru-RU" dirty="0" smtClean="0"/>
              <a:t>учае </a:t>
            </a:r>
            <a:r>
              <a:rPr lang="en-US" dirty="0" err="1" smtClean="0"/>
              <a:t>SARSA</a:t>
            </a:r>
            <a:r>
              <a:rPr lang="ru-RU" dirty="0" smtClean="0"/>
              <a:t>, </a:t>
            </a:r>
            <a:r>
              <a:rPr lang="ru-RU" dirty="0" smtClean="0"/>
              <a:t>агент всегда выбирает то же действие, которое он уже выбирал при построении стратегии, даже если оно не является оптимальным.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частью оптимальной стратегии являются шаги, которые могут быть рискованными, агент выберет </a:t>
            </a:r>
            <a:r>
              <a:rPr lang="ru-RU" dirty="0" err="1" smtClean="0"/>
              <a:t>субоптимальную</a:t>
            </a:r>
            <a:r>
              <a:rPr lang="ru-RU" dirty="0" smtClean="0"/>
              <a:t> стратегию.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4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 временной разности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Проблемы </a:t>
                </a:r>
                <a:r>
                  <a:rPr lang="en-US" dirty="0" smtClean="0"/>
                  <a:t>Q-</a:t>
                </a:r>
                <a:r>
                  <a:rPr lang="ru-RU" dirty="0" smtClean="0"/>
                  <a:t>обучения:</a:t>
                </a:r>
                <a:endParaRPr lang="ru-RU" dirty="0"/>
              </a:p>
              <a:p>
                <a:r>
                  <a:rPr lang="ru-RU" dirty="0" smtClean="0"/>
                  <a:t>Плохая </a:t>
                </a:r>
                <a:r>
                  <a:rPr lang="ru-RU" dirty="0" err="1" smtClean="0"/>
                  <a:t>адаптируемость</a:t>
                </a:r>
                <a:r>
                  <a:rPr lang="ru-RU" dirty="0" smtClean="0"/>
                  <a:t> к быстрым изменениям в окружающей среде.</a:t>
                </a:r>
              </a:p>
              <a:p>
                <a:r>
                  <a:rPr lang="ru-RU" dirty="0" smtClean="0"/>
                  <a:t>Необходимая 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dirty="0" smtClean="0"/>
                  <a:t> может быть сложнее, чем может обеспечить даже сложная модель, например, искусственная нейронная сеть или случайный лес</a:t>
                </a:r>
                <a:r>
                  <a:rPr lang="ru-RU" dirty="0" smtClean="0"/>
                  <a:t>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9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88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Теория </a:t>
            </a:r>
            <a:r>
              <a:rPr lang="ru-RU" dirty="0"/>
              <a:t>слабого ИИ:</a:t>
            </a:r>
          </a:p>
          <a:p>
            <a:pPr marL="0" indent="0">
              <a:buNone/>
            </a:pPr>
            <a:r>
              <a:rPr lang="ru-RU" dirty="0"/>
              <a:t>ИИ не может мыслить и осознавать себя.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Теория </a:t>
            </a:r>
            <a:r>
              <a:rPr lang="ru-RU" dirty="0"/>
              <a:t>сильного ИИ:</a:t>
            </a:r>
          </a:p>
          <a:p>
            <a:pPr marL="0" indent="0">
              <a:buNone/>
            </a:pPr>
            <a:r>
              <a:rPr lang="ru-RU" dirty="0"/>
              <a:t>ИИ может получить способности мыслить и осознать себя как личность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взаимодействия с окружающим миром необходимо строить и обновлять модель окружающего мира.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Такая модель может быть построена как на базе конечного набора чисел, например, показаний датчиков, так и на базе потоковой информации, например, данных с видеокамер и микрофонов.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9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Онтологии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онтологии:</a:t>
            </a:r>
            <a:endParaRPr lang="en-US" dirty="0" smtClean="0"/>
          </a:p>
          <a:p>
            <a:r>
              <a:rPr lang="ru-RU" dirty="0" smtClean="0"/>
              <a:t>Объекты</a:t>
            </a:r>
            <a:endParaRPr lang="ru-RU" dirty="0"/>
          </a:p>
          <a:p>
            <a:r>
              <a:rPr lang="ru-RU" dirty="0" smtClean="0"/>
              <a:t>Атрибуты</a:t>
            </a:r>
            <a:endParaRPr lang="ru-RU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Связи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9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Онтологии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Граф знаний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2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/post/468379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lilianweng.github.io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lil</a:t>
            </a:r>
            <a:r>
              <a:rPr lang="en-US" dirty="0" smtClean="0">
                <a:hlinkClick r:id="rId3"/>
              </a:rPr>
              <a:t>-log/2018/02/19/a-long-peek-into-reinforcement-</a:t>
            </a:r>
            <a:r>
              <a:rPr lang="en-US" dirty="0" err="1" smtClean="0">
                <a:hlinkClick r:id="rId3"/>
              </a:rPr>
              <a:t>learning.html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habr.com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ru</a:t>
            </a:r>
            <a:r>
              <a:rPr lang="en-US" dirty="0">
                <a:hlinkClick r:id="rId4"/>
              </a:rPr>
              <a:t>/post/437020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AGI</a:t>
            </a:r>
            <a:r>
              <a:rPr lang="ru-RU" b="1" dirty="0" smtClean="0"/>
              <a:t> – </a:t>
            </a:r>
            <a:r>
              <a:rPr lang="en-US" b="1" dirty="0" smtClean="0"/>
              <a:t>artificial general intelligence</a:t>
            </a:r>
          </a:p>
          <a:p>
            <a:pPr marL="0" indent="0">
              <a:buNone/>
            </a:pPr>
            <a:r>
              <a:rPr lang="ru-RU" dirty="0" smtClean="0"/>
              <a:t>«Машина результатов»: на вход подается задача, на выходе получаем решение.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Сильный искусственный интеллект</a:t>
            </a:r>
          </a:p>
          <a:p>
            <a:pPr marL="0" indent="0">
              <a:buNone/>
            </a:pPr>
            <a:r>
              <a:rPr lang="ru-RU" dirty="0" smtClean="0"/>
              <a:t>Сам себе ставит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 Тьюринга (1950 год):</a:t>
            </a:r>
          </a:p>
          <a:p>
            <a:pPr marL="0" indent="0">
              <a:buNone/>
            </a:pPr>
            <a:r>
              <a:rPr lang="ru-RU" dirty="0"/>
              <a:t>«Человек взаимодействует с одним компьютером и одним человеком.</a:t>
            </a:r>
          </a:p>
          <a:p>
            <a:pPr marL="0" indent="0">
              <a:buNone/>
            </a:pPr>
            <a:r>
              <a:rPr lang="ru-RU" dirty="0"/>
              <a:t>На основании ответов на вопросы он должен определить, с кем он разговаривает: с человеком или компьютерной программой.</a:t>
            </a:r>
          </a:p>
          <a:p>
            <a:pPr marL="0" indent="0">
              <a:buNone/>
            </a:pPr>
            <a:r>
              <a:rPr lang="ru-RU" dirty="0"/>
              <a:t>Задача компьютерной программы — ввести человека в заблуждение, заставив сделать неверный выбор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«Китайская комната», Джон </a:t>
            </a:r>
            <a:r>
              <a:rPr lang="ru-RU" sz="3600" dirty="0" err="1"/>
              <a:t>Сёрл</a:t>
            </a:r>
            <a:r>
              <a:rPr lang="ru-RU" sz="3600" dirty="0"/>
              <a:t>, 1980 </a:t>
            </a:r>
            <a:r>
              <a:rPr lang="ru-RU" sz="3600" dirty="0" smtClean="0"/>
              <a:t>год</a:t>
            </a:r>
            <a:endParaRPr lang="ru-RU" sz="3600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864807" y="1690688"/>
            <a:ext cx="7631112" cy="3706812"/>
            <a:chOff x="792163" y="2592388"/>
            <a:chExt cx="7631112" cy="370681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368425" y="2663825"/>
              <a:ext cx="2376488" cy="1079500"/>
            </a:xfrm>
            <a:prstGeom prst="roundRect">
              <a:avLst>
                <a:gd name="adj" fmla="val 144"/>
              </a:avLst>
            </a:prstGeom>
            <a:solidFill>
              <a:srgbClr val="99CC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dirty="0"/>
                <a:t>Наблюдатель</a:t>
              </a: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5651500" y="2663825"/>
              <a:ext cx="2376488" cy="1079500"/>
            </a:xfrm>
            <a:prstGeom prst="roundRect">
              <a:avLst>
                <a:gd name="adj" fmla="val 144"/>
              </a:avLst>
            </a:prstGeom>
            <a:solidFill>
              <a:srgbClr val="99CC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dirty="0"/>
                <a:t>Китайская комната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743325" y="2879725"/>
              <a:ext cx="1908175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733800" y="3455988"/>
              <a:ext cx="1927225" cy="15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11638" y="2592388"/>
              <a:ext cx="1152525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Вопрос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84663" y="3168650"/>
              <a:ext cx="936625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Ответ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368425" y="4643438"/>
              <a:ext cx="6624638" cy="1655762"/>
            </a:xfrm>
            <a:prstGeom prst="roundRect">
              <a:avLst>
                <a:gd name="adj" fmla="val 93"/>
              </a:avLst>
            </a:prstGeom>
            <a:solidFill>
              <a:srgbClr val="99CC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816350" y="5075238"/>
              <a:ext cx="1728788" cy="863600"/>
            </a:xfrm>
            <a:prstGeom prst="roundRect">
              <a:avLst>
                <a:gd name="adj" fmla="val 181"/>
              </a:avLst>
            </a:prstGeom>
            <a:solidFill>
              <a:srgbClr val="00B8FF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/>
                <a:t>Алгоритм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92163" y="5472113"/>
              <a:ext cx="3024187" cy="15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543550" y="5472113"/>
              <a:ext cx="2879725" cy="15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439863" y="5162550"/>
              <a:ext cx="1152525" cy="344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Вопрос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83413" y="5148263"/>
              <a:ext cx="936625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ru-RU" altLang="ru-RU"/>
                <a:t>Ответ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4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Искусственный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Три основных пути к построению </a:t>
            </a:r>
            <a:r>
              <a:rPr lang="en-US" dirty="0" err="1" smtClean="0"/>
              <a:t>AGI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Компьютерное зрение.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Обработка естественного языка.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Обучение с подкреплением.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Обучение с подкреплением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Автономный агент взаимодействует с внешней средой.</a:t>
            </a:r>
          </a:p>
          <a:p>
            <a:r>
              <a:rPr lang="ru-RU" dirty="0"/>
              <a:t>Внешняя среда задается набором состояний.</a:t>
            </a:r>
          </a:p>
          <a:p>
            <a:r>
              <a:rPr lang="ru-RU" dirty="0"/>
              <a:t>Агент может выполнять определённые действия.</a:t>
            </a:r>
          </a:p>
          <a:p>
            <a:r>
              <a:rPr lang="ru-RU" dirty="0"/>
              <a:t>Агент имеет стратегию: функцию преобразования состояния среды в действие.</a:t>
            </a:r>
          </a:p>
          <a:p>
            <a:r>
              <a:rPr lang="ru-RU" dirty="0"/>
              <a:t>В ответ на каждое действие агента внешняя среда формирует подкрепление (награду или наказание).</a:t>
            </a:r>
          </a:p>
          <a:p>
            <a:r>
              <a:rPr lang="ru-RU" dirty="0"/>
              <a:t>Используя подкрепление, агент модифицирует свою стратегию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5788</TotalTime>
  <Words>883</Words>
  <Application>Microsoft Office PowerPoint</Application>
  <PresentationFormat>Широкоэкранный</PresentationFormat>
  <Paragraphs>230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№14</vt:lpstr>
      <vt:lpstr>Содержание</vt:lpstr>
      <vt:lpstr>Искусственный интеллект</vt:lpstr>
      <vt:lpstr>Искусственный интеллект</vt:lpstr>
      <vt:lpstr>Искусственный интеллект</vt:lpstr>
      <vt:lpstr>Искусственный интеллект</vt:lpstr>
      <vt:lpstr>«Китайская комната», Джон Сёрл, 1980 год</vt:lpstr>
      <vt:lpstr>Искусственный интеллект</vt:lpstr>
      <vt:lpstr>Обучение с подкреплением</vt:lpstr>
      <vt:lpstr>Обучение с подкреплением</vt:lpstr>
      <vt:lpstr>Искусственный интеллект</vt:lpstr>
      <vt:lpstr>Искусственный интеллект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Обучение с подкреплением</vt:lpstr>
      <vt:lpstr>Динамическое программирование</vt:lpstr>
      <vt:lpstr>Динамическое программирование</vt:lpstr>
      <vt:lpstr>Динамическое программирование</vt:lpstr>
      <vt:lpstr>Динамическое программирование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Монте-Карло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Метод временной разности</vt:lpstr>
      <vt:lpstr>Обучение с подкреплением</vt:lpstr>
      <vt:lpstr>Искусственный интеллект</vt:lpstr>
      <vt:lpstr>Онтологии</vt:lpstr>
      <vt:lpstr>Онтологии</vt:lpstr>
      <vt:lpstr>Ссылки</vt:lpstr>
      <vt:lpstr>Спасибо за внимание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1190</cp:revision>
  <dcterms:created xsi:type="dcterms:W3CDTF">2020-08-10T09:44:31Z</dcterms:created>
  <dcterms:modified xsi:type="dcterms:W3CDTF">2021-03-17T14:56:33Z</dcterms:modified>
</cp:coreProperties>
</file>