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5"/>
  </p:notesMasterIdLst>
  <p:sldIdLst>
    <p:sldId id="256" r:id="rId2"/>
    <p:sldId id="257" r:id="rId3"/>
    <p:sldId id="304" r:id="rId4"/>
    <p:sldId id="305" r:id="rId5"/>
    <p:sldId id="306" r:id="rId6"/>
    <p:sldId id="327" r:id="rId7"/>
    <p:sldId id="307" r:id="rId8"/>
    <p:sldId id="308" r:id="rId9"/>
    <p:sldId id="309" r:id="rId10"/>
    <p:sldId id="310" r:id="rId11"/>
    <p:sldId id="312" r:id="rId12"/>
    <p:sldId id="313" r:id="rId13"/>
    <p:sldId id="314" r:id="rId14"/>
    <p:sldId id="315" r:id="rId15"/>
    <p:sldId id="316" r:id="rId16"/>
    <p:sldId id="317" r:id="rId17"/>
    <p:sldId id="318" r:id="rId18"/>
    <p:sldId id="319" r:id="rId19"/>
    <p:sldId id="328" r:id="rId20"/>
    <p:sldId id="320" r:id="rId21"/>
    <p:sldId id="321" r:id="rId22"/>
    <p:sldId id="323" r:id="rId23"/>
    <p:sldId id="324" r:id="rId24"/>
    <p:sldId id="325" r:id="rId25"/>
    <p:sldId id="326" r:id="rId26"/>
    <p:sldId id="322" r:id="rId27"/>
    <p:sldId id="288" r:id="rId28"/>
    <p:sldId id="336" r:id="rId29"/>
    <p:sldId id="337" r:id="rId30"/>
    <p:sldId id="338" r:id="rId31"/>
    <p:sldId id="339" r:id="rId32"/>
    <p:sldId id="332" r:id="rId33"/>
    <p:sldId id="333" r:id="rId34"/>
    <p:sldId id="334" r:id="rId35"/>
    <p:sldId id="341" r:id="rId36"/>
    <p:sldId id="342" r:id="rId37"/>
    <p:sldId id="343" r:id="rId38"/>
    <p:sldId id="344" r:id="rId39"/>
    <p:sldId id="345" r:id="rId40"/>
    <p:sldId id="346" r:id="rId41"/>
    <p:sldId id="340" r:id="rId42"/>
    <p:sldId id="335" r:id="rId43"/>
    <p:sldId id="259" r:id="rId44"/>
    <p:sldId id="260" r:id="rId45"/>
    <p:sldId id="303" r:id="rId46"/>
    <p:sldId id="347" r:id="rId47"/>
    <p:sldId id="348" r:id="rId48"/>
    <p:sldId id="349" r:id="rId49"/>
    <p:sldId id="350" r:id="rId50"/>
    <p:sldId id="351" r:id="rId51"/>
    <p:sldId id="352" r:id="rId52"/>
    <p:sldId id="353" r:id="rId53"/>
    <p:sldId id="354" r:id="rId5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Олег" initials="О" lastIdx="1" clrIdx="0">
    <p:extLst>
      <p:ext uri="{19B8F6BF-5375-455C-9EA6-DF929625EA0E}">
        <p15:presenceInfo xmlns:p15="http://schemas.microsoft.com/office/powerpoint/2012/main" userId="Олег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6" autoAdjust="0"/>
    <p:restoredTop sz="94834" autoAdjust="0"/>
  </p:normalViewPr>
  <p:slideViewPr>
    <p:cSldViewPr snapToGrid="0">
      <p:cViewPr varScale="1">
        <p:scale>
          <a:sx n="81" d="100"/>
          <a:sy n="81" d="100"/>
        </p:scale>
        <p:origin x="108" y="5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DBC884-B382-4302-8488-D4E467EB670D}" type="datetimeFigureOut">
              <a:rPr lang="ru-RU" smtClean="0"/>
              <a:t>16.11.2020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E4D17C-B2AB-4828-9E20-7ACD59CED94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318835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16.11.2020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02833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16.11.2020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47230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16.11.2020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69662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16.11.2020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6997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16.11.2020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59229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16.11.2020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13352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16.11.2020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99193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16.11.2020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78602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16.11.2020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98416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16.11.2020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52830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16.11.2020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32626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4DF3D0-C105-404D-A43B-7CBA1B97B744}" type="datetimeFigureOut">
              <a:rPr lang="ru-RU" smtClean="0"/>
              <a:t>16.11.2020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702D85-DB26-4FE3-87A0-B5535C8061B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55537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machinelearning.wikia.org/ru/wiki/&#1052;&#1077;&#1090;&#1086;&#1076;_&#1073;&#1083;&#1080;&#1078;&#1072;&#1081;&#1096;&#1080;&#1093;_&#1089;&#1086;&#1089;&#1077;&#1076;&#1077;&#1081;_(kNN)" TargetMode="External"/><Relationship Id="rId2" Type="http://schemas.openxmlformats.org/officeDocument/2006/relationships/hyperlink" Target="http://www.machinelearning.ru/wiki/index.php?title=&#1052;&#1077;&#1090;&#1086;&#1076;_&#1073;&#1083;&#1080;&#1078;&#1072;&#1081;&#1096;&#1077;&#1075;&#1086;_&#1089;&#1086;&#1089;&#1077;&#1076;&#1072;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datascientist.one/k-means-algorithm/" TargetMode="External"/><Relationship Id="rId4" Type="http://schemas.openxmlformats.org/officeDocument/2006/relationships/hyperlink" Target="https://wiki.loginom.ru/articles/k-means.html" TargetMode="Externa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700642"/>
            <a:ext cx="9144000" cy="1087397"/>
          </a:xfrm>
        </p:spPr>
        <p:txBody>
          <a:bodyPr/>
          <a:lstStyle/>
          <a:p>
            <a:r>
              <a:rPr lang="ru-RU" dirty="0" smtClean="0"/>
              <a:t>Лекция №</a:t>
            </a:r>
            <a:r>
              <a:rPr lang="en-US" dirty="0"/>
              <a:t>6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2363190"/>
            <a:ext cx="9144000" cy="4037610"/>
          </a:xfrm>
        </p:spPr>
        <p:txBody>
          <a:bodyPr>
            <a:normAutofit lnSpcReduction="10000"/>
          </a:bodyPr>
          <a:lstStyle/>
          <a:p>
            <a:r>
              <a:rPr lang="ru-RU" sz="4000" dirty="0" smtClean="0"/>
              <a:t>Метод </a:t>
            </a:r>
            <a:r>
              <a:rPr lang="en-US" sz="4000" i="1" dirty="0" smtClean="0"/>
              <a:t>k</a:t>
            </a:r>
            <a:r>
              <a:rPr lang="ru-RU" sz="4000" i="1" dirty="0" smtClean="0"/>
              <a:t>-</a:t>
            </a:r>
            <a:r>
              <a:rPr lang="ru-RU" sz="4000" dirty="0" smtClean="0"/>
              <a:t>ближайших соседей.</a:t>
            </a:r>
          </a:p>
          <a:p>
            <a:r>
              <a:rPr lang="ru-RU" sz="4000" dirty="0" smtClean="0"/>
              <a:t>Метод </a:t>
            </a:r>
            <a:r>
              <a:rPr lang="en-US" sz="4000" i="1" dirty="0" smtClean="0"/>
              <a:t>k</a:t>
            </a:r>
            <a:r>
              <a:rPr lang="en-US" sz="4000" dirty="0" smtClean="0"/>
              <a:t>-</a:t>
            </a:r>
            <a:r>
              <a:rPr lang="ru-RU" sz="4000" dirty="0" smtClean="0"/>
              <a:t>средних</a:t>
            </a:r>
            <a:r>
              <a:rPr lang="en-US" sz="4000" dirty="0"/>
              <a:t>.</a:t>
            </a:r>
            <a:endParaRPr lang="ru-RU" sz="4000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r>
              <a:rPr lang="ru-RU" dirty="0" smtClean="0"/>
              <a:t>Технологический Университет</a:t>
            </a:r>
            <a:endParaRPr lang="ru-RU" dirty="0"/>
          </a:p>
          <a:p>
            <a:r>
              <a:rPr lang="ru-RU" dirty="0" smtClean="0"/>
              <a:t>Королёв, 2020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50282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 </a:t>
            </a:r>
            <a:r>
              <a:rPr lang="en-US" i="1" dirty="0"/>
              <a:t>k</a:t>
            </a:r>
            <a:r>
              <a:rPr lang="ru-RU" i="1" dirty="0"/>
              <a:t>-</a:t>
            </a:r>
            <a:r>
              <a:rPr lang="ru-RU" dirty="0"/>
              <a:t>ближайших </a:t>
            </a:r>
            <a:r>
              <a:rPr lang="ru-RU" dirty="0" smtClean="0"/>
              <a:t>соседей, </a:t>
            </a:r>
            <a:r>
              <a:rPr lang="ru-RU" dirty="0"/>
              <a:t>регрессия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Общий алгоритм определения числового значения для элемента, не входящего в обучающую выборку:</a:t>
            </a:r>
          </a:p>
          <a:p>
            <a:pPr marL="0" indent="0">
              <a:buNone/>
            </a:pPr>
            <a:endParaRPr lang="ru-RU" dirty="0" smtClean="0"/>
          </a:p>
          <a:p>
            <a:r>
              <a:rPr lang="ru-RU" dirty="0" smtClean="0"/>
              <a:t>Вычислить </a:t>
            </a:r>
            <a:r>
              <a:rPr lang="ru-RU" dirty="0"/>
              <a:t>расстояние до каждого из </a:t>
            </a:r>
            <a:r>
              <a:rPr lang="ru-RU" dirty="0" smtClean="0"/>
              <a:t>элементов </a:t>
            </a:r>
            <a:r>
              <a:rPr lang="ru-RU" dirty="0"/>
              <a:t>обучающей </a:t>
            </a:r>
            <a:r>
              <a:rPr lang="ru-RU" dirty="0" smtClean="0"/>
              <a:t>выборки.</a:t>
            </a:r>
            <a:endParaRPr lang="ru-RU" dirty="0"/>
          </a:p>
          <a:p>
            <a:r>
              <a:rPr lang="ru-RU" dirty="0"/>
              <a:t>Отобрать </a:t>
            </a:r>
            <a:r>
              <a:rPr lang="ru-RU" i="1" dirty="0"/>
              <a:t>k</a:t>
            </a:r>
            <a:r>
              <a:rPr lang="ru-RU" dirty="0"/>
              <a:t> </a:t>
            </a:r>
            <a:r>
              <a:rPr lang="ru-RU" dirty="0" smtClean="0"/>
              <a:t>элементов, </a:t>
            </a:r>
            <a:r>
              <a:rPr lang="ru-RU" dirty="0"/>
              <a:t>расстояние до которых </a:t>
            </a:r>
            <a:r>
              <a:rPr lang="ru-RU" dirty="0" smtClean="0"/>
              <a:t>минимально.</a:t>
            </a:r>
            <a:endParaRPr lang="ru-RU" dirty="0"/>
          </a:p>
          <a:p>
            <a:r>
              <a:rPr lang="ru-RU" dirty="0" smtClean="0"/>
              <a:t>Значение для элемента </a:t>
            </a:r>
            <a:r>
              <a:rPr lang="ru-RU" dirty="0"/>
              <a:t>— это </a:t>
            </a:r>
            <a:r>
              <a:rPr lang="ru-RU" dirty="0" smtClean="0"/>
              <a:t>среднее арифметическое значений для отобранных элементов.</a:t>
            </a:r>
            <a:endParaRPr lang="ru-RU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0115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 </a:t>
            </a:r>
            <a:r>
              <a:rPr lang="en-US" i="1" dirty="0"/>
              <a:t>k</a:t>
            </a:r>
            <a:r>
              <a:rPr lang="ru-RU" i="1" dirty="0"/>
              <a:t>-</a:t>
            </a:r>
            <a:r>
              <a:rPr lang="ru-RU" dirty="0"/>
              <a:t>ближайших </a:t>
            </a:r>
            <a:r>
              <a:rPr lang="ru-RU" dirty="0" smtClean="0"/>
              <a:t>соседей, </a:t>
            </a:r>
            <a:r>
              <a:rPr lang="ru-RU" dirty="0"/>
              <a:t>регрессия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Для любого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ru-RU" dirty="0" smtClean="0"/>
                  <a:t> элементы обучающей выборки можно упорядочить по увеличению расстояния:</a:t>
                </a: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…≤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ru-RU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35991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 </a:t>
            </a:r>
            <a:r>
              <a:rPr lang="en-US" i="1" dirty="0"/>
              <a:t>k</a:t>
            </a:r>
            <a:r>
              <a:rPr lang="ru-RU" i="1" dirty="0"/>
              <a:t>-</a:t>
            </a:r>
            <a:r>
              <a:rPr lang="ru-RU" dirty="0"/>
              <a:t>ближайших </a:t>
            </a:r>
            <a:r>
              <a:rPr lang="ru-RU" dirty="0" smtClean="0"/>
              <a:t>соседей, проблемы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Проблемы: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ru-RU" dirty="0" smtClean="0"/>
                  <a:t>Необходимо выбрать значение </a:t>
                </a:r>
                <a:r>
                  <a:rPr lang="en-US" i="1" dirty="0" smtClean="0"/>
                  <a:t>k</a:t>
                </a:r>
                <a:r>
                  <a:rPr lang="ru-RU" dirty="0" smtClean="0"/>
                  <a:t>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ru-RU" dirty="0" smtClean="0"/>
                  <a:t>Необходим выбрать функцию расстояния </a:t>
                </a:r>
                <a14:m>
                  <m:oMath xmlns:m="http://schemas.openxmlformats.org/officeDocument/2006/math">
                    <m:r>
                      <a:rPr lang="ru-RU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dirty="0" smtClean="0"/>
                  <a:t>.</a:t>
                </a:r>
                <a:endParaRPr lang="ru-RU" dirty="0" smtClean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ru-RU" dirty="0" smtClean="0"/>
                  <a:t>Особенности данных могут сильно повлиять на работу алгоритма.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ru-RU" dirty="0" smtClean="0"/>
                  <a:t>Алгоритм медленно работает с большим числом элементов.</a:t>
                </a:r>
                <a:endParaRPr lang="en-US" dirty="0" smtClean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ru-RU" dirty="0" smtClean="0"/>
                  <a:t>Алгоритм плохо работает с большим числом параметров.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ru-RU" dirty="0" smtClean="0"/>
                  <a:t>Алгоритм плохо работает с несбалансированными данными.</a:t>
                </a:r>
              </a:p>
              <a:p>
                <a:pPr marL="514350" indent="-514350">
                  <a:buFont typeface="+mj-lt"/>
                  <a:buAutoNum type="arabicPeriod"/>
                </a:pPr>
                <a:endParaRPr lang="ru-RU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69630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 </a:t>
            </a:r>
            <a:r>
              <a:rPr lang="en-US" i="1" dirty="0"/>
              <a:t>k</a:t>
            </a:r>
            <a:r>
              <a:rPr lang="ru-RU" i="1" dirty="0"/>
              <a:t>-</a:t>
            </a:r>
            <a:r>
              <a:rPr lang="ru-RU" dirty="0"/>
              <a:t>ближайших </a:t>
            </a:r>
            <a:r>
              <a:rPr lang="ru-RU" dirty="0" smtClean="0"/>
              <a:t>соседей, проблемы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Выбор значения </a:t>
                </a:r>
                <a:r>
                  <a:rPr lang="en-US" i="1" dirty="0" smtClean="0"/>
                  <a:t>k</a:t>
                </a:r>
              </a:p>
              <a:p>
                <a:pPr marL="0" indent="0">
                  <a:buNone/>
                </a:pP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Переобучение.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Недообучение.</a:t>
                </a:r>
                <a:endParaRPr lang="en-US" dirty="0" smtClean="0"/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Для выбора значения </a:t>
                </a:r>
                <a:r>
                  <a:rPr lang="en-US" i="1" dirty="0" smtClean="0"/>
                  <a:t>k</a:t>
                </a:r>
                <a:r>
                  <a:rPr lang="en-US" dirty="0" smtClean="0"/>
                  <a:t> </a:t>
                </a:r>
                <a:r>
                  <a:rPr lang="ru-RU" dirty="0" smtClean="0"/>
                  <a:t>используют кросс-валидацию.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 b="-308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19232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Кросс-валидация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Или «кросс-проверка»,</a:t>
            </a:r>
          </a:p>
          <a:p>
            <a:pPr marL="0" indent="0">
              <a:buNone/>
            </a:pPr>
            <a:r>
              <a:rPr lang="ru-RU" dirty="0" smtClean="0"/>
              <a:t>Или «перекрёстная проверка»,</a:t>
            </a:r>
          </a:p>
          <a:p>
            <a:pPr marL="0" indent="0">
              <a:buNone/>
            </a:pPr>
            <a:r>
              <a:rPr lang="ru-RU" dirty="0" smtClean="0"/>
              <a:t>Или «скользящий контроль».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Метод оценки применимости модели.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Для любой задачи можно найти множество различных алгоритмов, которые могут сформировать множество различных моделей. В таком случае нужен критерий для сравнения этих алгоритмов и моделей.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01242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Кросс-валидация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K</a:t>
            </a:r>
            <a:r>
              <a:rPr lang="ru-RU" dirty="0" smtClean="0"/>
              <a:t>-частная (</a:t>
            </a:r>
            <a:r>
              <a:rPr lang="en-US" dirty="0" smtClean="0"/>
              <a:t>k-fold) </a:t>
            </a:r>
            <a:r>
              <a:rPr lang="ru-RU" dirty="0" smtClean="0"/>
              <a:t>кросс-валидация.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/>
              <a:t>Выбираем значение </a:t>
            </a:r>
            <a:r>
              <a:rPr lang="en-US" dirty="0" smtClean="0"/>
              <a:t>k </a:t>
            </a:r>
            <a:r>
              <a:rPr lang="en-US" dirty="0"/>
              <a:t>– </a:t>
            </a:r>
            <a:r>
              <a:rPr lang="ru-RU" dirty="0" smtClean="0"/>
              <a:t>количество частей, на которые будут разделены данные </a:t>
            </a:r>
            <a:r>
              <a:rPr lang="en-US" dirty="0" smtClean="0"/>
              <a:t>D</a:t>
            </a:r>
            <a:r>
              <a:rPr lang="ru-RU" dirty="0" smtClean="0"/>
              <a:t>.</a:t>
            </a:r>
            <a:endParaRPr lang="ru-RU" dirty="0"/>
          </a:p>
          <a:p>
            <a:pPr marL="0" indent="0">
              <a:buNone/>
            </a:pPr>
            <a:r>
              <a:rPr lang="ru-RU" dirty="0" smtClean="0"/>
              <a:t>Для каждой из </a:t>
            </a:r>
            <a:r>
              <a:rPr lang="en-US" dirty="0" smtClean="0"/>
              <a:t>k </a:t>
            </a:r>
            <a:r>
              <a:rPr lang="ru-RU" dirty="0" smtClean="0"/>
              <a:t>частей формируем пару (</a:t>
            </a:r>
            <a:r>
              <a:rPr lang="en-US" dirty="0" smtClean="0"/>
              <a:t>d1, d2)</a:t>
            </a:r>
            <a:r>
              <a:rPr lang="ru-RU" dirty="0" smtClean="0"/>
              <a:t>:</a:t>
            </a:r>
          </a:p>
          <a:p>
            <a:r>
              <a:rPr lang="en-US" dirty="0" smtClean="0"/>
              <a:t>d1 </a:t>
            </a:r>
            <a:r>
              <a:rPr lang="ru-RU" dirty="0" smtClean="0"/>
              <a:t>состоит из остальных </a:t>
            </a:r>
            <a:r>
              <a:rPr lang="en-US" dirty="0" smtClean="0"/>
              <a:t>k-1</a:t>
            </a:r>
            <a:r>
              <a:rPr lang="ru-RU" dirty="0" smtClean="0"/>
              <a:t> частей,</a:t>
            </a:r>
          </a:p>
          <a:p>
            <a:r>
              <a:rPr lang="en-US" dirty="0"/>
              <a:t>d</a:t>
            </a:r>
            <a:r>
              <a:rPr lang="en-US" dirty="0" smtClean="0"/>
              <a:t>2 </a:t>
            </a:r>
            <a:r>
              <a:rPr lang="ru-RU" dirty="0" smtClean="0"/>
              <a:t>совпадает с рассматриваемой частью.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Для </a:t>
            </a:r>
            <a:r>
              <a:rPr lang="ru-RU" dirty="0"/>
              <a:t>каждой получившейся пары </a:t>
            </a:r>
            <a:r>
              <a:rPr lang="en-US" dirty="0"/>
              <a:t>(d1, d2)</a:t>
            </a:r>
            <a:r>
              <a:rPr lang="ru-RU" dirty="0"/>
              <a:t> обучаем модель на выборке </a:t>
            </a:r>
            <a:r>
              <a:rPr lang="en-US" dirty="0"/>
              <a:t>d1</a:t>
            </a:r>
            <a:r>
              <a:rPr lang="ru-RU" dirty="0"/>
              <a:t>, вычисляем ошибку на выборке </a:t>
            </a:r>
            <a:r>
              <a:rPr lang="en-US" dirty="0"/>
              <a:t>d2</a:t>
            </a:r>
            <a:r>
              <a:rPr lang="ru-RU" dirty="0"/>
              <a:t>.</a:t>
            </a:r>
          </a:p>
          <a:p>
            <a:pPr marL="0" indent="0">
              <a:buNone/>
            </a:pPr>
            <a:r>
              <a:rPr lang="ru-RU" dirty="0"/>
              <a:t>Вычисляем среднее арифметическое величины ошибки на </a:t>
            </a:r>
            <a:r>
              <a:rPr lang="en-US" dirty="0"/>
              <a:t>d2 </a:t>
            </a:r>
            <a:r>
              <a:rPr lang="ru-RU" dirty="0"/>
              <a:t>по всем </a:t>
            </a:r>
            <a:r>
              <a:rPr lang="en-US" dirty="0" smtClean="0"/>
              <a:t>k </a:t>
            </a:r>
            <a:r>
              <a:rPr lang="ru-RU" dirty="0" smtClean="0"/>
              <a:t>парам </a:t>
            </a:r>
            <a:r>
              <a:rPr lang="en-US" dirty="0"/>
              <a:t>(d1, d2)</a:t>
            </a:r>
            <a:r>
              <a:rPr lang="ru-RU" dirty="0"/>
              <a:t>.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77753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Кросс-валидация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494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K</a:t>
            </a:r>
            <a:r>
              <a:rPr lang="ru-RU" dirty="0"/>
              <a:t>-частная (</a:t>
            </a:r>
            <a:r>
              <a:rPr lang="en-US" dirty="0"/>
              <a:t>k-fold) </a:t>
            </a:r>
            <a:r>
              <a:rPr lang="ru-RU" dirty="0"/>
              <a:t>кросс-валидация</a:t>
            </a:r>
            <a:r>
              <a:rPr lang="ru-RU" dirty="0" smtClean="0"/>
              <a:t>.</a:t>
            </a:r>
            <a:r>
              <a:rPr lang="en-US" dirty="0" smtClean="0"/>
              <a:t> K = 4.</a:t>
            </a:r>
            <a:endParaRPr lang="en-US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871847" y="2470067"/>
            <a:ext cx="3864927" cy="4750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6761016" y="3431968"/>
            <a:ext cx="975758" cy="35428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d1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3871848" y="3431968"/>
            <a:ext cx="959921" cy="35428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d2</a:t>
            </a:r>
            <a:endParaRPr lang="ru-RU" dirty="0"/>
          </a:p>
        </p:txBody>
      </p:sp>
      <p:sp>
        <p:nvSpPr>
          <p:cNvPr id="18" name="Прямоугольник 17"/>
          <p:cNvSpPr/>
          <p:nvPr/>
        </p:nvSpPr>
        <p:spPr>
          <a:xfrm>
            <a:off x="4832265" y="3431970"/>
            <a:ext cx="961902" cy="35428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d1</a:t>
            </a:r>
            <a:endParaRPr lang="ru-RU" dirty="0"/>
          </a:p>
        </p:txBody>
      </p:sp>
      <p:sp>
        <p:nvSpPr>
          <p:cNvPr id="19" name="Прямоугольник 18"/>
          <p:cNvSpPr/>
          <p:nvPr/>
        </p:nvSpPr>
        <p:spPr>
          <a:xfrm>
            <a:off x="5794167" y="3431968"/>
            <a:ext cx="961903" cy="35428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d1</a:t>
            </a:r>
            <a:endParaRPr lang="ru-RU" dirty="0"/>
          </a:p>
        </p:txBody>
      </p:sp>
      <p:sp>
        <p:nvSpPr>
          <p:cNvPr id="20" name="Прямоугольник 19"/>
          <p:cNvSpPr/>
          <p:nvPr/>
        </p:nvSpPr>
        <p:spPr>
          <a:xfrm>
            <a:off x="6761016" y="4273137"/>
            <a:ext cx="975758" cy="35428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d1</a:t>
            </a:r>
            <a:endParaRPr lang="ru-RU" dirty="0"/>
          </a:p>
        </p:txBody>
      </p:sp>
      <p:sp>
        <p:nvSpPr>
          <p:cNvPr id="21" name="Прямоугольник 20"/>
          <p:cNvSpPr/>
          <p:nvPr/>
        </p:nvSpPr>
        <p:spPr>
          <a:xfrm>
            <a:off x="4821875" y="4273137"/>
            <a:ext cx="959921" cy="35428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d2</a:t>
            </a:r>
            <a:endParaRPr lang="ru-RU" dirty="0"/>
          </a:p>
        </p:txBody>
      </p:sp>
      <p:sp>
        <p:nvSpPr>
          <p:cNvPr id="22" name="Прямоугольник 21"/>
          <p:cNvSpPr/>
          <p:nvPr/>
        </p:nvSpPr>
        <p:spPr>
          <a:xfrm>
            <a:off x="3863439" y="4273137"/>
            <a:ext cx="961902" cy="35428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d1</a:t>
            </a:r>
            <a:endParaRPr lang="ru-RU" dirty="0"/>
          </a:p>
        </p:txBody>
      </p:sp>
      <p:sp>
        <p:nvSpPr>
          <p:cNvPr id="23" name="Прямоугольник 22"/>
          <p:cNvSpPr/>
          <p:nvPr/>
        </p:nvSpPr>
        <p:spPr>
          <a:xfrm>
            <a:off x="5794167" y="4273137"/>
            <a:ext cx="961903" cy="35428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d1</a:t>
            </a:r>
            <a:endParaRPr lang="ru-RU" dirty="0"/>
          </a:p>
        </p:txBody>
      </p:sp>
      <p:sp>
        <p:nvSpPr>
          <p:cNvPr id="24" name="Прямоугольник 23"/>
          <p:cNvSpPr/>
          <p:nvPr/>
        </p:nvSpPr>
        <p:spPr>
          <a:xfrm>
            <a:off x="6756070" y="5114304"/>
            <a:ext cx="975758" cy="35428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d1</a:t>
            </a:r>
            <a:endParaRPr lang="ru-RU" dirty="0"/>
          </a:p>
        </p:txBody>
      </p:sp>
      <p:sp>
        <p:nvSpPr>
          <p:cNvPr id="25" name="Прямоугольник 24"/>
          <p:cNvSpPr/>
          <p:nvPr/>
        </p:nvSpPr>
        <p:spPr>
          <a:xfrm>
            <a:off x="5804310" y="5114304"/>
            <a:ext cx="959921" cy="35428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d2</a:t>
            </a:r>
            <a:endParaRPr lang="ru-RU" dirty="0"/>
          </a:p>
        </p:txBody>
      </p:sp>
      <p:sp>
        <p:nvSpPr>
          <p:cNvPr id="26" name="Прямоугольник 25"/>
          <p:cNvSpPr/>
          <p:nvPr/>
        </p:nvSpPr>
        <p:spPr>
          <a:xfrm>
            <a:off x="4827319" y="5114306"/>
            <a:ext cx="961902" cy="35428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d1</a:t>
            </a:r>
            <a:endParaRPr lang="ru-RU" dirty="0"/>
          </a:p>
        </p:txBody>
      </p:sp>
      <p:sp>
        <p:nvSpPr>
          <p:cNvPr id="27" name="Прямоугольник 26"/>
          <p:cNvSpPr/>
          <p:nvPr/>
        </p:nvSpPr>
        <p:spPr>
          <a:xfrm>
            <a:off x="3853541" y="5114300"/>
            <a:ext cx="961903" cy="35428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d1</a:t>
            </a:r>
            <a:endParaRPr lang="ru-RU" dirty="0"/>
          </a:p>
        </p:txBody>
      </p:sp>
      <p:sp>
        <p:nvSpPr>
          <p:cNvPr id="28" name="Прямоугольник 27"/>
          <p:cNvSpPr/>
          <p:nvPr/>
        </p:nvSpPr>
        <p:spPr>
          <a:xfrm>
            <a:off x="3839686" y="5955469"/>
            <a:ext cx="975758" cy="35428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d1</a:t>
            </a:r>
            <a:endParaRPr lang="ru-RU" dirty="0"/>
          </a:p>
        </p:txBody>
      </p:sp>
      <p:sp>
        <p:nvSpPr>
          <p:cNvPr id="29" name="Прямоугольник 28"/>
          <p:cNvSpPr/>
          <p:nvPr/>
        </p:nvSpPr>
        <p:spPr>
          <a:xfrm>
            <a:off x="6761016" y="5955469"/>
            <a:ext cx="959921" cy="35428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d2</a:t>
            </a:r>
            <a:endParaRPr lang="ru-RU" dirty="0"/>
          </a:p>
        </p:txBody>
      </p:sp>
      <p:sp>
        <p:nvSpPr>
          <p:cNvPr id="30" name="Прямоугольник 29"/>
          <p:cNvSpPr/>
          <p:nvPr/>
        </p:nvSpPr>
        <p:spPr>
          <a:xfrm>
            <a:off x="4822373" y="5955471"/>
            <a:ext cx="961902" cy="35428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d1</a:t>
            </a:r>
            <a:endParaRPr lang="ru-RU" dirty="0"/>
          </a:p>
        </p:txBody>
      </p:sp>
      <p:sp>
        <p:nvSpPr>
          <p:cNvPr id="31" name="Прямоугольник 30"/>
          <p:cNvSpPr/>
          <p:nvPr/>
        </p:nvSpPr>
        <p:spPr>
          <a:xfrm>
            <a:off x="5784275" y="5955469"/>
            <a:ext cx="961903" cy="35428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44266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 </a:t>
            </a:r>
            <a:r>
              <a:rPr lang="en-US" i="1" dirty="0"/>
              <a:t>k</a:t>
            </a:r>
            <a:r>
              <a:rPr lang="ru-RU" i="1" dirty="0"/>
              <a:t>-</a:t>
            </a:r>
            <a:r>
              <a:rPr lang="ru-RU" dirty="0"/>
              <a:t>ближайших </a:t>
            </a:r>
            <a:r>
              <a:rPr lang="ru-RU" dirty="0" smtClean="0"/>
              <a:t>соседей, проблемы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Выбор функции расстояния </a:t>
                </a:r>
                <a14:m>
                  <m:oMath xmlns:m="http://schemas.openxmlformats.org/officeDocument/2006/math">
                    <m:r>
                      <a:rPr lang="ru-RU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</m:oMath>
                </a14:m>
                <a:endParaRPr lang="ru-RU" dirty="0" smtClean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Если </a:t>
                </a:r>
                <a:r>
                  <a:rPr lang="en-US" i="1" dirty="0" smtClean="0"/>
                  <a:t>x</a:t>
                </a:r>
                <a:r>
                  <a:rPr lang="en-US" dirty="0" smtClean="0"/>
                  <a:t> – </a:t>
                </a:r>
                <a:r>
                  <a:rPr lang="ru-RU" dirty="0" smtClean="0"/>
                  <a:t>это числовой вектор, то обычно используют евклидово расстояние.</a:t>
                </a:r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При этом обязательно нужно нормировать значения параметров, иначе параметры с большими значениям окажут более сильное влияние на результат.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91457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 </a:t>
            </a:r>
            <a:r>
              <a:rPr lang="en-US" i="1" dirty="0"/>
              <a:t>k</a:t>
            </a:r>
            <a:r>
              <a:rPr lang="ru-RU" i="1" dirty="0"/>
              <a:t>-</a:t>
            </a:r>
            <a:r>
              <a:rPr lang="ru-RU" dirty="0"/>
              <a:t>ближайших </a:t>
            </a:r>
            <a:r>
              <a:rPr lang="ru-RU" dirty="0" smtClean="0"/>
              <a:t>соседей, проблемы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Особенности данных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Периферийные элементы – элементы, окруженные элементами того же класса. Их исключение не ухудшает результат.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Выбросы – элементы, окруженные элементами других классов. Их исключение улучшает результат.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631367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 </a:t>
            </a:r>
            <a:r>
              <a:rPr lang="en-US" i="1" dirty="0"/>
              <a:t>k</a:t>
            </a:r>
            <a:r>
              <a:rPr lang="ru-RU" i="1" dirty="0"/>
              <a:t>-</a:t>
            </a:r>
            <a:r>
              <a:rPr lang="ru-RU" dirty="0"/>
              <a:t>ближайших соседей, проблемы</a:t>
            </a:r>
          </a:p>
        </p:txBody>
      </p:sp>
      <p:sp>
        <p:nvSpPr>
          <p:cNvPr id="5" name="Овал 4"/>
          <p:cNvSpPr/>
          <p:nvPr/>
        </p:nvSpPr>
        <p:spPr>
          <a:xfrm>
            <a:off x="2131126" y="3342905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Овал 5"/>
          <p:cNvSpPr/>
          <p:nvPr/>
        </p:nvSpPr>
        <p:spPr>
          <a:xfrm>
            <a:off x="2016826" y="4178136"/>
            <a:ext cx="228600" cy="228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Овал 6"/>
          <p:cNvSpPr/>
          <p:nvPr/>
        </p:nvSpPr>
        <p:spPr>
          <a:xfrm>
            <a:off x="3202874" y="5123925"/>
            <a:ext cx="228600" cy="228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Овал 7"/>
          <p:cNvSpPr/>
          <p:nvPr/>
        </p:nvSpPr>
        <p:spPr>
          <a:xfrm>
            <a:off x="1007424" y="3657106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Овал 8"/>
          <p:cNvSpPr/>
          <p:nvPr/>
        </p:nvSpPr>
        <p:spPr>
          <a:xfrm>
            <a:off x="3117767" y="2618233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Овал 9"/>
          <p:cNvSpPr/>
          <p:nvPr/>
        </p:nvSpPr>
        <p:spPr>
          <a:xfrm>
            <a:off x="3172196" y="3949536"/>
            <a:ext cx="228600" cy="228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Овал 10"/>
          <p:cNvSpPr/>
          <p:nvPr/>
        </p:nvSpPr>
        <p:spPr>
          <a:xfrm>
            <a:off x="2542309" y="3771406"/>
            <a:ext cx="228600" cy="228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Овал 12"/>
          <p:cNvSpPr/>
          <p:nvPr/>
        </p:nvSpPr>
        <p:spPr>
          <a:xfrm>
            <a:off x="8128165" y="3457205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4" name="Овал 13"/>
          <p:cNvSpPr/>
          <p:nvPr/>
        </p:nvSpPr>
        <p:spPr>
          <a:xfrm>
            <a:off x="8013865" y="4292436"/>
            <a:ext cx="228600" cy="2286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5" name="Овал 14"/>
          <p:cNvSpPr/>
          <p:nvPr/>
        </p:nvSpPr>
        <p:spPr>
          <a:xfrm>
            <a:off x="9199913" y="5238225"/>
            <a:ext cx="228600" cy="228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6" name="Овал 15"/>
          <p:cNvSpPr/>
          <p:nvPr/>
        </p:nvSpPr>
        <p:spPr>
          <a:xfrm>
            <a:off x="7004463" y="3771406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7" name="Овал 16"/>
          <p:cNvSpPr/>
          <p:nvPr/>
        </p:nvSpPr>
        <p:spPr>
          <a:xfrm>
            <a:off x="9114806" y="2732533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8" name="Овал 17"/>
          <p:cNvSpPr/>
          <p:nvPr/>
        </p:nvSpPr>
        <p:spPr>
          <a:xfrm>
            <a:off x="9169235" y="4063836"/>
            <a:ext cx="228600" cy="228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9" name="Овал 18"/>
          <p:cNvSpPr/>
          <p:nvPr/>
        </p:nvSpPr>
        <p:spPr>
          <a:xfrm>
            <a:off x="8539348" y="3885706"/>
            <a:ext cx="228600" cy="2286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1" name="Овал 20"/>
          <p:cNvSpPr/>
          <p:nvPr/>
        </p:nvSpPr>
        <p:spPr>
          <a:xfrm>
            <a:off x="2719944" y="4292436"/>
            <a:ext cx="228600" cy="228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" name="Стрелка вправо 2"/>
          <p:cNvSpPr/>
          <p:nvPr/>
        </p:nvSpPr>
        <p:spPr>
          <a:xfrm rot="19024235">
            <a:off x="1623203" y="4902550"/>
            <a:ext cx="1238002" cy="221634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2" name="Овал 21"/>
          <p:cNvSpPr/>
          <p:nvPr/>
        </p:nvSpPr>
        <p:spPr>
          <a:xfrm>
            <a:off x="8653648" y="4508649"/>
            <a:ext cx="228600" cy="228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3" name="Овал 22"/>
          <p:cNvSpPr/>
          <p:nvPr/>
        </p:nvSpPr>
        <p:spPr>
          <a:xfrm>
            <a:off x="7795161" y="3835236"/>
            <a:ext cx="228600" cy="228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4" name="Овал 23"/>
          <p:cNvSpPr/>
          <p:nvPr/>
        </p:nvSpPr>
        <p:spPr>
          <a:xfrm>
            <a:off x="7433211" y="4178136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Стрелка вправо 24"/>
          <p:cNvSpPr/>
          <p:nvPr/>
        </p:nvSpPr>
        <p:spPr>
          <a:xfrm rot="3485097">
            <a:off x="6814209" y="3076576"/>
            <a:ext cx="1238002" cy="221634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86363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Содержание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Метод </a:t>
            </a:r>
            <a:r>
              <a:rPr lang="en-US" i="1" dirty="0" smtClean="0"/>
              <a:t>k</a:t>
            </a:r>
            <a:r>
              <a:rPr lang="ru-RU" dirty="0" smtClean="0"/>
              <a:t>-ближайших средних, классификация</a:t>
            </a:r>
          </a:p>
          <a:p>
            <a:r>
              <a:rPr lang="ru-RU" dirty="0"/>
              <a:t>Метод </a:t>
            </a:r>
            <a:r>
              <a:rPr lang="en-US" i="1" dirty="0"/>
              <a:t>k</a:t>
            </a:r>
            <a:r>
              <a:rPr lang="ru-RU" dirty="0"/>
              <a:t>-ближайших средних</a:t>
            </a:r>
            <a:r>
              <a:rPr lang="ru-RU" dirty="0" smtClean="0"/>
              <a:t>, регрессия</a:t>
            </a:r>
          </a:p>
          <a:p>
            <a:r>
              <a:rPr lang="ru-RU" dirty="0"/>
              <a:t>Метод </a:t>
            </a:r>
            <a:r>
              <a:rPr lang="en-US" i="1" dirty="0"/>
              <a:t>k</a:t>
            </a:r>
            <a:r>
              <a:rPr lang="ru-RU" dirty="0"/>
              <a:t>-ближайших средних</a:t>
            </a:r>
            <a:r>
              <a:rPr lang="ru-RU" dirty="0" smtClean="0"/>
              <a:t>, проблемы и их решения</a:t>
            </a:r>
          </a:p>
          <a:p>
            <a:r>
              <a:rPr lang="ru-RU" dirty="0"/>
              <a:t>Метод </a:t>
            </a:r>
            <a:r>
              <a:rPr lang="en-US" i="1" dirty="0"/>
              <a:t>k</a:t>
            </a:r>
            <a:r>
              <a:rPr lang="ru-RU" dirty="0"/>
              <a:t>-ближайших средних</a:t>
            </a:r>
            <a:r>
              <a:rPr lang="ru-RU" dirty="0" smtClean="0"/>
              <a:t>, преимущества</a:t>
            </a:r>
          </a:p>
          <a:p>
            <a:endParaRPr lang="ru-RU" dirty="0"/>
          </a:p>
          <a:p>
            <a:r>
              <a:rPr lang="ru-RU" dirty="0" smtClean="0"/>
              <a:t>Метод</a:t>
            </a:r>
            <a:r>
              <a:rPr lang="en-US" dirty="0" smtClean="0"/>
              <a:t> </a:t>
            </a:r>
            <a:r>
              <a:rPr lang="en-US" i="1" dirty="0" smtClean="0"/>
              <a:t>k</a:t>
            </a:r>
            <a:r>
              <a:rPr lang="en-US" dirty="0" smtClean="0"/>
              <a:t>-</a:t>
            </a:r>
            <a:r>
              <a:rPr lang="ru-RU" dirty="0" smtClean="0"/>
              <a:t>средних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41153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 </a:t>
            </a:r>
            <a:r>
              <a:rPr lang="en-US" i="1" dirty="0"/>
              <a:t>k</a:t>
            </a:r>
            <a:r>
              <a:rPr lang="ru-RU" i="1" dirty="0"/>
              <a:t>-</a:t>
            </a:r>
            <a:r>
              <a:rPr lang="ru-RU" dirty="0"/>
              <a:t>ближайших </a:t>
            </a:r>
            <a:r>
              <a:rPr lang="ru-RU" dirty="0" smtClean="0"/>
              <a:t>соседей, проблемы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Большое число элементов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Необходимо хранить все элементы и обрабатывать их все для поиска </a:t>
            </a:r>
            <a:r>
              <a:rPr lang="en-US" i="1" dirty="0" smtClean="0"/>
              <a:t>k</a:t>
            </a:r>
            <a:r>
              <a:rPr lang="en-US" dirty="0" smtClean="0"/>
              <a:t> </a:t>
            </a:r>
            <a:r>
              <a:rPr lang="ru-RU" dirty="0" smtClean="0"/>
              <a:t>ближайших.</a:t>
            </a:r>
          </a:p>
          <a:p>
            <a:pPr marL="0" indent="0">
              <a:buNone/>
            </a:pPr>
            <a:endParaRPr lang="ru-RU" dirty="0"/>
          </a:p>
          <a:p>
            <a:r>
              <a:rPr lang="ru-RU" dirty="0" smtClean="0"/>
              <a:t>Исключение периферийных элементов и выбросов.</a:t>
            </a:r>
          </a:p>
          <a:p>
            <a:r>
              <a:rPr lang="ru-RU" dirty="0" smtClean="0"/>
              <a:t>Специальные алгоритмы хранения элементов.</a:t>
            </a:r>
          </a:p>
          <a:p>
            <a:pPr marL="514350" indent="-514350">
              <a:buFont typeface="+mj-lt"/>
              <a:buAutoNum type="arabicPeriod"/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5439171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 </a:t>
            </a:r>
            <a:r>
              <a:rPr lang="en-US" i="1" dirty="0"/>
              <a:t>k</a:t>
            </a:r>
            <a:r>
              <a:rPr lang="ru-RU" i="1" dirty="0"/>
              <a:t>-</a:t>
            </a:r>
            <a:r>
              <a:rPr lang="ru-RU" dirty="0"/>
              <a:t>ближайших </a:t>
            </a:r>
            <a:r>
              <a:rPr lang="ru-RU" dirty="0" smtClean="0"/>
              <a:t>соседей, проблемы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Большое число параметров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«Проклятие размерности»</a:t>
            </a:r>
          </a:p>
          <a:p>
            <a:pPr marL="0" indent="0">
              <a:buNone/>
            </a:pPr>
            <a:r>
              <a:rPr lang="ru-RU" dirty="0" smtClean="0"/>
              <a:t>Расстояние зависит от разностей между значениями параметров. При большом числе параметров суммы этих разностей мало различаются. Все элементы находятся друг от друга на примерно равных расстояниях.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Выбирается несколько информативных признаков.</a:t>
            </a:r>
          </a:p>
          <a:p>
            <a:pPr marL="514350" indent="-514350">
              <a:buFont typeface="+mj-lt"/>
              <a:buAutoNum type="arabicPeriod"/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6206015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 </a:t>
            </a:r>
            <a:r>
              <a:rPr lang="en-US" i="1" dirty="0"/>
              <a:t>k</a:t>
            </a:r>
            <a:r>
              <a:rPr lang="ru-RU" i="1" dirty="0"/>
              <a:t>-</a:t>
            </a:r>
            <a:r>
              <a:rPr lang="ru-RU" dirty="0"/>
              <a:t>ближайших </a:t>
            </a:r>
            <a:r>
              <a:rPr lang="ru-RU" dirty="0" smtClean="0"/>
              <a:t>соседей, проблемы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Несбалансированные данные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Так как один из классов представлен большим количеством элементов, то в среднем элементов этого класса больше в окрестности случайной точки.</a:t>
            </a:r>
          </a:p>
          <a:p>
            <a:pPr marL="0" indent="0">
              <a:buNone/>
            </a:pPr>
            <a:r>
              <a:rPr lang="ru-RU" dirty="0" smtClean="0"/>
              <a:t>Алгоритм предпочитает класс, который представлен большим количеством элементов.</a:t>
            </a:r>
          </a:p>
        </p:txBody>
      </p:sp>
    </p:spTree>
    <p:extLst>
      <p:ext uri="{BB962C8B-B14F-4D97-AF65-F5344CB8AC3E}">
        <p14:creationId xmlns:p14="http://schemas.microsoft.com/office/powerpoint/2010/main" val="15361103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Сбор данных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>
                <a:sym typeface="Symbol" panose="05050102010706020507" pitchFamily="18" charset="2"/>
              </a:rPr>
              <a:t>Несбалансированные данные</a:t>
            </a:r>
          </a:p>
          <a:p>
            <a:pPr marL="0" indent="0">
              <a:buNone/>
            </a:pPr>
            <a:endParaRPr lang="ru-RU" dirty="0" smtClean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ru-RU" dirty="0" smtClean="0">
                <a:sym typeface="Symbol" panose="05050102010706020507" pitchFamily="18" charset="2"/>
              </a:rPr>
              <a:t>Пример 1</a:t>
            </a:r>
          </a:p>
          <a:p>
            <a:pPr marL="0" indent="0">
              <a:buNone/>
            </a:pPr>
            <a:r>
              <a:rPr lang="ru-RU" dirty="0" smtClean="0">
                <a:sym typeface="Symbol" panose="05050102010706020507" pitchFamily="18" charset="2"/>
              </a:rPr>
              <a:t>Мы хотим различать два класса, но размеченные данные относятся на 80% к одному из классов и только на 20% к другому.</a:t>
            </a:r>
          </a:p>
          <a:p>
            <a:pPr marL="0" indent="0">
              <a:buNone/>
            </a:pPr>
            <a:endParaRPr lang="ru-RU" dirty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ru-RU" dirty="0" smtClean="0">
                <a:sym typeface="Symbol" panose="05050102010706020507" pitchFamily="18" charset="2"/>
              </a:rPr>
              <a:t>Пример 2</a:t>
            </a:r>
          </a:p>
          <a:p>
            <a:pPr marL="0" indent="0">
              <a:buNone/>
            </a:pPr>
            <a:r>
              <a:rPr lang="ru-RU" dirty="0" smtClean="0">
                <a:sym typeface="Symbol" panose="05050102010706020507" pitchFamily="18" charset="2"/>
              </a:rPr>
              <a:t>Мы хотим аппроксимировать функцию на отрезке</a:t>
            </a:r>
            <a:r>
              <a:rPr lang="en-US" dirty="0" smtClean="0">
                <a:sym typeface="Symbol" panose="05050102010706020507" pitchFamily="18" charset="2"/>
              </a:rPr>
              <a:t>[-1,1]</a:t>
            </a:r>
            <a:r>
              <a:rPr lang="ru-RU" dirty="0" smtClean="0">
                <a:sym typeface="Symbol" panose="05050102010706020507" pitchFamily="18" charset="2"/>
              </a:rPr>
              <a:t>, но 80% имеющихся данных относятся к отрезку </a:t>
            </a:r>
            <a:r>
              <a:rPr lang="en-US" dirty="0" smtClean="0">
                <a:sym typeface="Symbol" panose="05050102010706020507" pitchFamily="18" charset="2"/>
              </a:rPr>
              <a:t>[0,1]</a:t>
            </a:r>
            <a:r>
              <a:rPr lang="ru-RU" dirty="0" smtClean="0">
                <a:sym typeface="Symbol" panose="05050102010706020507" pitchFamily="18" charset="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720638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Сбор данных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>
                <a:sym typeface="Symbol" panose="05050102010706020507" pitchFamily="18" charset="2"/>
              </a:rPr>
              <a:t>Несбалансированные данные – что делать?</a:t>
            </a:r>
          </a:p>
          <a:p>
            <a:pPr marL="514350" indent="-514350">
              <a:buAutoNum type="arabicPeriod"/>
            </a:pPr>
            <a:r>
              <a:rPr lang="ru-RU" dirty="0" smtClean="0">
                <a:sym typeface="Symbol" panose="05050102010706020507" pitchFamily="18" charset="2"/>
              </a:rPr>
              <a:t>Собрать больше данных.</a:t>
            </a:r>
          </a:p>
          <a:p>
            <a:pPr marL="514350" indent="-514350">
              <a:buAutoNum type="arabicPeriod"/>
            </a:pPr>
            <a:r>
              <a:rPr lang="ru-RU" dirty="0" smtClean="0">
                <a:sym typeface="Symbol" panose="05050102010706020507" pitchFamily="18" charset="2"/>
              </a:rPr>
              <a:t>Использовать специальную метрику производительности.</a:t>
            </a:r>
          </a:p>
          <a:p>
            <a:pPr marL="514350" indent="-514350">
              <a:buAutoNum type="arabicPeriod"/>
            </a:pPr>
            <a:r>
              <a:rPr lang="ru-RU" dirty="0" smtClean="0">
                <a:sym typeface="Symbol" panose="05050102010706020507" pitchFamily="18" charset="2"/>
              </a:rPr>
              <a:t>Перебалансировать набор данных (сэмплинг).</a:t>
            </a:r>
          </a:p>
          <a:p>
            <a:pPr marL="514350" indent="-514350">
              <a:buAutoNum type="arabicPeriod"/>
            </a:pPr>
            <a:r>
              <a:rPr lang="ru-RU" dirty="0" smtClean="0">
                <a:sym typeface="Symbol" panose="05050102010706020507" pitchFamily="18" charset="2"/>
              </a:rPr>
              <a:t>Попробовать различные алгоритмы.</a:t>
            </a:r>
          </a:p>
          <a:p>
            <a:pPr marL="514350" indent="-514350">
              <a:buAutoNum type="arabicPeriod"/>
            </a:pPr>
            <a:r>
              <a:rPr lang="ru-RU" dirty="0" smtClean="0">
                <a:sym typeface="Symbol" panose="05050102010706020507" pitchFamily="18" charset="2"/>
              </a:rPr>
              <a:t>Переформулировать задачу.</a:t>
            </a:r>
          </a:p>
          <a:p>
            <a:pPr marL="514350" indent="-514350">
              <a:buAutoNum type="arabicPeriod"/>
            </a:pPr>
            <a:endParaRPr lang="ru-RU" dirty="0" smtClean="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8737683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Сбор данных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>
                <a:sym typeface="Symbol" panose="05050102010706020507" pitchFamily="18" charset="2"/>
              </a:rPr>
              <a:t>Перебалансировка, сэмплинг</a:t>
            </a:r>
            <a:r>
              <a:rPr lang="en-US" dirty="0" smtClean="0">
                <a:sym typeface="Symbol" panose="05050102010706020507" pitchFamily="18" charset="2"/>
              </a:rPr>
              <a:t> (sampling)</a:t>
            </a:r>
            <a:r>
              <a:rPr lang="ru-RU" dirty="0" smtClean="0">
                <a:sym typeface="Symbol" panose="05050102010706020507" pitchFamily="18" charset="2"/>
              </a:rPr>
              <a:t>:</a:t>
            </a:r>
          </a:p>
          <a:p>
            <a:pPr marL="0" indent="0">
              <a:buNone/>
            </a:pPr>
            <a:endParaRPr lang="ru-RU" dirty="0" smtClean="0">
              <a:sym typeface="Symbol" panose="05050102010706020507" pitchFamily="18" charset="2"/>
            </a:endParaRPr>
          </a:p>
          <a:p>
            <a:r>
              <a:rPr lang="en-US" dirty="0" smtClean="0">
                <a:sym typeface="Symbol" panose="05050102010706020507" pitchFamily="18" charset="2"/>
              </a:rPr>
              <a:t>Oversampling</a:t>
            </a:r>
            <a:r>
              <a:rPr lang="ru-RU" dirty="0" smtClean="0">
                <a:sym typeface="Symbol" panose="05050102010706020507" pitchFamily="18" charset="2"/>
              </a:rPr>
              <a:t> – копирование элементов (если данных мало).</a:t>
            </a:r>
          </a:p>
          <a:p>
            <a:endParaRPr lang="en-US" dirty="0" smtClean="0">
              <a:sym typeface="Symbol" panose="05050102010706020507" pitchFamily="18" charset="2"/>
            </a:endParaRPr>
          </a:p>
          <a:p>
            <a:r>
              <a:rPr lang="en-US" dirty="0" smtClean="0">
                <a:sym typeface="Symbol" panose="05050102010706020507" pitchFamily="18" charset="2"/>
              </a:rPr>
              <a:t>Undersampling</a:t>
            </a:r>
            <a:r>
              <a:rPr lang="ru-RU" dirty="0" smtClean="0">
                <a:sym typeface="Symbol" panose="05050102010706020507" pitchFamily="18" charset="2"/>
              </a:rPr>
              <a:t> – исключение элементов (если данных много).</a:t>
            </a:r>
          </a:p>
          <a:p>
            <a:endParaRPr lang="en-US" dirty="0">
              <a:sym typeface="Symbol" panose="05050102010706020507" pitchFamily="18" charset="2"/>
            </a:endParaRPr>
          </a:p>
          <a:p>
            <a:r>
              <a:rPr lang="ru-RU" dirty="0" smtClean="0">
                <a:sym typeface="Symbol" panose="05050102010706020507" pitchFamily="18" charset="2"/>
              </a:rPr>
              <a:t>Синтетический </a:t>
            </a:r>
            <a:r>
              <a:rPr lang="en-US" dirty="0" smtClean="0">
                <a:sym typeface="Symbol" panose="05050102010706020507" pitchFamily="18" charset="2"/>
              </a:rPr>
              <a:t>oversampling</a:t>
            </a:r>
            <a:r>
              <a:rPr lang="ru-RU" dirty="0">
                <a:sym typeface="Symbol" panose="05050102010706020507" pitchFamily="18" charset="2"/>
              </a:rPr>
              <a:t> </a:t>
            </a:r>
            <a:r>
              <a:rPr lang="ru-RU" dirty="0" smtClean="0">
                <a:sym typeface="Symbol" panose="05050102010706020507" pitchFamily="18" charset="2"/>
              </a:rPr>
              <a:t>– создание новых элементов: объединение существующих, добавление шума и т.п.</a:t>
            </a:r>
            <a:endParaRPr lang="en-US" dirty="0" smtClean="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2154603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 </a:t>
            </a:r>
            <a:r>
              <a:rPr lang="en-US" i="1" dirty="0"/>
              <a:t>k</a:t>
            </a:r>
            <a:r>
              <a:rPr lang="ru-RU" i="1" dirty="0"/>
              <a:t>-</a:t>
            </a:r>
            <a:r>
              <a:rPr lang="ru-RU" dirty="0"/>
              <a:t>ближайших </a:t>
            </a:r>
            <a:r>
              <a:rPr lang="ru-RU" dirty="0" smtClean="0"/>
              <a:t>соседей, преимущества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Нет дополнительных требований к значениям параметров.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Нет явного шага обучения, легко дополнить обучающую выборку.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Может использовать и для классификации, и для регрессии.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Хорошая интерпретируемость.</a:t>
            </a:r>
          </a:p>
        </p:txBody>
      </p:sp>
    </p:spTree>
    <p:extLst>
      <p:ext uri="{BB962C8B-B14F-4D97-AF65-F5344CB8AC3E}">
        <p14:creationId xmlns:p14="http://schemas.microsoft.com/office/powerpoint/2010/main" val="11796637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 </a:t>
            </a:r>
            <a:r>
              <a:rPr lang="en-US" i="1" dirty="0"/>
              <a:t>k</a:t>
            </a:r>
            <a:r>
              <a:rPr lang="ru-RU" i="1" dirty="0"/>
              <a:t>-</a:t>
            </a:r>
            <a:r>
              <a:rPr lang="ru-RU" dirty="0"/>
              <a:t>ближайших соседей</a:t>
            </a:r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285008" y="1781299"/>
            <a:ext cx="11578441" cy="48451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ru-RU" dirty="0" smtClean="0"/>
              <a:t>Искусственный интеллект</a:t>
            </a:r>
            <a:endParaRPr lang="ru-RU" dirty="0"/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838200" y="2543695"/>
            <a:ext cx="10849495" cy="395685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ru-RU" dirty="0" smtClean="0"/>
              <a:t>Машинное обучение</a:t>
            </a:r>
            <a:endParaRPr lang="ru-RU" dirty="0"/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1242204" y="3312543"/>
            <a:ext cx="3148641" cy="291572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ru-RU" dirty="0" smtClean="0"/>
              <a:t>Обучение с учителем</a:t>
            </a:r>
            <a:endParaRPr lang="ru-RU" dirty="0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4794849" y="3312543"/>
            <a:ext cx="3148641" cy="291572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ru-RU" dirty="0" smtClean="0">
                <a:solidFill>
                  <a:schemeClr val="dk1"/>
                </a:solidFill>
              </a:rPr>
              <a:t>Обучение без учителя</a:t>
            </a:r>
            <a:endParaRPr lang="ru-RU" dirty="0">
              <a:solidFill>
                <a:schemeClr val="dk1"/>
              </a:solidFill>
            </a:endParaRP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8347494" y="3312542"/>
            <a:ext cx="3148641" cy="291572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ru-RU" dirty="0" smtClean="0">
                <a:solidFill>
                  <a:schemeClr val="dk1"/>
                </a:solidFill>
              </a:rPr>
              <a:t>Обучение с подкреплением</a:t>
            </a:r>
            <a:endParaRPr lang="ru-RU" dirty="0">
              <a:solidFill>
                <a:schemeClr val="dk1"/>
              </a:solidFill>
            </a:endParaRPr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1426271" y="3915383"/>
            <a:ext cx="2813220" cy="85502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ru-RU" dirty="0" smtClean="0"/>
              <a:t>Регрессия</a:t>
            </a:r>
            <a:endParaRPr lang="ru-RU" dirty="0"/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1426271" y="5081878"/>
            <a:ext cx="2813220" cy="85502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ru-RU" dirty="0" smtClean="0"/>
              <a:t>Классификация</a:t>
            </a:r>
            <a:endParaRPr lang="ru-RU" dirty="0"/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4962560" y="3915383"/>
            <a:ext cx="2813220" cy="85502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Кластеризация</a:t>
            </a:r>
            <a:endParaRPr lang="ru-RU" dirty="0"/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3408219" y="4010387"/>
            <a:ext cx="748146" cy="28848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Лин.рег.</a:t>
            </a:r>
            <a:endParaRPr lang="ru-RU" sz="1200" dirty="0"/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3408219" y="5173405"/>
            <a:ext cx="748146" cy="28848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Лог.рег.</a:t>
            </a:r>
            <a:endParaRPr lang="ru-RU" sz="1200" dirty="0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3408219" y="5552498"/>
            <a:ext cx="748146" cy="28848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Н.Байес</a:t>
            </a:r>
            <a:endParaRPr lang="ru-RU" sz="1200" dirty="0"/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3408219" y="4400622"/>
            <a:ext cx="748146" cy="28848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K </a:t>
            </a:r>
            <a:r>
              <a:rPr lang="ru-RU" sz="1200" dirty="0" smtClean="0"/>
              <a:t>бл.с.</a:t>
            </a:r>
            <a:endParaRPr lang="ru-RU" sz="1200" dirty="0"/>
          </a:p>
        </p:txBody>
      </p:sp>
      <p:sp>
        <p:nvSpPr>
          <p:cNvPr id="15" name="Скругленный прямоугольник 14"/>
          <p:cNvSpPr/>
          <p:nvPr/>
        </p:nvSpPr>
        <p:spPr>
          <a:xfrm>
            <a:off x="2576947" y="5552498"/>
            <a:ext cx="748146" cy="28848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K </a:t>
            </a:r>
            <a:r>
              <a:rPr lang="ru-RU" sz="1200" dirty="0" smtClean="0"/>
              <a:t>бл.с.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759191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 </a:t>
            </a:r>
            <a:r>
              <a:rPr lang="en-US" i="1" dirty="0"/>
              <a:t>k</a:t>
            </a:r>
            <a:r>
              <a:rPr lang="ru-RU" i="1" dirty="0" smtClean="0"/>
              <a:t>-</a:t>
            </a:r>
            <a:r>
              <a:rPr lang="ru-RU" dirty="0" smtClean="0"/>
              <a:t>средних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Способ машинного обучения – обучение </a:t>
            </a:r>
            <a:r>
              <a:rPr lang="ru-RU" dirty="0" smtClean="0"/>
              <a:t>без учителя.</a:t>
            </a: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Тип </a:t>
            </a:r>
            <a:r>
              <a:rPr lang="ru-RU" dirty="0"/>
              <a:t>задачи машинного обучения </a:t>
            </a:r>
            <a:r>
              <a:rPr lang="ru-RU" dirty="0" smtClean="0"/>
              <a:t>–</a:t>
            </a:r>
            <a:r>
              <a:rPr lang="en-US" dirty="0" smtClean="0"/>
              <a:t> </a:t>
            </a:r>
            <a:r>
              <a:rPr lang="ru-RU" dirty="0" smtClean="0"/>
              <a:t>кластеризация.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94733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 </a:t>
            </a:r>
            <a:r>
              <a:rPr lang="en-US" i="1" dirty="0"/>
              <a:t>k</a:t>
            </a:r>
            <a:r>
              <a:rPr lang="ru-RU" i="1" dirty="0" smtClean="0"/>
              <a:t>-</a:t>
            </a:r>
            <a:r>
              <a:rPr lang="ru-RU" dirty="0" smtClean="0"/>
              <a:t>средних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Данные:</a:t>
                </a:r>
                <a:endParaRPr lang="en-US" dirty="0"/>
              </a:p>
              <a:p>
                <a:pPr marL="0" indent="0">
                  <a:buNone/>
                </a:pPr>
                <a:r>
                  <a:rPr lang="ru-RU" dirty="0" smtClean="0"/>
                  <a:t>элементы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𝑖𝑀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, </a:t>
                </a:r>
              </a:p>
              <a:p>
                <a:pPr marL="0" indent="0">
                  <a:buNone/>
                </a:pPr>
                <a:r>
                  <a:rPr lang="ru-RU" dirty="0" smtClean="0"/>
                  <a:t>где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(</a:t>
                </a:r>
                <a:r>
                  <a:rPr lang="ru-RU" dirty="0"/>
                  <a:t>размер набора данных),</a:t>
                </a:r>
                <a:r>
                  <a:rPr lang="en-US" dirty="0"/>
                  <a:t> </a:t>
                </a:r>
                <a:r>
                  <a:rPr lang="en-US" i="1" dirty="0" smtClean="0"/>
                  <a:t>M</a:t>
                </a:r>
                <a:r>
                  <a:rPr lang="en-US" dirty="0" smtClean="0"/>
                  <a:t> – </a:t>
                </a:r>
                <a:r>
                  <a:rPr lang="ru-RU" dirty="0" smtClean="0"/>
                  <a:t>количество параметров в элементе.</a:t>
                </a:r>
                <a:endParaRPr lang="ru-RU" dirty="0"/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ru-RU" dirty="0" smtClean="0"/>
                  <a:t>Задача:</a:t>
                </a:r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Найти такое разделение элементов на </a:t>
                </a:r>
                <a:r>
                  <a:rPr lang="en-US" i="1" dirty="0" smtClean="0"/>
                  <a:t>k</a:t>
                </a:r>
                <a:r>
                  <a:rPr lang="en-US" dirty="0" smtClean="0"/>
                  <a:t> </a:t>
                </a:r>
                <a:r>
                  <a:rPr lang="ru-RU" dirty="0" smtClean="0"/>
                  <a:t>кластеров, чтобы каждый элемент относился к тому кластеру, к центру которого он ближе всего.</a:t>
                </a:r>
                <a:endParaRPr lang="en-US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 b="-14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1409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 </a:t>
            </a:r>
            <a:r>
              <a:rPr lang="en-US" i="1" dirty="0"/>
              <a:t>k</a:t>
            </a:r>
            <a:r>
              <a:rPr lang="ru-RU" i="1" dirty="0"/>
              <a:t>-</a:t>
            </a:r>
            <a:r>
              <a:rPr lang="ru-RU" dirty="0"/>
              <a:t>ближайших соседей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Способ машинного обучения – обучение с учителем.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Тип </a:t>
            </a:r>
            <a:r>
              <a:rPr lang="ru-RU" dirty="0"/>
              <a:t>задачи машинного обучения </a:t>
            </a:r>
            <a:r>
              <a:rPr lang="ru-RU" dirty="0" smtClean="0"/>
              <a:t>–</a:t>
            </a:r>
            <a:r>
              <a:rPr lang="en-US" dirty="0" smtClean="0"/>
              <a:t> </a:t>
            </a:r>
            <a:r>
              <a:rPr lang="ru-RU" dirty="0" smtClean="0"/>
              <a:t>классификация</a:t>
            </a:r>
            <a:r>
              <a:rPr lang="en-US" dirty="0" smtClean="0"/>
              <a:t> </a:t>
            </a:r>
            <a:r>
              <a:rPr lang="ru-RU" dirty="0" smtClean="0"/>
              <a:t>или регрессия.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036470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 </a:t>
            </a:r>
            <a:r>
              <a:rPr lang="en-US" i="1" dirty="0"/>
              <a:t>k</a:t>
            </a:r>
            <a:r>
              <a:rPr lang="ru-RU" i="1" dirty="0" smtClean="0"/>
              <a:t>-</a:t>
            </a:r>
            <a:r>
              <a:rPr lang="ru-RU" dirty="0" smtClean="0"/>
              <a:t>средних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Расстояние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ru-RU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d>
                      <m:dPr>
                        <m:ctrlPr>
                          <a:rPr lang="ru-RU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endParaRPr lang="ru-RU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Простой вариант</a:t>
                </a:r>
                <a:r>
                  <a:rPr lang="en-US" dirty="0" smtClean="0"/>
                  <a:t> –</a:t>
                </a:r>
                <a:r>
                  <a:rPr lang="ru-RU" dirty="0" smtClean="0"/>
                  <a:t> евклидово расстояние:</a:t>
                </a:r>
                <a:endParaRPr lang="en-US" dirty="0" smtClean="0"/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nary>
                            <m:naryPr>
                              <m:chr m:val="∑"/>
                              <m:limLoc m:val="subSup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14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51043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 </a:t>
            </a:r>
            <a:r>
              <a:rPr lang="en-US" i="1" dirty="0"/>
              <a:t>k</a:t>
            </a:r>
            <a:r>
              <a:rPr lang="ru-RU" i="1" dirty="0" smtClean="0"/>
              <a:t>-</a:t>
            </a:r>
            <a:r>
              <a:rPr lang="ru-RU" dirty="0" smtClean="0"/>
              <a:t>средних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Расстояние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ru-RU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d>
                      <m:dPr>
                        <m:ctrlPr>
                          <a:rPr lang="ru-RU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для категориальных признаков:</a:t>
                </a:r>
                <a:endParaRPr lang="en-US" dirty="0" smtClean="0"/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</m:t>
                              </m:r>
                            </m:sup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:r>
                  <a:rPr lang="ru-RU" dirty="0"/>
                  <a:t>где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</m:t>
                            </m:r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если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1,</m:t>
                            </m:r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если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eqAr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14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77647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 </a:t>
            </a:r>
            <a:r>
              <a:rPr lang="en-US" i="1" dirty="0"/>
              <a:t>k</a:t>
            </a:r>
            <a:r>
              <a:rPr lang="en-US" dirty="0"/>
              <a:t>-</a:t>
            </a:r>
            <a:r>
              <a:rPr lang="ru-RU" dirty="0"/>
              <a:t>средних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-303878">
              <a:buNone/>
              <a:tabLst>
                <a:tab pos="311079" algn="l"/>
                <a:tab pos="406131" algn="l"/>
                <a:tab pos="813702" algn="l"/>
                <a:tab pos="1221273" algn="l"/>
                <a:tab pos="1628844" algn="l"/>
                <a:tab pos="2036415" algn="l"/>
                <a:tab pos="2443986" algn="l"/>
                <a:tab pos="2851556" algn="l"/>
                <a:tab pos="3259128" algn="l"/>
                <a:tab pos="3666698" algn="l"/>
                <a:tab pos="4074270" algn="l"/>
                <a:tab pos="4481840" algn="l"/>
                <a:tab pos="4889412" algn="l"/>
                <a:tab pos="5296982" algn="l"/>
                <a:tab pos="5704553" algn="l"/>
                <a:tab pos="6112124" algn="l"/>
                <a:tab pos="6519695" algn="l"/>
                <a:tab pos="6927266" algn="l"/>
                <a:tab pos="7334837" algn="l"/>
                <a:tab pos="7742408" algn="l"/>
                <a:tab pos="8149979" algn="l"/>
              </a:tabLst>
            </a:pPr>
            <a:r>
              <a:rPr lang="ru-RU" altLang="ru-RU" dirty="0" smtClean="0">
                <a:latin typeface="Calibri" panose="020F0502020204030204" pitchFamily="34" charset="0"/>
              </a:rPr>
              <a:t>Алгоритм</a:t>
            </a:r>
            <a:r>
              <a:rPr lang="en-US" altLang="ru-RU" dirty="0" smtClean="0">
                <a:latin typeface="Calibri" panose="020F0502020204030204" pitchFamily="34" charset="0"/>
              </a:rPr>
              <a:t> </a:t>
            </a:r>
            <a:r>
              <a:rPr lang="ru-RU" altLang="ru-RU" dirty="0" smtClean="0">
                <a:latin typeface="Calibri" panose="020F0502020204030204" pitchFamily="34" charset="0"/>
              </a:rPr>
              <a:t>построения кластеров:</a:t>
            </a:r>
            <a:endParaRPr lang="ru-RU" altLang="ru-RU" dirty="0">
              <a:latin typeface="Calibri" panose="020F0502020204030204" pitchFamily="34" charset="0"/>
            </a:endParaRPr>
          </a:p>
          <a:p>
            <a:pPr marL="501183" indent="-493982">
              <a:buFont typeface="Times New Roman" panose="02020603050405020304" pitchFamily="18" charset="0"/>
              <a:buAutoNum type="arabicPeriod"/>
              <a:tabLst>
                <a:tab pos="311079" algn="l"/>
                <a:tab pos="406131" algn="l"/>
                <a:tab pos="813702" algn="l"/>
                <a:tab pos="1221273" algn="l"/>
                <a:tab pos="1628844" algn="l"/>
                <a:tab pos="2036415" algn="l"/>
                <a:tab pos="2443986" algn="l"/>
                <a:tab pos="2851556" algn="l"/>
                <a:tab pos="3259128" algn="l"/>
                <a:tab pos="3666698" algn="l"/>
                <a:tab pos="4074270" algn="l"/>
                <a:tab pos="4481840" algn="l"/>
                <a:tab pos="4889412" algn="l"/>
                <a:tab pos="5296982" algn="l"/>
                <a:tab pos="5704553" algn="l"/>
                <a:tab pos="6112124" algn="l"/>
                <a:tab pos="6519695" algn="l"/>
                <a:tab pos="6927266" algn="l"/>
                <a:tab pos="7334837" algn="l"/>
                <a:tab pos="7742408" algn="l"/>
                <a:tab pos="8149979" algn="l"/>
              </a:tabLst>
            </a:pPr>
            <a:r>
              <a:rPr lang="ru-RU" altLang="ru-RU" dirty="0">
                <a:latin typeface="Calibri" panose="020F0502020204030204" pitchFamily="34" charset="0"/>
              </a:rPr>
              <a:t> Выбираем </a:t>
            </a:r>
            <a:r>
              <a:rPr lang="en-US" altLang="ru-RU" i="1" dirty="0">
                <a:latin typeface="Calibri" panose="020F0502020204030204" pitchFamily="34" charset="0"/>
              </a:rPr>
              <a:t>k</a:t>
            </a:r>
            <a:r>
              <a:rPr lang="ru-RU" altLang="ru-RU" dirty="0" smtClean="0">
                <a:latin typeface="Calibri" panose="020F0502020204030204" pitchFamily="34" charset="0"/>
              </a:rPr>
              <a:t> </a:t>
            </a:r>
            <a:r>
              <a:rPr lang="ru-RU" altLang="ru-RU" dirty="0">
                <a:latin typeface="Calibri" panose="020F0502020204030204" pitchFamily="34" charset="0"/>
              </a:rPr>
              <a:t>центроидов в пространстве данных.</a:t>
            </a:r>
          </a:p>
          <a:p>
            <a:pPr marL="501183" indent="-493982">
              <a:buFont typeface="Times New Roman" panose="02020603050405020304" pitchFamily="18" charset="0"/>
              <a:buAutoNum type="arabicPeriod"/>
              <a:tabLst>
                <a:tab pos="311079" algn="l"/>
                <a:tab pos="406131" algn="l"/>
                <a:tab pos="813702" algn="l"/>
                <a:tab pos="1221273" algn="l"/>
                <a:tab pos="1628844" algn="l"/>
                <a:tab pos="2036415" algn="l"/>
                <a:tab pos="2443986" algn="l"/>
                <a:tab pos="2851556" algn="l"/>
                <a:tab pos="3259128" algn="l"/>
                <a:tab pos="3666698" algn="l"/>
                <a:tab pos="4074270" algn="l"/>
                <a:tab pos="4481840" algn="l"/>
                <a:tab pos="4889412" algn="l"/>
                <a:tab pos="5296982" algn="l"/>
                <a:tab pos="5704553" algn="l"/>
                <a:tab pos="6112124" algn="l"/>
                <a:tab pos="6519695" algn="l"/>
                <a:tab pos="6927266" algn="l"/>
                <a:tab pos="7334837" algn="l"/>
                <a:tab pos="7742408" algn="l"/>
                <a:tab pos="8149979" algn="l"/>
              </a:tabLst>
            </a:pPr>
            <a:r>
              <a:rPr lang="ru-RU" altLang="ru-RU" dirty="0">
                <a:latin typeface="Calibri" panose="020F0502020204030204" pitchFamily="34" charset="0"/>
              </a:rPr>
              <a:t> Каждый элемент относится к тому кластеру, к центроиду которого он ближе.</a:t>
            </a:r>
          </a:p>
          <a:p>
            <a:pPr marL="501183" indent="-493982">
              <a:buFont typeface="Times New Roman" panose="02020603050405020304" pitchFamily="18" charset="0"/>
              <a:buAutoNum type="arabicPeriod"/>
              <a:tabLst>
                <a:tab pos="311079" algn="l"/>
                <a:tab pos="406131" algn="l"/>
                <a:tab pos="813702" algn="l"/>
                <a:tab pos="1221273" algn="l"/>
                <a:tab pos="1628844" algn="l"/>
                <a:tab pos="2036415" algn="l"/>
                <a:tab pos="2443986" algn="l"/>
                <a:tab pos="2851556" algn="l"/>
                <a:tab pos="3259128" algn="l"/>
                <a:tab pos="3666698" algn="l"/>
                <a:tab pos="4074270" algn="l"/>
                <a:tab pos="4481840" algn="l"/>
                <a:tab pos="4889412" algn="l"/>
                <a:tab pos="5296982" algn="l"/>
                <a:tab pos="5704553" algn="l"/>
                <a:tab pos="6112124" algn="l"/>
                <a:tab pos="6519695" algn="l"/>
                <a:tab pos="6927266" algn="l"/>
                <a:tab pos="7334837" algn="l"/>
                <a:tab pos="7742408" algn="l"/>
                <a:tab pos="8149979" algn="l"/>
              </a:tabLst>
            </a:pPr>
            <a:r>
              <a:rPr lang="ru-RU" altLang="ru-RU" dirty="0">
                <a:latin typeface="Calibri" panose="020F0502020204030204" pitchFamily="34" charset="0"/>
              </a:rPr>
              <a:t> В каждом кластере определяется новый центроид, равный среднему значению элементов кластера.</a:t>
            </a:r>
          </a:p>
          <a:p>
            <a:pPr marL="501183" indent="-493982">
              <a:buFont typeface="Times New Roman" panose="02020603050405020304" pitchFamily="18" charset="0"/>
              <a:buAutoNum type="arabicPeriod"/>
              <a:tabLst>
                <a:tab pos="311079" algn="l"/>
                <a:tab pos="406131" algn="l"/>
                <a:tab pos="813702" algn="l"/>
                <a:tab pos="1221273" algn="l"/>
                <a:tab pos="1628844" algn="l"/>
                <a:tab pos="2036415" algn="l"/>
                <a:tab pos="2443986" algn="l"/>
                <a:tab pos="2851556" algn="l"/>
                <a:tab pos="3259128" algn="l"/>
                <a:tab pos="3666698" algn="l"/>
                <a:tab pos="4074270" algn="l"/>
                <a:tab pos="4481840" algn="l"/>
                <a:tab pos="4889412" algn="l"/>
                <a:tab pos="5296982" algn="l"/>
                <a:tab pos="5704553" algn="l"/>
                <a:tab pos="6112124" algn="l"/>
                <a:tab pos="6519695" algn="l"/>
                <a:tab pos="6927266" algn="l"/>
                <a:tab pos="7334837" algn="l"/>
                <a:tab pos="7742408" algn="l"/>
                <a:tab pos="8149979" algn="l"/>
              </a:tabLst>
            </a:pPr>
            <a:r>
              <a:rPr lang="ru-RU" altLang="ru-RU" dirty="0">
                <a:latin typeface="Calibri" panose="020F0502020204030204" pitchFamily="34" charset="0"/>
              </a:rPr>
              <a:t> Если центроиды изменились, возвращаемся к шагу №2.</a:t>
            </a:r>
          </a:p>
        </p:txBody>
      </p:sp>
    </p:spTree>
    <p:extLst>
      <p:ext uri="{BB962C8B-B14F-4D97-AF65-F5344CB8AC3E}">
        <p14:creationId xmlns:p14="http://schemas.microsoft.com/office/powerpoint/2010/main" val="19705873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 </a:t>
            </a:r>
            <a:r>
              <a:rPr lang="en-US" i="1" dirty="0"/>
              <a:t>k</a:t>
            </a:r>
            <a:r>
              <a:rPr lang="en-US" dirty="0"/>
              <a:t>-</a:t>
            </a:r>
            <a:r>
              <a:rPr lang="ru-RU" dirty="0"/>
              <a:t>средних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6652" y="1977329"/>
            <a:ext cx="5878697" cy="39647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2543654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 </a:t>
            </a:r>
            <a:r>
              <a:rPr lang="en-US" i="1" dirty="0"/>
              <a:t>k</a:t>
            </a:r>
            <a:r>
              <a:rPr lang="en-US" dirty="0"/>
              <a:t>-</a:t>
            </a:r>
            <a:r>
              <a:rPr lang="ru-RU" dirty="0"/>
              <a:t>средних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06943" indent="-499743">
              <a:buNone/>
              <a:tabLst>
                <a:tab pos="506943" algn="l"/>
                <a:tab pos="601995" algn="l"/>
                <a:tab pos="1009567" algn="l"/>
                <a:tab pos="1417137" algn="l"/>
                <a:tab pos="1824709" algn="l"/>
                <a:tab pos="2232279" algn="l"/>
                <a:tab pos="2639850" algn="l"/>
                <a:tab pos="3047421" algn="l"/>
                <a:tab pos="3454992" algn="l"/>
                <a:tab pos="3862563" algn="l"/>
                <a:tab pos="4270134" algn="l"/>
                <a:tab pos="4677705" algn="l"/>
                <a:tab pos="5085276" algn="l"/>
                <a:tab pos="5492847" algn="l"/>
                <a:tab pos="5900418" algn="l"/>
                <a:tab pos="6307988" algn="l"/>
                <a:tab pos="6715560" algn="l"/>
                <a:tab pos="7123130" algn="l"/>
                <a:tab pos="7530702" algn="l"/>
                <a:tab pos="7938272" algn="l"/>
                <a:tab pos="8345844" algn="l"/>
              </a:tabLst>
            </a:pPr>
            <a:r>
              <a:rPr lang="ru-RU" altLang="ru-RU" dirty="0">
                <a:latin typeface="Calibri" panose="020F0502020204030204" pitchFamily="34" charset="0"/>
              </a:rPr>
              <a:t>Проблемы:</a:t>
            </a:r>
          </a:p>
          <a:p>
            <a:pPr marL="501183" indent="-493982">
              <a:buFont typeface="Times New Roman" panose="02020603050405020304" pitchFamily="18" charset="0"/>
              <a:buAutoNum type="arabicPeriod"/>
              <a:tabLst>
                <a:tab pos="506943" algn="l"/>
                <a:tab pos="601995" algn="l"/>
                <a:tab pos="1009567" algn="l"/>
                <a:tab pos="1417137" algn="l"/>
                <a:tab pos="1824709" algn="l"/>
                <a:tab pos="2232279" algn="l"/>
                <a:tab pos="2639850" algn="l"/>
                <a:tab pos="3047421" algn="l"/>
                <a:tab pos="3454992" algn="l"/>
                <a:tab pos="3862563" algn="l"/>
                <a:tab pos="4270134" algn="l"/>
                <a:tab pos="4677705" algn="l"/>
                <a:tab pos="5085276" algn="l"/>
                <a:tab pos="5492847" algn="l"/>
                <a:tab pos="5900418" algn="l"/>
                <a:tab pos="6307988" algn="l"/>
                <a:tab pos="6715560" algn="l"/>
                <a:tab pos="7123130" algn="l"/>
                <a:tab pos="7530702" algn="l"/>
                <a:tab pos="7938272" algn="l"/>
                <a:tab pos="8345844" algn="l"/>
              </a:tabLst>
            </a:pPr>
            <a:r>
              <a:rPr lang="ru-RU" altLang="ru-RU" dirty="0">
                <a:latin typeface="Calibri" panose="020F0502020204030204" pitchFamily="34" charset="0"/>
              </a:rPr>
              <a:t>Алгоритм останавливается в первом достигнутом локальном минимуме.</a:t>
            </a:r>
          </a:p>
          <a:p>
            <a:pPr marL="501183" indent="-493982">
              <a:buFont typeface="Times New Roman" panose="02020603050405020304" pitchFamily="18" charset="0"/>
              <a:buAutoNum type="arabicPeriod"/>
              <a:tabLst>
                <a:tab pos="506943" algn="l"/>
                <a:tab pos="601995" algn="l"/>
                <a:tab pos="1009567" algn="l"/>
                <a:tab pos="1417137" algn="l"/>
                <a:tab pos="1824709" algn="l"/>
                <a:tab pos="2232279" algn="l"/>
                <a:tab pos="2639850" algn="l"/>
                <a:tab pos="3047421" algn="l"/>
                <a:tab pos="3454992" algn="l"/>
                <a:tab pos="3862563" algn="l"/>
                <a:tab pos="4270134" algn="l"/>
                <a:tab pos="4677705" algn="l"/>
                <a:tab pos="5085276" algn="l"/>
                <a:tab pos="5492847" algn="l"/>
                <a:tab pos="5900418" algn="l"/>
                <a:tab pos="6307988" algn="l"/>
                <a:tab pos="6715560" algn="l"/>
                <a:tab pos="7123130" algn="l"/>
                <a:tab pos="7530702" algn="l"/>
                <a:tab pos="7938272" algn="l"/>
                <a:tab pos="8345844" algn="l"/>
              </a:tabLst>
            </a:pPr>
            <a:r>
              <a:rPr lang="ru-RU" altLang="ru-RU" dirty="0">
                <a:latin typeface="Calibri" panose="020F0502020204030204" pitchFamily="34" charset="0"/>
              </a:rPr>
              <a:t>Результат зависит от изначального выбора центроидов.</a:t>
            </a:r>
          </a:p>
          <a:p>
            <a:pPr marL="501183" indent="-493982">
              <a:buFont typeface="Times New Roman" panose="02020603050405020304" pitchFamily="18" charset="0"/>
              <a:buAutoNum type="arabicPeriod"/>
              <a:tabLst>
                <a:tab pos="506943" algn="l"/>
                <a:tab pos="601995" algn="l"/>
                <a:tab pos="1009567" algn="l"/>
                <a:tab pos="1417137" algn="l"/>
                <a:tab pos="1824709" algn="l"/>
                <a:tab pos="2232279" algn="l"/>
                <a:tab pos="2639850" algn="l"/>
                <a:tab pos="3047421" algn="l"/>
                <a:tab pos="3454992" algn="l"/>
                <a:tab pos="3862563" algn="l"/>
                <a:tab pos="4270134" algn="l"/>
                <a:tab pos="4677705" algn="l"/>
                <a:tab pos="5085276" algn="l"/>
                <a:tab pos="5492847" algn="l"/>
                <a:tab pos="5900418" algn="l"/>
                <a:tab pos="6307988" algn="l"/>
                <a:tab pos="6715560" algn="l"/>
                <a:tab pos="7123130" algn="l"/>
                <a:tab pos="7530702" algn="l"/>
                <a:tab pos="7938272" algn="l"/>
                <a:tab pos="8345844" algn="l"/>
              </a:tabLst>
            </a:pPr>
            <a:r>
              <a:rPr lang="ru-RU" altLang="ru-RU" dirty="0">
                <a:latin typeface="Calibri" panose="020F0502020204030204" pitchFamily="34" charset="0"/>
              </a:rPr>
              <a:t>Нужно заранее знать число кластеров </a:t>
            </a:r>
            <a:r>
              <a:rPr lang="en-US" altLang="ru-RU" i="1" dirty="0" smtClean="0">
                <a:latin typeface="Calibri" panose="020F0502020204030204" pitchFamily="34" charset="0"/>
              </a:rPr>
              <a:t>k</a:t>
            </a:r>
            <a:r>
              <a:rPr lang="ru-RU" altLang="ru-RU" dirty="0" smtClean="0">
                <a:latin typeface="Calibri" panose="020F0502020204030204" pitchFamily="34" charset="0"/>
              </a:rPr>
              <a:t>. </a:t>
            </a:r>
            <a:endParaRPr lang="ru-RU" altLang="ru-RU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954484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Кластеризация. </a:t>
            </a:r>
            <a:r>
              <a:rPr lang="ru-RU" dirty="0"/>
              <a:t>Метрики производительности</a:t>
            </a:r>
            <a:r>
              <a:rPr lang="ru-RU" dirty="0" smtClean="0"/>
              <a:t>. </a:t>
            </a:r>
            <a:r>
              <a:rPr lang="ru-RU" dirty="0"/>
              <a:t>Коэффициент </a:t>
            </a:r>
            <a:r>
              <a:rPr lang="ru-RU" dirty="0" smtClean="0"/>
              <a:t>силуэта.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Пусть для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dirty="0" smtClean="0"/>
                  <a:t> среднее расстояние между элементами кластера равно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dirty="0" smtClean="0"/>
                  <a:t>, а среднее расстояние до ближайшего кластера равно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dirty="0" smtClean="0"/>
                  <a:t>.</a:t>
                </a:r>
              </a:p>
              <a:p>
                <a:pPr marL="0" indent="0">
                  <a:buNone/>
                </a:pPr>
                <a:r>
                  <a:rPr lang="ru-RU" dirty="0" smtClean="0"/>
                  <a:t>Тогда коэффициент силуэта для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dirty="0" smtClean="0"/>
                  <a:t> равен:</a:t>
                </a:r>
                <a:endParaRPr lang="en-US" dirty="0" smtClean="0"/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ru-RU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ru-RU" dirty="0" smtClean="0"/>
                  <a:t> принимает значения из отрезка </a:t>
                </a:r>
                <a:r>
                  <a:rPr lang="en-US" dirty="0" smtClean="0"/>
                  <a:t>[-1, 1]</a:t>
                </a:r>
                <a:r>
                  <a:rPr lang="ru-RU" dirty="0" smtClean="0"/>
                  <a:t>.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В качестве метрики используем среднее значение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ru-RU" dirty="0" smtClean="0"/>
                  <a:t> по всем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dirty="0" smtClean="0"/>
                  <a:t>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801" r="-168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3373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Кластеризация. </a:t>
            </a:r>
            <a:r>
              <a:rPr lang="ru-RU" dirty="0"/>
              <a:t>Метрики производительности</a:t>
            </a:r>
            <a:r>
              <a:rPr lang="ru-RU" dirty="0" smtClean="0"/>
              <a:t>. </a:t>
            </a:r>
            <a:r>
              <a:rPr lang="ru-RU" dirty="0"/>
              <a:t>Коэффициент </a:t>
            </a:r>
            <a:r>
              <a:rPr lang="ru-RU" dirty="0" smtClean="0"/>
              <a:t>силуэта.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30231"/>
            <a:ext cx="12192000" cy="4741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102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Кластеризация. </a:t>
            </a:r>
            <a:r>
              <a:rPr lang="ru-RU" dirty="0"/>
              <a:t>Метрики производительности</a:t>
            </a:r>
            <a:r>
              <a:rPr lang="ru-RU" dirty="0" smtClean="0"/>
              <a:t>. </a:t>
            </a:r>
            <a:r>
              <a:rPr lang="ru-RU" dirty="0"/>
              <a:t>Коэффициент </a:t>
            </a:r>
            <a:r>
              <a:rPr lang="ru-RU" dirty="0" smtClean="0"/>
              <a:t>силуэта.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30224"/>
            <a:ext cx="12192000" cy="4741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26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Кластеризация. </a:t>
            </a:r>
            <a:r>
              <a:rPr lang="ru-RU" dirty="0"/>
              <a:t>Метрики производительности</a:t>
            </a:r>
            <a:r>
              <a:rPr lang="ru-RU" dirty="0" smtClean="0"/>
              <a:t>. </a:t>
            </a:r>
            <a:r>
              <a:rPr lang="ru-RU" dirty="0"/>
              <a:t>Коэффициент </a:t>
            </a:r>
            <a:r>
              <a:rPr lang="ru-RU" dirty="0" smtClean="0"/>
              <a:t>силуэта.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21318"/>
            <a:ext cx="12192000" cy="4741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0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Кластеризация. </a:t>
            </a:r>
            <a:r>
              <a:rPr lang="ru-RU" dirty="0"/>
              <a:t>Метрики производительности</a:t>
            </a:r>
            <a:r>
              <a:rPr lang="ru-RU" dirty="0" smtClean="0"/>
              <a:t>. </a:t>
            </a:r>
            <a:r>
              <a:rPr lang="ru-RU" dirty="0"/>
              <a:t>Коэффициент </a:t>
            </a:r>
            <a:r>
              <a:rPr lang="ru-RU" dirty="0" smtClean="0"/>
              <a:t>силуэта.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30231"/>
            <a:ext cx="12192000" cy="4741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625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 </a:t>
            </a:r>
            <a:r>
              <a:rPr lang="en-US" i="1" dirty="0" smtClean="0"/>
              <a:t>k</a:t>
            </a:r>
            <a:r>
              <a:rPr lang="ru-RU" dirty="0" smtClean="0"/>
              <a:t>-ближайших соседей, классификация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Данные</a:t>
                </a:r>
                <a:r>
                  <a:rPr lang="ru-RU" dirty="0"/>
                  <a:t>:</a:t>
                </a:r>
                <a:r>
                  <a:rPr lang="en-US" dirty="0"/>
                  <a:t> </a:t>
                </a:r>
                <a:r>
                  <a:rPr lang="ru-RU" dirty="0"/>
                  <a:t>элементы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, </a:t>
                </a:r>
              </a:p>
              <a:p>
                <a:pPr marL="0" indent="0">
                  <a:buNone/>
                </a:pPr>
                <a:r>
                  <a:rPr lang="ru-RU" dirty="0"/>
                  <a:t>где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ru-RU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</m:e>
                    </m:d>
                    <m:r>
                      <a:rPr lang="ru-RU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(</a:t>
                </a:r>
                <a:r>
                  <a:rPr lang="ru-RU" dirty="0"/>
                  <a:t>размер набора данных),</a:t>
                </a:r>
                <a:r>
                  <a:rPr lang="en-US" dirty="0"/>
                  <a:t> </a:t>
                </a:r>
                <a:r>
                  <a:rPr lang="en-US" dirty="0" smtClean="0"/>
                  <a:t>M </a:t>
                </a:r>
                <a:r>
                  <a:rPr lang="en-US" dirty="0"/>
                  <a:t>– </a:t>
                </a:r>
                <a:r>
                  <a:rPr lang="ru-RU" dirty="0"/>
                  <a:t>количество классов.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ru-RU" dirty="0"/>
                  <a:t>Задача: Найти такую функцию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ru-RU" dirty="0"/>
                  <a:t>, чтобы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≈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ru-RU" dirty="0"/>
                  <a:t>для всех </a:t>
                </a:r>
                <a:r>
                  <a:rPr lang="en-US" i="1" dirty="0"/>
                  <a:t>i</a:t>
                </a:r>
                <a:r>
                  <a:rPr lang="en-US" dirty="0"/>
                  <a:t>.</a:t>
                </a:r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97719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Кластеризация. </a:t>
            </a:r>
            <a:r>
              <a:rPr lang="ru-RU" dirty="0"/>
              <a:t>Метрики производительности</a:t>
            </a:r>
            <a:r>
              <a:rPr lang="ru-RU" dirty="0" smtClean="0"/>
              <a:t>. </a:t>
            </a:r>
            <a:r>
              <a:rPr lang="ru-RU" dirty="0"/>
              <a:t>Коэффициент </a:t>
            </a:r>
            <a:r>
              <a:rPr lang="ru-RU" dirty="0" smtClean="0"/>
              <a:t>силуэта.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30229"/>
            <a:ext cx="12192000" cy="4741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555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 </a:t>
            </a:r>
            <a:r>
              <a:rPr lang="en-US" i="1" dirty="0"/>
              <a:t>k</a:t>
            </a:r>
            <a:r>
              <a:rPr lang="en-US" dirty="0"/>
              <a:t>-</a:t>
            </a:r>
            <a:r>
              <a:rPr lang="ru-RU" dirty="0"/>
              <a:t>средних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06943" indent="-499743">
              <a:buNone/>
              <a:tabLst>
                <a:tab pos="506943" algn="l"/>
                <a:tab pos="601995" algn="l"/>
                <a:tab pos="1009567" algn="l"/>
                <a:tab pos="1417137" algn="l"/>
                <a:tab pos="1824709" algn="l"/>
                <a:tab pos="2232279" algn="l"/>
                <a:tab pos="2639850" algn="l"/>
                <a:tab pos="3047421" algn="l"/>
                <a:tab pos="3454992" algn="l"/>
                <a:tab pos="3862563" algn="l"/>
                <a:tab pos="4270134" algn="l"/>
                <a:tab pos="4677705" algn="l"/>
                <a:tab pos="5085276" algn="l"/>
                <a:tab pos="5492847" algn="l"/>
                <a:tab pos="5900418" algn="l"/>
                <a:tab pos="6307988" algn="l"/>
                <a:tab pos="6715560" algn="l"/>
                <a:tab pos="7123130" algn="l"/>
                <a:tab pos="7530702" algn="l"/>
                <a:tab pos="7938272" algn="l"/>
                <a:tab pos="8345844" algn="l"/>
              </a:tabLst>
            </a:pPr>
            <a:r>
              <a:rPr lang="ru-RU" altLang="ru-RU" dirty="0" smtClean="0">
                <a:latin typeface="Calibri" panose="020F0502020204030204" pitchFamily="34" charset="0"/>
              </a:rPr>
              <a:t>Преимущества:</a:t>
            </a:r>
            <a:endParaRPr lang="ru-RU" altLang="ru-RU" dirty="0">
              <a:latin typeface="Calibri" panose="020F0502020204030204" pitchFamily="34" charset="0"/>
            </a:endParaRPr>
          </a:p>
          <a:p>
            <a:pPr marL="501183" indent="-493982">
              <a:buFont typeface="Times New Roman" panose="02020603050405020304" pitchFamily="18" charset="0"/>
              <a:buAutoNum type="arabicPeriod"/>
              <a:tabLst>
                <a:tab pos="506943" algn="l"/>
                <a:tab pos="601995" algn="l"/>
                <a:tab pos="1009567" algn="l"/>
                <a:tab pos="1417137" algn="l"/>
                <a:tab pos="1824709" algn="l"/>
                <a:tab pos="2232279" algn="l"/>
                <a:tab pos="2639850" algn="l"/>
                <a:tab pos="3047421" algn="l"/>
                <a:tab pos="3454992" algn="l"/>
                <a:tab pos="3862563" algn="l"/>
                <a:tab pos="4270134" algn="l"/>
                <a:tab pos="4677705" algn="l"/>
                <a:tab pos="5085276" algn="l"/>
                <a:tab pos="5492847" algn="l"/>
                <a:tab pos="5900418" algn="l"/>
                <a:tab pos="6307988" algn="l"/>
                <a:tab pos="6715560" algn="l"/>
                <a:tab pos="7123130" algn="l"/>
                <a:tab pos="7530702" algn="l"/>
                <a:tab pos="7938272" algn="l"/>
                <a:tab pos="8345844" algn="l"/>
              </a:tabLst>
            </a:pPr>
            <a:r>
              <a:rPr lang="ru-RU" altLang="ru-RU" dirty="0" smtClean="0">
                <a:latin typeface="Calibri" panose="020F0502020204030204" pitchFamily="34" charset="0"/>
              </a:rPr>
              <a:t>Простая реализация.</a:t>
            </a:r>
            <a:endParaRPr lang="ru-RU" altLang="ru-RU" dirty="0">
              <a:latin typeface="Calibri" panose="020F0502020204030204" pitchFamily="34" charset="0"/>
            </a:endParaRPr>
          </a:p>
          <a:p>
            <a:pPr marL="501183" indent="-493982">
              <a:buFont typeface="Times New Roman" panose="02020603050405020304" pitchFamily="18" charset="0"/>
              <a:buAutoNum type="arabicPeriod"/>
              <a:tabLst>
                <a:tab pos="506943" algn="l"/>
                <a:tab pos="601995" algn="l"/>
                <a:tab pos="1009567" algn="l"/>
                <a:tab pos="1417137" algn="l"/>
                <a:tab pos="1824709" algn="l"/>
                <a:tab pos="2232279" algn="l"/>
                <a:tab pos="2639850" algn="l"/>
                <a:tab pos="3047421" algn="l"/>
                <a:tab pos="3454992" algn="l"/>
                <a:tab pos="3862563" algn="l"/>
                <a:tab pos="4270134" algn="l"/>
                <a:tab pos="4677705" algn="l"/>
                <a:tab pos="5085276" algn="l"/>
                <a:tab pos="5492847" algn="l"/>
                <a:tab pos="5900418" algn="l"/>
                <a:tab pos="6307988" algn="l"/>
                <a:tab pos="6715560" algn="l"/>
                <a:tab pos="7123130" algn="l"/>
                <a:tab pos="7530702" algn="l"/>
                <a:tab pos="7938272" algn="l"/>
                <a:tab pos="8345844" algn="l"/>
              </a:tabLst>
            </a:pPr>
            <a:r>
              <a:rPr lang="ru-RU" altLang="ru-RU" dirty="0" smtClean="0">
                <a:latin typeface="Calibri" panose="020F0502020204030204" pitchFamily="34" charset="0"/>
              </a:rPr>
              <a:t>Возможность распараллеливания.</a:t>
            </a:r>
          </a:p>
          <a:p>
            <a:pPr marL="501183" indent="-493982">
              <a:buFont typeface="Times New Roman" panose="02020603050405020304" pitchFamily="18" charset="0"/>
              <a:buAutoNum type="arabicPeriod"/>
              <a:tabLst>
                <a:tab pos="506943" algn="l"/>
                <a:tab pos="601995" algn="l"/>
                <a:tab pos="1009567" algn="l"/>
                <a:tab pos="1417137" algn="l"/>
                <a:tab pos="1824709" algn="l"/>
                <a:tab pos="2232279" algn="l"/>
                <a:tab pos="2639850" algn="l"/>
                <a:tab pos="3047421" algn="l"/>
                <a:tab pos="3454992" algn="l"/>
                <a:tab pos="3862563" algn="l"/>
                <a:tab pos="4270134" algn="l"/>
                <a:tab pos="4677705" algn="l"/>
                <a:tab pos="5085276" algn="l"/>
                <a:tab pos="5492847" algn="l"/>
                <a:tab pos="5900418" algn="l"/>
                <a:tab pos="6307988" algn="l"/>
                <a:tab pos="6715560" algn="l"/>
                <a:tab pos="7123130" algn="l"/>
                <a:tab pos="7530702" algn="l"/>
                <a:tab pos="7938272" algn="l"/>
                <a:tab pos="8345844" algn="l"/>
              </a:tabLst>
            </a:pPr>
            <a:r>
              <a:rPr lang="ru-RU" altLang="ru-RU" dirty="0" smtClean="0">
                <a:latin typeface="Calibri" panose="020F0502020204030204" pitchFamily="34" charset="0"/>
              </a:rPr>
              <a:t>Хорошее качество кластеризации.</a:t>
            </a:r>
            <a:endParaRPr lang="ru-RU" altLang="ru-RU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582776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 </a:t>
            </a:r>
            <a:r>
              <a:rPr lang="en-US" i="1" dirty="0" smtClean="0"/>
              <a:t>k</a:t>
            </a:r>
            <a:r>
              <a:rPr lang="en-US" dirty="0" smtClean="0"/>
              <a:t>-</a:t>
            </a:r>
            <a:r>
              <a:rPr lang="ru-RU" dirty="0"/>
              <a:t>средних</a:t>
            </a:r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285008" y="1781299"/>
            <a:ext cx="11578441" cy="48451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ru-RU" dirty="0" smtClean="0"/>
              <a:t>Искусственный интеллект</a:t>
            </a:r>
            <a:endParaRPr lang="ru-RU" dirty="0"/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838200" y="2543695"/>
            <a:ext cx="10849495" cy="395685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ru-RU" dirty="0" smtClean="0"/>
              <a:t>Машинное обучение</a:t>
            </a:r>
            <a:endParaRPr lang="ru-RU" dirty="0"/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1242204" y="3312543"/>
            <a:ext cx="3148641" cy="291572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ru-RU" dirty="0" smtClean="0"/>
              <a:t>Обучение с учителем</a:t>
            </a:r>
            <a:endParaRPr lang="ru-RU" dirty="0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4794849" y="3312543"/>
            <a:ext cx="3148641" cy="291572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ru-RU" dirty="0" smtClean="0">
                <a:solidFill>
                  <a:schemeClr val="dk1"/>
                </a:solidFill>
              </a:rPr>
              <a:t>Обучение без учителя</a:t>
            </a:r>
            <a:endParaRPr lang="ru-RU" dirty="0">
              <a:solidFill>
                <a:schemeClr val="dk1"/>
              </a:solidFill>
            </a:endParaRP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8347494" y="3312542"/>
            <a:ext cx="3148641" cy="291572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ru-RU" dirty="0" smtClean="0">
                <a:solidFill>
                  <a:schemeClr val="dk1"/>
                </a:solidFill>
              </a:rPr>
              <a:t>Обучение с подкреплением</a:t>
            </a:r>
            <a:endParaRPr lang="ru-RU" dirty="0">
              <a:solidFill>
                <a:schemeClr val="dk1"/>
              </a:solidFill>
            </a:endParaRPr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1426271" y="3915383"/>
            <a:ext cx="2813220" cy="85502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ru-RU" dirty="0" smtClean="0"/>
              <a:t>Регрессия</a:t>
            </a:r>
            <a:endParaRPr lang="ru-RU" dirty="0"/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1426271" y="5081878"/>
            <a:ext cx="2813220" cy="85502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ru-RU" dirty="0" smtClean="0"/>
              <a:t>Классификация</a:t>
            </a:r>
            <a:endParaRPr lang="ru-RU" dirty="0"/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4962560" y="3915383"/>
            <a:ext cx="2813220" cy="85502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ru-RU" dirty="0" smtClean="0"/>
              <a:t>Кластеризация</a:t>
            </a:r>
            <a:endParaRPr lang="ru-RU" dirty="0"/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3408219" y="4010387"/>
            <a:ext cx="748146" cy="28848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Лин.рег.</a:t>
            </a:r>
            <a:endParaRPr lang="ru-RU" sz="1200" dirty="0"/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3408219" y="5173405"/>
            <a:ext cx="748146" cy="28848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Лог.рег.</a:t>
            </a:r>
            <a:endParaRPr lang="ru-RU" sz="1200" dirty="0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3408219" y="5552498"/>
            <a:ext cx="748146" cy="28848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Н.Байес</a:t>
            </a:r>
            <a:endParaRPr lang="ru-RU" sz="1200" dirty="0"/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3408219" y="4400622"/>
            <a:ext cx="748146" cy="28848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K </a:t>
            </a:r>
            <a:r>
              <a:rPr lang="ru-RU" sz="1200" dirty="0" smtClean="0"/>
              <a:t>бл.с.</a:t>
            </a:r>
            <a:endParaRPr lang="ru-RU" sz="1200" dirty="0"/>
          </a:p>
        </p:txBody>
      </p:sp>
      <p:sp>
        <p:nvSpPr>
          <p:cNvPr id="15" name="Скругленный прямоугольник 14"/>
          <p:cNvSpPr/>
          <p:nvPr/>
        </p:nvSpPr>
        <p:spPr>
          <a:xfrm>
            <a:off x="2576947" y="5552498"/>
            <a:ext cx="748146" cy="28848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K </a:t>
            </a:r>
            <a:r>
              <a:rPr lang="ru-RU" sz="1200" dirty="0" smtClean="0"/>
              <a:t>бл.с.</a:t>
            </a:r>
            <a:endParaRPr lang="ru-RU" sz="1200" dirty="0"/>
          </a:p>
        </p:txBody>
      </p:sp>
      <p:sp>
        <p:nvSpPr>
          <p:cNvPr id="16" name="Скругленный прямоугольник 15"/>
          <p:cNvSpPr/>
          <p:nvPr/>
        </p:nvSpPr>
        <p:spPr>
          <a:xfrm>
            <a:off x="6948679" y="4010387"/>
            <a:ext cx="748146" cy="28848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K</a:t>
            </a:r>
            <a:r>
              <a:rPr lang="ru-RU" sz="1200" dirty="0" smtClean="0"/>
              <a:t>-средн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798722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Ссылки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www.machinelearning.ru/wiki/index.php?title=</a:t>
            </a:r>
            <a:r>
              <a:rPr lang="ru-RU" dirty="0" smtClean="0">
                <a:hlinkClick r:id="rId2"/>
              </a:rPr>
              <a:t>Метод_ближайшего_соседа</a:t>
            </a:r>
            <a:endParaRPr lang="ru-RU" dirty="0" smtClean="0"/>
          </a:p>
          <a:p>
            <a:r>
              <a:rPr lang="en-US" dirty="0">
                <a:hlinkClick r:id="rId3"/>
              </a:rPr>
              <a:t>https://learnmachinelearning.wikia.org/ru/wiki/</a:t>
            </a:r>
            <a:r>
              <a:rPr lang="ru-RU" dirty="0">
                <a:hlinkClick r:id="rId3"/>
              </a:rPr>
              <a:t>Метод_ближайших_соседей_(</a:t>
            </a:r>
            <a:r>
              <a:rPr lang="en-US" dirty="0">
                <a:hlinkClick r:id="rId3"/>
              </a:rPr>
              <a:t>kNN</a:t>
            </a:r>
            <a:r>
              <a:rPr lang="en-US" dirty="0" smtClean="0">
                <a:hlinkClick r:id="rId3"/>
              </a:rPr>
              <a:t>)</a:t>
            </a:r>
            <a:endParaRPr lang="ru-RU" dirty="0" smtClean="0"/>
          </a:p>
          <a:p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wiki.loginom.ru/articles/k-means.html</a:t>
            </a:r>
            <a:endParaRPr lang="en-US" dirty="0" smtClean="0"/>
          </a:p>
          <a:p>
            <a:r>
              <a:rPr lang="en-US" dirty="0">
                <a:hlinkClick r:id="rId5"/>
              </a:rPr>
              <a:t>http://datascientist.one/k-means-algorithm</a:t>
            </a:r>
            <a:r>
              <a:rPr lang="en-US" dirty="0" smtClean="0">
                <a:hlinkClick r:id="rId5"/>
              </a:rPr>
              <a:t>/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36621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58581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6000" dirty="0" smtClean="0"/>
              <a:t>Спасибо за внимание</a:t>
            </a:r>
            <a:endParaRPr lang="ru-RU" sz="6000" dirty="0"/>
          </a:p>
        </p:txBody>
      </p:sp>
    </p:spTree>
    <p:extLst>
      <p:ext uri="{BB962C8B-B14F-4D97-AF65-F5344CB8AC3E}">
        <p14:creationId xmlns:p14="http://schemas.microsoft.com/office/powerpoint/2010/main" val="3287438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Контрольные вопросы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ru-RU" dirty="0"/>
              <a:t>Какие типы задач машинного обучения решаются методом </a:t>
            </a:r>
            <a:r>
              <a:rPr lang="en-US" i="1" dirty="0"/>
              <a:t>k</a:t>
            </a:r>
            <a:r>
              <a:rPr lang="ru-RU" dirty="0"/>
              <a:t>-ближайших соседей</a:t>
            </a:r>
            <a:r>
              <a:rPr lang="ru-RU" dirty="0" smtClean="0"/>
              <a:t>?</a:t>
            </a:r>
            <a:endParaRPr lang="en-US" dirty="0" smtClean="0"/>
          </a:p>
          <a:p>
            <a:pPr marL="0" lvl="0" indent="0">
              <a:buNone/>
            </a:pPr>
            <a:endParaRPr lang="ru-RU" sz="2400" dirty="0"/>
          </a:p>
          <a:p>
            <a:r>
              <a:rPr lang="en-US" dirty="0" err="1"/>
              <a:t>Кластеризация</a:t>
            </a:r>
            <a:r>
              <a:rPr lang="en-US" dirty="0"/>
              <a:t> и </a:t>
            </a:r>
            <a:r>
              <a:rPr lang="en-US" dirty="0" err="1"/>
              <a:t>классификация</a:t>
            </a:r>
            <a:r>
              <a:rPr lang="en-US" dirty="0"/>
              <a:t>.</a:t>
            </a:r>
            <a:endParaRPr lang="ru-RU" dirty="0"/>
          </a:p>
          <a:p>
            <a:r>
              <a:rPr lang="en-US" dirty="0" err="1"/>
              <a:t>Классификация</a:t>
            </a:r>
            <a:r>
              <a:rPr lang="en-US" dirty="0"/>
              <a:t> и </a:t>
            </a:r>
            <a:r>
              <a:rPr lang="en-US" dirty="0" err="1"/>
              <a:t>регрессия</a:t>
            </a:r>
            <a:r>
              <a:rPr lang="en-US" dirty="0"/>
              <a:t>.</a:t>
            </a:r>
            <a:endParaRPr lang="ru-RU" dirty="0"/>
          </a:p>
          <a:p>
            <a:r>
              <a:rPr lang="en-US" dirty="0" err="1"/>
              <a:t>Регрессия</a:t>
            </a:r>
            <a:r>
              <a:rPr lang="en-US" dirty="0"/>
              <a:t> и </a:t>
            </a:r>
            <a:r>
              <a:rPr lang="en-US" dirty="0" err="1"/>
              <a:t>кластеризация</a:t>
            </a:r>
            <a:r>
              <a:rPr lang="en-US" dirty="0"/>
              <a:t>.</a:t>
            </a:r>
            <a:endParaRPr lang="ru-RU" dirty="0"/>
          </a:p>
          <a:p>
            <a:r>
              <a:rPr lang="en-US" dirty="0" err="1"/>
              <a:t>Только</a:t>
            </a:r>
            <a:r>
              <a:rPr lang="en-US" dirty="0"/>
              <a:t> </a:t>
            </a:r>
            <a:r>
              <a:rPr lang="en-US" dirty="0" err="1"/>
              <a:t>кластеризация</a:t>
            </a:r>
            <a:r>
              <a:rPr lang="en-US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2526292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Контрольные вопросы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ru-RU" dirty="0"/>
              <a:t>Что означает </a:t>
            </a:r>
            <a:r>
              <a:rPr lang="en-US" i="1" dirty="0"/>
              <a:t>k</a:t>
            </a:r>
            <a:r>
              <a:rPr lang="en-US" dirty="0"/>
              <a:t> </a:t>
            </a:r>
            <a:r>
              <a:rPr lang="ru-RU" dirty="0"/>
              <a:t>в методе </a:t>
            </a:r>
            <a:r>
              <a:rPr lang="en-US" i="1" dirty="0"/>
              <a:t>k</a:t>
            </a:r>
            <a:r>
              <a:rPr lang="ru-RU" dirty="0"/>
              <a:t>-ближайших соседей</a:t>
            </a:r>
            <a:r>
              <a:rPr lang="ru-RU" dirty="0" smtClean="0"/>
              <a:t>?</a:t>
            </a:r>
            <a:endParaRPr lang="en-US" dirty="0" smtClean="0"/>
          </a:p>
          <a:p>
            <a:pPr marL="0" lvl="0" indent="0">
              <a:buNone/>
            </a:pPr>
            <a:endParaRPr lang="ru-RU" sz="2400" dirty="0"/>
          </a:p>
          <a:p>
            <a:r>
              <a:rPr lang="ru-RU" dirty="0"/>
              <a:t>Количество используемых параметров из набора данных.</a:t>
            </a:r>
          </a:p>
          <a:p>
            <a:r>
              <a:rPr lang="en-US" dirty="0" err="1"/>
              <a:t>Размер</a:t>
            </a:r>
            <a:r>
              <a:rPr lang="en-US" dirty="0"/>
              <a:t> </a:t>
            </a:r>
            <a:r>
              <a:rPr lang="en-US" dirty="0" err="1"/>
              <a:t>обучающе</a:t>
            </a:r>
            <a:r>
              <a:rPr lang="ru-RU" dirty="0"/>
              <a:t>й выборки.</a:t>
            </a:r>
          </a:p>
          <a:p>
            <a:r>
              <a:rPr lang="ru-RU" dirty="0"/>
              <a:t>Количество элементов, необходимых для принятия решения.</a:t>
            </a:r>
          </a:p>
          <a:p>
            <a:r>
              <a:rPr lang="ru-RU" dirty="0"/>
              <a:t>Размерность пространства, в котором производятся вычисления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0516655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Контрольные вопросы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 err="1"/>
              <a:t>Что</a:t>
            </a:r>
            <a:r>
              <a:rPr lang="en-US" dirty="0"/>
              <a:t> </a:t>
            </a:r>
            <a:r>
              <a:rPr lang="en-US" dirty="0" err="1"/>
              <a:t>утверждает</a:t>
            </a:r>
            <a:r>
              <a:rPr lang="en-US" dirty="0"/>
              <a:t> </a:t>
            </a:r>
            <a:r>
              <a:rPr lang="en-US" dirty="0" err="1"/>
              <a:t>гипотеза</a:t>
            </a:r>
            <a:r>
              <a:rPr lang="en-US" dirty="0"/>
              <a:t> </a:t>
            </a:r>
            <a:r>
              <a:rPr lang="en-US" dirty="0" err="1"/>
              <a:t>компактности</a:t>
            </a:r>
            <a:r>
              <a:rPr lang="en-US" dirty="0" smtClean="0"/>
              <a:t>?</a:t>
            </a:r>
          </a:p>
          <a:p>
            <a:pPr marL="0" lvl="0" indent="0">
              <a:buNone/>
            </a:pPr>
            <a:endParaRPr lang="ru-RU" sz="2400" dirty="0"/>
          </a:p>
          <a:p>
            <a:r>
              <a:rPr lang="ru-RU" dirty="0"/>
              <a:t>Более близкие объекты чаще относятся к одному и тому же классу, чем к разным.</a:t>
            </a:r>
          </a:p>
          <a:p>
            <a:r>
              <a:rPr lang="ru-RU" dirty="0"/>
              <a:t>Более близкие объекты чаще относятся к разным классам, чем к одному и тому же.</a:t>
            </a:r>
          </a:p>
          <a:p>
            <a:r>
              <a:rPr lang="ru-RU" dirty="0"/>
              <a:t>Количество элементов в каждом классе примерно одинаково.</a:t>
            </a:r>
          </a:p>
          <a:p>
            <a:r>
              <a:rPr lang="ru-RU" dirty="0"/>
              <a:t>Количество классов не превышает заранее выбранное значение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6571886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Контрольные вопросы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ru-RU" dirty="0"/>
              <a:t>Что из перечисленного не является проблемой метода </a:t>
            </a:r>
            <a:r>
              <a:rPr lang="en-US" i="1" dirty="0"/>
              <a:t>k</a:t>
            </a:r>
            <a:r>
              <a:rPr lang="ru-RU" dirty="0"/>
              <a:t>-ближайших соседей</a:t>
            </a:r>
            <a:r>
              <a:rPr lang="ru-RU" dirty="0" smtClean="0"/>
              <a:t>?</a:t>
            </a:r>
            <a:endParaRPr lang="en-US" dirty="0" smtClean="0"/>
          </a:p>
          <a:p>
            <a:pPr marL="0" lvl="0" indent="0">
              <a:buNone/>
            </a:pPr>
            <a:endParaRPr lang="ru-RU" sz="2400" dirty="0"/>
          </a:p>
          <a:p>
            <a:r>
              <a:rPr lang="ru-RU" dirty="0"/>
              <a:t>Алгоритм медленно работает с большими наборами данных.</a:t>
            </a:r>
          </a:p>
          <a:p>
            <a:r>
              <a:rPr lang="ru-RU" dirty="0"/>
              <a:t>Алгоритм плохо работает с большим числом параметров.</a:t>
            </a:r>
          </a:p>
          <a:p>
            <a:r>
              <a:rPr lang="en-US" dirty="0" err="1"/>
              <a:t>Алгоритм</a:t>
            </a:r>
            <a:r>
              <a:rPr lang="en-US" dirty="0"/>
              <a:t> </a:t>
            </a:r>
            <a:r>
              <a:rPr lang="en-US" dirty="0" err="1"/>
              <a:t>плохо</a:t>
            </a:r>
            <a:r>
              <a:rPr lang="en-US" dirty="0"/>
              <a:t> </a:t>
            </a:r>
            <a:r>
              <a:rPr lang="en-US" dirty="0" err="1"/>
              <a:t>интерпретируем</a:t>
            </a:r>
            <a:r>
              <a:rPr lang="en-US" dirty="0"/>
              <a:t>.</a:t>
            </a:r>
            <a:endParaRPr lang="ru-RU" dirty="0"/>
          </a:p>
          <a:p>
            <a:r>
              <a:rPr lang="ru-RU" dirty="0"/>
              <a:t>Необходимо заранее выбрать функцию расстояния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1633239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Контрольные вопросы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ru-RU" dirty="0"/>
              <a:t>Для решения какой проблемы метода </a:t>
            </a:r>
            <a:r>
              <a:rPr lang="en-US" i="1" dirty="0"/>
              <a:t>k</a:t>
            </a:r>
            <a:r>
              <a:rPr lang="ru-RU" dirty="0"/>
              <a:t>-ближайших соседей применяется кросс-валидация</a:t>
            </a:r>
            <a:r>
              <a:rPr lang="ru-RU" dirty="0" smtClean="0"/>
              <a:t>?</a:t>
            </a:r>
            <a:endParaRPr lang="en-US" dirty="0" smtClean="0"/>
          </a:p>
          <a:p>
            <a:pPr marL="0" lvl="0" indent="0">
              <a:buNone/>
            </a:pPr>
            <a:endParaRPr lang="ru-RU" sz="2400" dirty="0"/>
          </a:p>
          <a:p>
            <a:r>
              <a:rPr lang="ru-RU" dirty="0"/>
              <a:t>Необходимо заранее выбрать значение </a:t>
            </a:r>
            <a:r>
              <a:rPr lang="en-US" i="1" dirty="0"/>
              <a:t>k</a:t>
            </a:r>
            <a:r>
              <a:rPr lang="ru-RU" dirty="0"/>
              <a:t>.</a:t>
            </a:r>
          </a:p>
          <a:p>
            <a:r>
              <a:rPr lang="ru-RU" dirty="0"/>
              <a:t>Алгоритм медленно работает из-за периферийных элементов.</a:t>
            </a:r>
          </a:p>
          <a:p>
            <a:r>
              <a:rPr lang="ru-RU" dirty="0"/>
              <a:t>Алгоритм плохо работает с несбалансированными данными.</a:t>
            </a:r>
          </a:p>
          <a:p>
            <a:r>
              <a:rPr lang="ru-RU" dirty="0"/>
              <a:t>Алгоритм совершает ошибки из-за выбросов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97457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 </a:t>
            </a:r>
            <a:r>
              <a:rPr lang="en-US" i="1" dirty="0"/>
              <a:t>k</a:t>
            </a:r>
            <a:r>
              <a:rPr lang="ru-RU" i="1" dirty="0"/>
              <a:t>-</a:t>
            </a:r>
            <a:r>
              <a:rPr lang="ru-RU" dirty="0"/>
              <a:t>ближайших соседей, классификация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Общий алгоритм определения класса элемента, не входящего в обучающую выборку:</a:t>
            </a:r>
          </a:p>
          <a:p>
            <a:pPr marL="0" indent="0">
              <a:buNone/>
            </a:pPr>
            <a:endParaRPr lang="ru-RU" dirty="0" smtClean="0"/>
          </a:p>
          <a:p>
            <a:r>
              <a:rPr lang="ru-RU" dirty="0" smtClean="0"/>
              <a:t>Вычислить </a:t>
            </a:r>
            <a:r>
              <a:rPr lang="ru-RU" dirty="0"/>
              <a:t>расстояние до каждого из </a:t>
            </a:r>
            <a:r>
              <a:rPr lang="ru-RU" dirty="0" smtClean="0"/>
              <a:t>элементов </a:t>
            </a:r>
            <a:r>
              <a:rPr lang="ru-RU" dirty="0"/>
              <a:t>обучающей </a:t>
            </a:r>
            <a:r>
              <a:rPr lang="ru-RU" dirty="0" smtClean="0"/>
              <a:t>выборки.</a:t>
            </a:r>
            <a:endParaRPr lang="ru-RU" dirty="0"/>
          </a:p>
          <a:p>
            <a:r>
              <a:rPr lang="ru-RU" dirty="0"/>
              <a:t>Отобрать </a:t>
            </a:r>
            <a:r>
              <a:rPr lang="ru-RU" i="1" dirty="0"/>
              <a:t>k</a:t>
            </a:r>
            <a:r>
              <a:rPr lang="ru-RU" dirty="0"/>
              <a:t> </a:t>
            </a:r>
            <a:r>
              <a:rPr lang="ru-RU" dirty="0" smtClean="0"/>
              <a:t>элементов, </a:t>
            </a:r>
            <a:r>
              <a:rPr lang="ru-RU" dirty="0"/>
              <a:t>расстояние до которых </a:t>
            </a:r>
            <a:r>
              <a:rPr lang="ru-RU" dirty="0" smtClean="0"/>
              <a:t>минимально.</a:t>
            </a:r>
            <a:endParaRPr lang="ru-RU" dirty="0"/>
          </a:p>
          <a:p>
            <a:r>
              <a:rPr lang="ru-RU" dirty="0"/>
              <a:t>Класс </a:t>
            </a:r>
            <a:r>
              <a:rPr lang="ru-RU" dirty="0" smtClean="0"/>
              <a:t>элемента </a:t>
            </a:r>
            <a:r>
              <a:rPr lang="ru-RU" dirty="0"/>
              <a:t>— это класс, </a:t>
            </a:r>
            <a:r>
              <a:rPr lang="ru-RU" dirty="0" smtClean="0"/>
              <a:t>чаще всего </a:t>
            </a:r>
            <a:r>
              <a:rPr lang="ru-RU" dirty="0"/>
              <a:t>встречающийся среди </a:t>
            </a:r>
            <a:r>
              <a:rPr lang="ru-RU" dirty="0" smtClean="0"/>
              <a:t>отобранных элементов.</a:t>
            </a:r>
            <a:endParaRPr lang="ru-RU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468327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Контрольные вопросы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ru-RU" dirty="0"/>
              <a:t>Что из перечисленного не относится к преимуществам метода </a:t>
            </a:r>
            <a:r>
              <a:rPr lang="en-US" i="1" dirty="0"/>
              <a:t>k</a:t>
            </a:r>
            <a:r>
              <a:rPr lang="ru-RU" dirty="0"/>
              <a:t>-ближайших соседей</a:t>
            </a:r>
            <a:r>
              <a:rPr lang="ru-RU" dirty="0" smtClean="0"/>
              <a:t>?</a:t>
            </a:r>
            <a:endParaRPr lang="en-US" dirty="0" smtClean="0"/>
          </a:p>
          <a:p>
            <a:pPr marL="0" lvl="0" indent="0">
              <a:buNone/>
            </a:pPr>
            <a:endParaRPr lang="ru-RU" sz="2400" dirty="0"/>
          </a:p>
          <a:p>
            <a:r>
              <a:rPr lang="ru-RU" dirty="0"/>
              <a:t>Нет требований к значениям параметров.</a:t>
            </a:r>
          </a:p>
          <a:p>
            <a:r>
              <a:rPr lang="ru-RU" dirty="0"/>
              <a:t>Обучающая выборка может легко дополняться.</a:t>
            </a:r>
          </a:p>
          <a:p>
            <a:r>
              <a:rPr lang="ru-RU" dirty="0"/>
              <a:t>Устойчивость к несбалансированным данным.</a:t>
            </a:r>
          </a:p>
          <a:p>
            <a:r>
              <a:rPr lang="ru-RU" dirty="0"/>
              <a:t>Нет явного процесса обучения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417964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Контрольные вопросы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ru-RU" dirty="0"/>
              <a:t>Что происходит с числом кластеров в процессе работы метода </a:t>
            </a:r>
            <a:r>
              <a:rPr lang="en-US" i="1" dirty="0"/>
              <a:t>k</a:t>
            </a:r>
            <a:r>
              <a:rPr lang="ru-RU" dirty="0"/>
              <a:t>-средних</a:t>
            </a:r>
            <a:r>
              <a:rPr lang="ru-RU" dirty="0" smtClean="0"/>
              <a:t>?</a:t>
            </a:r>
            <a:endParaRPr lang="en-US" dirty="0" smtClean="0"/>
          </a:p>
          <a:p>
            <a:pPr marL="0" lvl="0" indent="0">
              <a:buNone/>
            </a:pPr>
            <a:endParaRPr lang="ru-RU" sz="2400" dirty="0"/>
          </a:p>
          <a:p>
            <a:r>
              <a:rPr lang="ru-RU" dirty="0"/>
              <a:t>Число кластеров увеличивается от 1 до </a:t>
            </a:r>
            <a:r>
              <a:rPr lang="en-US" i="1" dirty="0"/>
              <a:t>k</a:t>
            </a:r>
            <a:r>
              <a:rPr lang="ru-RU" dirty="0"/>
              <a:t>.</a:t>
            </a:r>
          </a:p>
          <a:p>
            <a:r>
              <a:rPr lang="ru-RU" dirty="0"/>
              <a:t>Число кластеров уменьшается от </a:t>
            </a:r>
            <a:r>
              <a:rPr lang="en-US" i="1" dirty="0"/>
              <a:t>k</a:t>
            </a:r>
            <a:r>
              <a:rPr lang="en-US" dirty="0"/>
              <a:t> </a:t>
            </a:r>
            <a:r>
              <a:rPr lang="ru-RU" dirty="0"/>
              <a:t>до 1.</a:t>
            </a:r>
          </a:p>
          <a:p>
            <a:r>
              <a:rPr lang="ru-RU" dirty="0"/>
              <a:t>Число кластеров всё время равно </a:t>
            </a:r>
            <a:r>
              <a:rPr lang="en-US" i="1" dirty="0"/>
              <a:t>k</a:t>
            </a:r>
            <a:r>
              <a:rPr lang="ru-RU" dirty="0"/>
              <a:t>.</a:t>
            </a:r>
          </a:p>
          <a:p>
            <a:r>
              <a:rPr lang="ru-RU" dirty="0"/>
              <a:t>Число кластеров никак не зависит от </a:t>
            </a:r>
            <a:r>
              <a:rPr lang="en-US" i="1" dirty="0"/>
              <a:t>k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1557118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Контрольные вопросы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ru-RU" dirty="0"/>
              <a:t>Что из перечисленного не является недостатком метода </a:t>
            </a:r>
            <a:r>
              <a:rPr lang="en-US" i="1" dirty="0"/>
              <a:t>k</a:t>
            </a:r>
            <a:r>
              <a:rPr lang="ru-RU" dirty="0"/>
              <a:t>-средних</a:t>
            </a:r>
            <a:r>
              <a:rPr lang="ru-RU" dirty="0" smtClean="0"/>
              <a:t>?</a:t>
            </a:r>
            <a:endParaRPr lang="en-US" dirty="0" smtClean="0"/>
          </a:p>
          <a:p>
            <a:pPr marL="0" lvl="0" indent="0">
              <a:buNone/>
            </a:pPr>
            <a:endParaRPr lang="ru-RU" sz="2400" dirty="0"/>
          </a:p>
          <a:p>
            <a:r>
              <a:rPr lang="en-US" dirty="0" err="1"/>
              <a:t>Алгоритм</a:t>
            </a:r>
            <a:r>
              <a:rPr lang="en-US" dirty="0"/>
              <a:t> </a:t>
            </a:r>
            <a:r>
              <a:rPr lang="en-US" dirty="0" err="1"/>
              <a:t>плохо</a:t>
            </a:r>
            <a:r>
              <a:rPr lang="en-US" dirty="0"/>
              <a:t> </a:t>
            </a:r>
            <a:r>
              <a:rPr lang="en-US" dirty="0" err="1"/>
              <a:t>распараллеливается</a:t>
            </a:r>
            <a:r>
              <a:rPr lang="en-US" dirty="0"/>
              <a:t>.</a:t>
            </a:r>
            <a:endParaRPr lang="ru-RU" dirty="0"/>
          </a:p>
          <a:p>
            <a:r>
              <a:rPr lang="ru-RU" dirty="0"/>
              <a:t>Алгоритм останавливается в первом достигнутом локальном минимуме.</a:t>
            </a:r>
          </a:p>
          <a:p>
            <a:r>
              <a:rPr lang="ru-RU" dirty="0"/>
              <a:t>Нужно заранее знать число кластеров </a:t>
            </a:r>
            <a:r>
              <a:rPr lang="en-US" i="1" dirty="0"/>
              <a:t>k</a:t>
            </a:r>
            <a:r>
              <a:rPr lang="ru-RU" dirty="0"/>
              <a:t>.</a:t>
            </a:r>
          </a:p>
          <a:p>
            <a:r>
              <a:rPr lang="ru-RU" dirty="0"/>
              <a:t>Результат зависит от изначального выбора центроидов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8789234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Контрольные вопросы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ru-RU" dirty="0"/>
              <a:t>Что применяется для определения наилучшего значения </a:t>
            </a:r>
            <a:r>
              <a:rPr lang="en-US" i="1" dirty="0"/>
              <a:t>k</a:t>
            </a:r>
            <a:r>
              <a:rPr lang="en-US" dirty="0"/>
              <a:t> </a:t>
            </a:r>
            <a:r>
              <a:rPr lang="ru-RU" dirty="0"/>
              <a:t>в методе </a:t>
            </a:r>
            <a:r>
              <a:rPr lang="en-US" i="1" dirty="0"/>
              <a:t>k</a:t>
            </a:r>
            <a:r>
              <a:rPr lang="ru-RU" dirty="0"/>
              <a:t>-средних</a:t>
            </a:r>
            <a:r>
              <a:rPr lang="ru-RU" dirty="0" smtClean="0"/>
              <a:t>?</a:t>
            </a:r>
            <a:endParaRPr lang="en-US" dirty="0" smtClean="0"/>
          </a:p>
          <a:p>
            <a:pPr marL="0" lvl="0" indent="0">
              <a:buNone/>
            </a:pPr>
            <a:endParaRPr lang="ru-RU" sz="2400" dirty="0"/>
          </a:p>
          <a:p>
            <a:r>
              <a:rPr lang="en-US" dirty="0" err="1"/>
              <a:t>Коэффициент</a:t>
            </a:r>
            <a:r>
              <a:rPr lang="en-US" dirty="0"/>
              <a:t> </a:t>
            </a:r>
            <a:r>
              <a:rPr lang="en-US" dirty="0" err="1"/>
              <a:t>силуэта</a:t>
            </a:r>
            <a:r>
              <a:rPr lang="en-US" dirty="0"/>
              <a:t>.</a:t>
            </a:r>
            <a:endParaRPr lang="ru-RU" dirty="0"/>
          </a:p>
          <a:p>
            <a:r>
              <a:rPr lang="ru-RU" dirty="0" err="1"/>
              <a:t>Перебалансировака</a:t>
            </a:r>
            <a:r>
              <a:rPr lang="ru-RU" dirty="0"/>
              <a:t> данных.</a:t>
            </a:r>
          </a:p>
          <a:p>
            <a:r>
              <a:rPr lang="en-US" dirty="0" err="1"/>
              <a:t>Кросс-валидация</a:t>
            </a:r>
            <a:r>
              <a:rPr lang="en-US" dirty="0"/>
              <a:t>.</a:t>
            </a:r>
            <a:endParaRPr lang="ru-RU" dirty="0"/>
          </a:p>
          <a:p>
            <a:r>
              <a:rPr lang="en-US" dirty="0" err="1"/>
              <a:t>Гипотеза</a:t>
            </a:r>
            <a:r>
              <a:rPr lang="en-US" dirty="0"/>
              <a:t> </a:t>
            </a:r>
            <a:r>
              <a:rPr lang="en-US" dirty="0" err="1"/>
              <a:t>компактности</a:t>
            </a:r>
            <a:r>
              <a:rPr lang="en-US" dirty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977886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 </a:t>
            </a:r>
            <a:r>
              <a:rPr lang="en-US" i="1" dirty="0"/>
              <a:t>k</a:t>
            </a:r>
            <a:r>
              <a:rPr lang="ru-RU" i="1" dirty="0"/>
              <a:t>-</a:t>
            </a:r>
            <a:r>
              <a:rPr lang="ru-RU" dirty="0"/>
              <a:t>ближайших соседей, классификация</a:t>
            </a:r>
          </a:p>
        </p:txBody>
      </p:sp>
      <p:sp>
        <p:nvSpPr>
          <p:cNvPr id="5" name="Овал 4"/>
          <p:cNvSpPr/>
          <p:nvPr/>
        </p:nvSpPr>
        <p:spPr>
          <a:xfrm>
            <a:off x="4909952" y="3592287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Овал 5"/>
          <p:cNvSpPr/>
          <p:nvPr/>
        </p:nvSpPr>
        <p:spPr>
          <a:xfrm>
            <a:off x="4795652" y="4427518"/>
            <a:ext cx="228600" cy="228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Овал 6"/>
          <p:cNvSpPr/>
          <p:nvPr/>
        </p:nvSpPr>
        <p:spPr>
          <a:xfrm>
            <a:off x="5981700" y="5373307"/>
            <a:ext cx="228600" cy="228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Овал 7"/>
          <p:cNvSpPr/>
          <p:nvPr/>
        </p:nvSpPr>
        <p:spPr>
          <a:xfrm>
            <a:off x="3786250" y="3906488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Овал 8"/>
          <p:cNvSpPr/>
          <p:nvPr/>
        </p:nvSpPr>
        <p:spPr>
          <a:xfrm>
            <a:off x="5896593" y="2867615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Овал 9"/>
          <p:cNvSpPr/>
          <p:nvPr/>
        </p:nvSpPr>
        <p:spPr>
          <a:xfrm>
            <a:off x="5951022" y="4198918"/>
            <a:ext cx="228600" cy="228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Овал 10"/>
          <p:cNvSpPr/>
          <p:nvPr/>
        </p:nvSpPr>
        <p:spPr>
          <a:xfrm>
            <a:off x="5321135" y="4020788"/>
            <a:ext cx="228600" cy="2286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Овал 11"/>
          <p:cNvSpPr>
            <a:spLocks noChangeAspect="1"/>
          </p:cNvSpPr>
          <p:nvPr/>
        </p:nvSpPr>
        <p:spPr>
          <a:xfrm>
            <a:off x="4606539" y="3367308"/>
            <a:ext cx="1651858" cy="1570811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85027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 </a:t>
            </a:r>
            <a:r>
              <a:rPr lang="en-US" i="1" dirty="0"/>
              <a:t>k</a:t>
            </a:r>
            <a:r>
              <a:rPr lang="ru-RU" i="1" dirty="0"/>
              <a:t>-</a:t>
            </a:r>
            <a:r>
              <a:rPr lang="ru-RU" dirty="0"/>
              <a:t>ближайших соседей, классификация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Расстояние:</a:t>
                </a:r>
              </a:p>
              <a:p>
                <a:pPr marL="0" indent="0">
                  <a:buNone/>
                </a:pPr>
                <a:r>
                  <a:rPr lang="ru-RU" dirty="0" smtClean="0"/>
                  <a:t>Некая функция </a:t>
                </a:r>
                <a14:m>
                  <m:oMath xmlns:m="http://schemas.openxmlformats.org/officeDocument/2006/math">
                    <m:r>
                      <a:rPr lang="ru-RU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d>
                      <m:dPr>
                        <m:ctrlPr>
                          <a:rPr lang="ru-RU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ru-RU" dirty="0" smtClean="0"/>
                  <a:t>, которая удовлетворяет гипотезе компактности</a:t>
                </a:r>
                <a:r>
                  <a:rPr lang="ru-RU" dirty="0"/>
                  <a:t>.</a:t>
                </a:r>
                <a:endParaRPr lang="ru-RU" dirty="0" smtClean="0"/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Гипотеза компактности:</a:t>
                </a:r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Более близкие объекты чаще относятся к одному и тому же классу, чем к разным.</a:t>
                </a:r>
                <a:endParaRPr lang="en-US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 r="-52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62342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 </a:t>
            </a:r>
            <a:r>
              <a:rPr lang="en-US" i="1" dirty="0"/>
              <a:t>k</a:t>
            </a:r>
            <a:r>
              <a:rPr lang="ru-RU" i="1" dirty="0"/>
              <a:t>-</a:t>
            </a:r>
            <a:r>
              <a:rPr lang="ru-RU" dirty="0"/>
              <a:t>ближайших соседей, классификация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Для любого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ru-RU" dirty="0" smtClean="0"/>
                  <a:t> элементы обучающей выборки можно упорядочить по увеличению расстояния:</a:t>
                </a: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…≤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=1,…,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lim>
                              </m:limLow>
                            </m:fName>
                            <m:e>
                              <m:nary>
                                <m:naryPr>
                                  <m:chr m:val="∑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</m:e>
                          </m:func>
                        </m:e>
                      </m:func>
                    </m:oMath>
                  </m:oMathPara>
                </a14:m>
                <a:endParaRPr lang="ru-RU" dirty="0" smtClean="0"/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где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</m:t>
                            </m:r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если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1,</m:t>
                            </m:r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если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eqArr>
                      </m:e>
                    </m:d>
                  </m:oMath>
                </a14:m>
                <a:endParaRPr lang="ru-RU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22339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 </a:t>
            </a:r>
            <a:r>
              <a:rPr lang="en-US" i="1" dirty="0"/>
              <a:t>k</a:t>
            </a:r>
            <a:r>
              <a:rPr lang="ru-RU" i="1" dirty="0"/>
              <a:t>-</a:t>
            </a:r>
            <a:r>
              <a:rPr lang="ru-RU" dirty="0"/>
              <a:t>ближайших </a:t>
            </a:r>
            <a:r>
              <a:rPr lang="ru-RU" dirty="0" smtClean="0"/>
              <a:t>соседей, регрессия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Данные</a:t>
                </a:r>
                <a:r>
                  <a:rPr lang="ru-RU" dirty="0"/>
                  <a:t>:</a:t>
                </a:r>
                <a:r>
                  <a:rPr lang="en-US" dirty="0"/>
                  <a:t> </a:t>
                </a:r>
                <a:r>
                  <a:rPr lang="ru-RU" dirty="0"/>
                  <a:t>элементы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, </a:t>
                </a:r>
              </a:p>
              <a:p>
                <a:pPr marL="0" indent="0">
                  <a:buNone/>
                </a:pPr>
                <a:r>
                  <a:rPr lang="ru-RU" dirty="0"/>
                  <a:t>где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ru-RU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  <m:r>
                      <a:rPr lang="ru-R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(</a:t>
                </a:r>
                <a:r>
                  <a:rPr lang="ru-RU" dirty="0"/>
                  <a:t>размер набора данных</a:t>
                </a:r>
                <a:r>
                  <a:rPr lang="ru-RU" dirty="0" smtClean="0"/>
                  <a:t>).</a:t>
                </a:r>
                <a:endParaRPr lang="ru-RU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ru-RU" dirty="0"/>
                  <a:t>Задача: Найти такую функцию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ru-RU" dirty="0"/>
                  <a:t>, чтобы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ru-RU" dirty="0"/>
                  <a:t>для всех </a:t>
                </a:r>
                <a:r>
                  <a:rPr lang="en-US" i="1" dirty="0"/>
                  <a:t>i</a:t>
                </a:r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040441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3547</TotalTime>
  <Words>1462</Words>
  <Application>Microsoft Office PowerPoint</Application>
  <PresentationFormat>Широкоэкранный</PresentationFormat>
  <Paragraphs>332</Paragraphs>
  <Slides>53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53</vt:i4>
      </vt:variant>
    </vt:vector>
  </HeadingPairs>
  <TitlesOfParts>
    <vt:vector size="60" baseType="lpstr">
      <vt:lpstr>Arial</vt:lpstr>
      <vt:lpstr>Calibri</vt:lpstr>
      <vt:lpstr>Calibri Light</vt:lpstr>
      <vt:lpstr>Cambria Math</vt:lpstr>
      <vt:lpstr>Symbol</vt:lpstr>
      <vt:lpstr>Times New Roman</vt:lpstr>
      <vt:lpstr>Тема Office</vt:lpstr>
      <vt:lpstr>Лекция №6</vt:lpstr>
      <vt:lpstr>Содержание</vt:lpstr>
      <vt:lpstr>Метод k-ближайших соседей</vt:lpstr>
      <vt:lpstr>Метод k-ближайших соседей, классификация</vt:lpstr>
      <vt:lpstr>Метод k-ближайших соседей, классификация</vt:lpstr>
      <vt:lpstr>Метод k-ближайших соседей, классификация</vt:lpstr>
      <vt:lpstr>Метод k-ближайших соседей, классификация</vt:lpstr>
      <vt:lpstr>Метод k-ближайших соседей, классификация</vt:lpstr>
      <vt:lpstr>Метод k-ближайших соседей, регрессия</vt:lpstr>
      <vt:lpstr>Метод k-ближайших соседей, регрессия</vt:lpstr>
      <vt:lpstr>Метод k-ближайших соседей, регрессия</vt:lpstr>
      <vt:lpstr>Метод k-ближайших соседей, проблемы</vt:lpstr>
      <vt:lpstr>Метод k-ближайших соседей, проблемы</vt:lpstr>
      <vt:lpstr>Кросс-валидация</vt:lpstr>
      <vt:lpstr>Кросс-валидация</vt:lpstr>
      <vt:lpstr>Кросс-валидация</vt:lpstr>
      <vt:lpstr>Метод k-ближайших соседей, проблемы</vt:lpstr>
      <vt:lpstr>Метод k-ближайших соседей, проблемы</vt:lpstr>
      <vt:lpstr>Метод k-ближайших соседей, проблемы</vt:lpstr>
      <vt:lpstr>Метод k-ближайших соседей, проблемы</vt:lpstr>
      <vt:lpstr>Метод k-ближайших соседей, проблемы</vt:lpstr>
      <vt:lpstr>Метод k-ближайших соседей, проблемы</vt:lpstr>
      <vt:lpstr>Сбор данных</vt:lpstr>
      <vt:lpstr>Сбор данных</vt:lpstr>
      <vt:lpstr>Сбор данных</vt:lpstr>
      <vt:lpstr>Метод k-ближайших соседей, преимущества</vt:lpstr>
      <vt:lpstr>Метод k-ближайших соседей</vt:lpstr>
      <vt:lpstr>Метод k-средних</vt:lpstr>
      <vt:lpstr>Метод k-средних</vt:lpstr>
      <vt:lpstr>Метод k-средних</vt:lpstr>
      <vt:lpstr>Метод k-средних</vt:lpstr>
      <vt:lpstr>Метод k-средних</vt:lpstr>
      <vt:lpstr>Метод k-средних</vt:lpstr>
      <vt:lpstr>Метод k-средних</vt:lpstr>
      <vt:lpstr>Кластеризация. Метрики производительности. Коэффициент силуэта.</vt:lpstr>
      <vt:lpstr>Кластеризация. Метрики производительности. Коэффициент силуэта.</vt:lpstr>
      <vt:lpstr>Кластеризация. Метрики производительности. Коэффициент силуэта.</vt:lpstr>
      <vt:lpstr>Кластеризация. Метрики производительности. Коэффициент силуэта.</vt:lpstr>
      <vt:lpstr>Кластеризация. Метрики производительности. Коэффициент силуэта.</vt:lpstr>
      <vt:lpstr>Кластеризация. Метрики производительности. Коэффициент силуэта.</vt:lpstr>
      <vt:lpstr>Метод k-средних</vt:lpstr>
      <vt:lpstr>Метод k-средних</vt:lpstr>
      <vt:lpstr>Ссылки</vt:lpstr>
      <vt:lpstr>Спасибо за внимание</vt:lpstr>
      <vt:lpstr>Контрольные вопросы</vt:lpstr>
      <vt:lpstr>Контрольные вопросы</vt:lpstr>
      <vt:lpstr>Контрольные вопросы</vt:lpstr>
      <vt:lpstr>Контрольные вопросы</vt:lpstr>
      <vt:lpstr>Контрольные вопросы</vt:lpstr>
      <vt:lpstr>Контрольные вопросы</vt:lpstr>
      <vt:lpstr>Контрольные вопросы</vt:lpstr>
      <vt:lpstr>Контрольные вопросы</vt:lpstr>
      <vt:lpstr>Контрольные вопросы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Лекция №1</dc:title>
  <dc:creator>Олег</dc:creator>
  <cp:lastModifiedBy>Олег</cp:lastModifiedBy>
  <cp:revision>875</cp:revision>
  <dcterms:created xsi:type="dcterms:W3CDTF">2020-08-10T09:44:31Z</dcterms:created>
  <dcterms:modified xsi:type="dcterms:W3CDTF">2020-11-16T11:30:49Z</dcterms:modified>
</cp:coreProperties>
</file>