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8" r:id="rId2"/>
    <p:sldId id="272" r:id="rId3"/>
    <p:sldId id="273" r:id="rId4"/>
    <p:sldId id="274" r:id="rId5"/>
    <p:sldId id="275" r:id="rId6"/>
    <p:sldId id="27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A0D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7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9F25B-3FC7-4861-8491-99C7D85BDBE8}" type="datetimeFigureOut">
              <a:rPr lang="ru-RU" smtClean="0"/>
              <a:t>08.10.2020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52377-99F2-40EA-9478-0F6CF2D4AC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99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508E-9DC3-48A8-8797-EDA851D795A8}" type="datetimeFigureOut">
              <a:rPr lang="ru-RU" smtClean="0"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26C0-76AB-41D8-8C1E-DBFF0054D2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8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508E-9DC3-48A8-8797-EDA851D795A8}" type="datetimeFigureOut">
              <a:rPr lang="ru-RU" smtClean="0"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26C0-76AB-41D8-8C1E-DBFF0054D2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96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508E-9DC3-48A8-8797-EDA851D795A8}" type="datetimeFigureOut">
              <a:rPr lang="ru-RU" smtClean="0"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26C0-76AB-41D8-8C1E-DBFF0054D2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5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508E-9DC3-48A8-8797-EDA851D795A8}" type="datetimeFigureOut">
              <a:rPr lang="ru-RU" smtClean="0"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26C0-76AB-41D8-8C1E-DBFF0054D2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508E-9DC3-48A8-8797-EDA851D795A8}" type="datetimeFigureOut">
              <a:rPr lang="ru-RU" smtClean="0"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26C0-76AB-41D8-8C1E-DBFF0054D2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9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508E-9DC3-48A8-8797-EDA851D795A8}" type="datetimeFigureOut">
              <a:rPr lang="ru-RU" smtClean="0"/>
              <a:t>08.10.2020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26C0-76AB-41D8-8C1E-DBFF0054D2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28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508E-9DC3-48A8-8797-EDA851D795A8}" type="datetimeFigureOut">
              <a:rPr lang="ru-RU" smtClean="0"/>
              <a:t>08.10.2020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26C0-76AB-41D8-8C1E-DBFF0054D2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79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508E-9DC3-48A8-8797-EDA851D795A8}" type="datetimeFigureOut">
              <a:rPr lang="ru-RU" smtClean="0"/>
              <a:t>08.10.2020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26C0-76AB-41D8-8C1E-DBFF0054D2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32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508E-9DC3-48A8-8797-EDA851D795A8}" type="datetimeFigureOut">
              <a:rPr lang="ru-RU" smtClean="0"/>
              <a:t>08.10.2020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26C0-76AB-41D8-8C1E-DBFF0054D2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02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508E-9DC3-48A8-8797-EDA851D795A8}" type="datetimeFigureOut">
              <a:rPr lang="ru-RU" smtClean="0"/>
              <a:t>08.10.2020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26C0-76AB-41D8-8C1E-DBFF0054D2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15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508E-9DC3-48A8-8797-EDA851D795A8}" type="datetimeFigureOut">
              <a:rPr lang="ru-RU" smtClean="0"/>
              <a:t>08.10.2020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26C0-76AB-41D8-8C1E-DBFF0054D2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31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508E-9DC3-48A8-8797-EDA851D795A8}" type="datetimeFigureOut">
              <a:rPr lang="ru-RU" smtClean="0"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926C0-76AB-41D8-8C1E-DBFF0054D2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21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" y="0"/>
            <a:ext cx="12192302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061076" y="3750929"/>
            <a:ext cx="932270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 dirty="0" smtClean="0">
                <a:solidFill>
                  <a:srgbClr val="900A0D"/>
                </a:solidFill>
                <a:latin typeface="HeliosCond" panose="020B05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ОПРЕДЕЛЕНИЕ АКТУАЛЬНОСТИ ПУБЛИКАЦИЙ С ИСПОЛЬЗОВАНИЕМ МЕТОДОВ МАШИННОГО ОБУЧЕНИЯ</a:t>
            </a:r>
            <a:endParaRPr lang="ru-RU" sz="2400" b="1" dirty="0">
              <a:solidFill>
                <a:srgbClr val="900A0D"/>
              </a:solidFill>
              <a:latin typeface="HeliosCond" panose="020B0500000000000000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ru-RU" sz="1600" b="1" dirty="0" smtClean="0">
              <a:latin typeface="HeliosCond" panose="020B0500000000000000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600" b="1" dirty="0" smtClean="0">
                <a:latin typeface="HeliosCond" panose="020B05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Мосалов</a:t>
            </a:r>
            <a:r>
              <a:rPr lang="ru-RU" sz="1600" b="1" dirty="0" smtClean="0">
                <a:latin typeface="HeliosCond" panose="020B05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Олег Петрович, к.ф.-м.н., заведующий учебно-научной лабораторией интеллектуальных систем управления ГБОУ ВО МО «Технологический университет имени дважды героя Советского Союза, летчика-космонавта А.А. Леонова»</a:t>
            </a:r>
            <a:endParaRPr lang="en-US" sz="1600" b="1" dirty="0">
              <a:latin typeface="HeliosCond" panose="020B0500000000000000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ru-RU" sz="2800" b="1" dirty="0">
              <a:solidFill>
                <a:srgbClr val="900A0D"/>
              </a:solidFill>
              <a:effectLst/>
              <a:latin typeface="HeliosCond" panose="020B0500000000000000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76" y="1771982"/>
            <a:ext cx="3334307" cy="5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7201" y="690953"/>
            <a:ext cx="7564585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b="1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Постановка задачи</a:t>
            </a:r>
            <a:endParaRPr lang="ru-RU" sz="1400" b="1" dirty="0">
              <a:solidFill>
                <a:srgbClr val="900A0D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ru-RU" sz="1400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Проектируется и разрабатывается информационная система, которая, </a:t>
            </a:r>
            <a:r>
              <a:rPr lang="ru-RU" sz="1400" i="1" dirty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получив от пользователя текст научной статьи на русском языке, </a:t>
            </a:r>
            <a:r>
              <a:rPr lang="ru-RU" sz="1400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возвращает </a:t>
            </a:r>
            <a:r>
              <a:rPr lang="ru-RU" sz="1400" i="1" dirty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рекомендации по изменению статьи для повышения её актуальности. При этом в процессе своей работы, при необходимости, информационная система может осуществлять взаимодействие с пользователем</a:t>
            </a:r>
            <a:r>
              <a:rPr lang="ru-RU" sz="1400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1400" i="1" dirty="0" smtClean="0">
              <a:solidFill>
                <a:srgbClr val="900A0D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/>
            <a:endParaRPr lang="ru-RU" sz="1400" i="1" dirty="0">
              <a:solidFill>
                <a:srgbClr val="900A0D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Используемые </a:t>
            </a:r>
            <a:r>
              <a:rPr lang="ru-RU" sz="1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методы </a:t>
            </a:r>
            <a:r>
              <a:rPr lang="ru-RU" sz="1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и инструменты: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Извлечение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текста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статьи кандидатов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ключевые слова с помощью статистического анализа и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относительной важности входящих в них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слов. Используется сервис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“Yet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Keyword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Extractor”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орректировка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списка кандидатов в ключевые слова с помощью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искусственной нейронной сети, решающей задачу бинарной классификации.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списка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 текста на основании ключевых слов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текста с помощью алгоритма кластеризации ключевых словосочетаний.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актуальности темы по её названию. Актуальность темы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трактуется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величина, прямо пропорциональная количеству документов, хранимых в сети Интернет, в которых упоминается данная тема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Формирование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рекомендаций для автора научной статьи. Рекомендации состоят из двух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частей: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первая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часть – указание тем, которые наиболее точно соответствуют тексту статьи, и соответствующих им значений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актуальности;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вторая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часть – указания тем документа, актуальность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которых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высока, а соответствие тексту c низкое, чтобы автор мог принять решение о необходимости доработки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текста статьи.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7201" y="690953"/>
            <a:ext cx="7564585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b="1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Подготовительные </a:t>
            </a:r>
            <a:r>
              <a:rPr lang="ru-RU" sz="1400" b="1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шаги</a:t>
            </a:r>
            <a:endParaRPr lang="ru-RU" sz="1400" b="1" dirty="0">
              <a:solidFill>
                <a:srgbClr val="900A0D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1400" i="1" dirty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настройка гиперпараметров сервиса Yet Another Keyword </a:t>
            </a:r>
            <a:r>
              <a:rPr lang="ru-RU" sz="1400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Extractor;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1400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обучение </a:t>
            </a:r>
            <a:r>
              <a:rPr lang="ru-RU" sz="1400" i="1" dirty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искусственной нейронной сети для коррекции списка ключевых </a:t>
            </a:r>
            <a:r>
              <a:rPr lang="ru-RU" sz="1400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словосочетаний;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1400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формирование </a:t>
            </a:r>
            <a:r>
              <a:rPr lang="ru-RU" sz="1400" i="1" dirty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списка тем и их </a:t>
            </a:r>
            <a:r>
              <a:rPr lang="ru-RU" sz="1400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соответствий </a:t>
            </a:r>
            <a:r>
              <a:rPr lang="ru-RU" sz="1400" i="1" dirty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ключевым словосочетаниям, включая подборку гиперепараметров для кластеризации ключевых </a:t>
            </a:r>
            <a:r>
              <a:rPr lang="ru-RU" sz="1400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словосочетаний.</a:t>
            </a:r>
            <a:endParaRPr lang="ru-RU" sz="1400" i="1" dirty="0">
              <a:solidFill>
                <a:srgbClr val="900A0D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1400" i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Детальное описание: 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Настройка гиперпараметров сервиса </a:t>
            </a:r>
            <a:r>
              <a:rPr lang="en-US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Yet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Another Keyword </a:t>
            </a:r>
            <a:r>
              <a:rPr lang="en-US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Extractor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lan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maxNgramSize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top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1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Обучение искусственной нейронной сети: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сбор и доразметка набора данных,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ыбор структуры и других гиперпараметров искусственной нейронной сети,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обучение и сохранение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Формирование </a:t>
            </a: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списка тем и их соответствий ключевым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словосочетаниям: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сбор и доразметка набора данных,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подбор гиперпараметров алгоритма кластеризации,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интерпретация полученных кластеров.</a:t>
            </a:r>
            <a:endParaRPr lang="ru-RU" sz="1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7201" y="690953"/>
            <a:ext cx="756458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b="1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Общее описание процесса работы системы</a:t>
            </a:r>
            <a:endParaRPr lang="ru-RU" sz="1400" b="1" dirty="0">
              <a:solidFill>
                <a:srgbClr val="900A0D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1400" i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Пользователь загружает текст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научной </a:t>
            </a: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статьи на русском языке в информационную систему,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которая </a:t>
            </a: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извлекает 10 фраз длинной не более 5 слов,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трактуемые </a:t>
            </a: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как кандидаты в ключевые слова данной статьи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sz="1400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Данный список подергается корректировке с применением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искусственной </a:t>
            </a: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нейронной сети, в результате чего для каждого из кандидатов в ключевые слова определяется его класс. Те пункты списка, которые отнесены к классу «отвергнуто пользователем», исключаются из списка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sz="1400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Полученный список кандидатов в ключевые слова выводится в графический интерфейс, после чего пользователь может внести следующие изменения в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список.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sz="1400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Для </a:t>
            </a: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каждого из ключевых словосочетаний в списке формирует вектор весов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соответствия </a:t>
            </a: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темам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sz="1400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Матрица, полученная из векторов весов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соответствия </a:t>
            </a: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темам, транспонируется и для каждой темы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веса </a:t>
            </a: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суммируются, таким образом формируется список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пар «тема</a:t>
            </a: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соответствие </a:t>
            </a: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темы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анализируемому тексту».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sz="1400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Для каждой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темы определяется её актуальность по </a:t>
            </a:r>
            <a:r>
              <a:rPr 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количеству её упоминаний в сети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Интернет.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sz="1400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 графический интерфейс выводятся рекомендации: первая и вторая части.</a:t>
            </a:r>
            <a:endParaRPr lang="ru-RU" sz="1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7201" y="690953"/>
            <a:ext cx="756458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b="1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Выводы</a:t>
            </a:r>
            <a:endParaRPr lang="ru-RU" sz="1400" b="1" dirty="0">
              <a:solidFill>
                <a:srgbClr val="900A0D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1400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Рассматриваемая информационная система относится к классу рекомендательных систем.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1400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 разработке информационной системы используются методы машинного обучения, такие как искусственные нейронные сети и алгоритмы кластеризации.</a:t>
            </a:r>
            <a:endParaRPr lang="ru-RU" sz="1400" i="1" dirty="0">
              <a:solidFill>
                <a:srgbClr val="900A0D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1400" i="1" dirty="0" smtClean="0">
                <a:solidFill>
                  <a:srgbClr val="900A0D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Информационная систем находится в процессе опытной эксплуатации.</a:t>
            </a:r>
            <a:endParaRPr lang="ru-RU" sz="1400" i="1" dirty="0">
              <a:solidFill>
                <a:srgbClr val="900A0D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1400" i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Планы дальнейшего развития: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Поиск, сбор и разметка дополнительных данных, необходимых для алгоритмов классификации и кластеризации.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Проектирование и разработка инструментов для периодической донастройки отдельных блоков системы.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Анализ возможности использования отдельных блоков системы в качестве самостоятельных продуктов.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Добавление новых блоков, например, нейросетевого фильтра рекомендаций.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7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830656" y="6045579"/>
            <a:ext cx="10469252" cy="0"/>
          </a:xfrm>
          <a:prstGeom prst="line">
            <a:avLst/>
          </a:prstGeom>
          <a:ln w="25400">
            <a:solidFill>
              <a:srgbClr val="900A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01351" y="5153027"/>
            <a:ext cx="932270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4400" b="1" dirty="0" smtClean="0">
                <a:solidFill>
                  <a:srgbClr val="900A0D"/>
                </a:solidFill>
                <a:latin typeface="HeliosCond" panose="020B05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Спасибо за внимание!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ru-RU" sz="2800" b="1" dirty="0">
              <a:solidFill>
                <a:srgbClr val="900A0D"/>
              </a:solidFill>
              <a:effectLst/>
              <a:latin typeface="HeliosCond" panose="020B0500000000000000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ru-RU" sz="2800" b="1" dirty="0">
              <a:solidFill>
                <a:srgbClr val="900A0D"/>
              </a:solidFill>
              <a:effectLst/>
              <a:latin typeface="HeliosCond" panose="020B0500000000000000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603</Words>
  <Application>Microsoft Office PowerPoint</Application>
  <PresentationFormat>Широкоэкранный</PresentationFormat>
  <Paragraphs>62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MS Mincho</vt:lpstr>
      <vt:lpstr>Arial</vt:lpstr>
      <vt:lpstr>Calibri</vt:lpstr>
      <vt:lpstr>Calibri Light</vt:lpstr>
      <vt:lpstr>HeliosCond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RANEPA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Пичугина Елена Анатольевна</dc:creator>
  <cp:lastModifiedBy>Олег</cp:lastModifiedBy>
  <cp:revision>86</cp:revision>
  <dcterms:created xsi:type="dcterms:W3CDTF">2019-10-25T15:09:08Z</dcterms:created>
  <dcterms:modified xsi:type="dcterms:W3CDTF">2020-10-08T11:53:22Z</dcterms:modified>
</cp:coreProperties>
</file>